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56"/>
  </p:notesMasterIdLst>
  <p:sldIdLst>
    <p:sldId id="256" r:id="rId2"/>
    <p:sldId id="260" r:id="rId3"/>
    <p:sldId id="266" r:id="rId4"/>
    <p:sldId id="273" r:id="rId5"/>
    <p:sldId id="323" r:id="rId6"/>
    <p:sldId id="332" r:id="rId7"/>
    <p:sldId id="275" r:id="rId8"/>
    <p:sldId id="274" r:id="rId9"/>
    <p:sldId id="324" r:id="rId10"/>
    <p:sldId id="321" r:id="rId11"/>
    <p:sldId id="319" r:id="rId12"/>
    <p:sldId id="322" r:id="rId13"/>
    <p:sldId id="325" r:id="rId14"/>
    <p:sldId id="316" r:id="rId15"/>
    <p:sldId id="280" r:id="rId16"/>
    <p:sldId id="282" r:id="rId17"/>
    <p:sldId id="281" r:id="rId18"/>
    <p:sldId id="283" r:id="rId19"/>
    <p:sldId id="327" r:id="rId20"/>
    <p:sldId id="317" r:id="rId21"/>
    <p:sldId id="284" r:id="rId22"/>
    <p:sldId id="287" r:id="rId23"/>
    <p:sldId id="288" r:id="rId24"/>
    <p:sldId id="320" r:id="rId25"/>
    <p:sldId id="289" r:id="rId26"/>
    <p:sldId id="290" r:id="rId27"/>
    <p:sldId id="297" r:id="rId28"/>
    <p:sldId id="296" r:id="rId29"/>
    <p:sldId id="334" r:id="rId30"/>
    <p:sldId id="318" r:id="rId31"/>
    <p:sldId id="306" r:id="rId32"/>
    <p:sldId id="308" r:id="rId33"/>
    <p:sldId id="309" r:id="rId34"/>
    <p:sldId id="315" r:id="rId35"/>
    <p:sldId id="310" r:id="rId36"/>
    <p:sldId id="314" r:id="rId37"/>
    <p:sldId id="313" r:id="rId38"/>
    <p:sldId id="329" r:id="rId39"/>
    <p:sldId id="295" r:id="rId40"/>
    <p:sldId id="294" r:id="rId41"/>
    <p:sldId id="292" r:id="rId42"/>
    <p:sldId id="291" r:id="rId43"/>
    <p:sldId id="299" r:id="rId44"/>
    <p:sldId id="328" r:id="rId45"/>
    <p:sldId id="312" r:id="rId46"/>
    <p:sldId id="335" r:id="rId47"/>
    <p:sldId id="293" r:id="rId48"/>
    <p:sldId id="305" r:id="rId49"/>
    <p:sldId id="330" r:id="rId50"/>
    <p:sldId id="261" r:id="rId51"/>
    <p:sldId id="331" r:id="rId52"/>
    <p:sldId id="333" r:id="rId53"/>
    <p:sldId id="267" r:id="rId54"/>
    <p:sldId id="265" r:id="rId55"/>
  </p:sldIdLst>
  <p:sldSz cx="12192000" cy="6858000"/>
  <p:notesSz cx="6858000" cy="9144000"/>
  <p:embeddedFontLst>
    <p:embeddedFont>
      <p:font typeface="Helvetica" panose="020B0604020202020204" pitchFamily="34" charset="0"/>
      <p:regular r:id="rId57"/>
      <p:bold r:id="rId58"/>
      <p:italic r:id="rId59"/>
      <p:boldItalic r:id="rId60"/>
    </p:embeddedFont>
    <p:embeddedFont>
      <p:font typeface="HY헤드라인M" panose="02030600000101010101" pitchFamily="18" charset="-127"/>
      <p:regular r:id="rId61"/>
    </p:embeddedFont>
    <p:embeddedFont>
      <p:font typeface="Segoe UI" panose="020B0502040204020203" pitchFamily="34" charset="0"/>
      <p:regular r:id="rId62"/>
      <p:bold r:id="rId63"/>
      <p:italic r:id="rId64"/>
      <p:boldItalic r:id="rId65"/>
    </p:embeddedFont>
    <p:embeddedFont>
      <p:font typeface="맑은 고딕" panose="020B0503020000020004" pitchFamily="50" charset="-127"/>
      <p:regular r:id="rId66"/>
      <p:bold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qFkEgDrwCbAClBEMDaXCWQ==" hashData="DzDEPpbRSrLUUmCShcCjUHLACfXrNNStQZCw7vvYlh1PJIeY9LO0ZJ0sBnQLCwdaXEmFSLTq2WRdvIra2fvOr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193A"/>
    <a:srgbClr val="5C2163"/>
    <a:srgbClr val="2E3182"/>
    <a:srgbClr val="F14C79"/>
    <a:srgbClr val="00D9FB"/>
    <a:srgbClr val="2B4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24057" autoAdjust="0"/>
  </p:normalViewPr>
  <p:slideViewPr>
    <p:cSldViewPr snapToGrid="0">
      <p:cViewPr varScale="1">
        <p:scale>
          <a:sx n="87" d="100"/>
          <a:sy n="87" d="100"/>
        </p:scale>
        <p:origin x="518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CEBEA-9561-412F-B155-267A26338EE2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32B76-A7E4-43F7-AF55-408FD2ED4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30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38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탐지 결과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심각도는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Medium High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의심스럽거나 악의적인 행위가 리소스를 탈취하기 전에 차단된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위험도가 낮기 때문에 즉각 대응할 필요는 없고 향후 정보로 활용할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Medium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평상 시 행동 패턴과는 다른 의심스러운 행위입니다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Medium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발생했을 때는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내부를 추가 조사하는 것이 필요합니다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High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리소스가 이미 탈취되어 허락되지 않은 행동을 수행하고 있는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이럴 땐 손상된 부분에 대한 즉각적이고 적극적인 대처가 필요합니다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958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</a:t>
            </a:r>
            <a:r>
              <a:rPr lang="en-US" altLang="ko-KR" dirty="0" err="1"/>
              <a:t>GuardDuty</a:t>
            </a:r>
            <a:r>
              <a:rPr lang="ko-KR" altLang="en-US" dirty="0"/>
              <a:t>에서는 </a:t>
            </a:r>
            <a:r>
              <a:rPr lang="en-US" altLang="ko-KR" dirty="0"/>
              <a:t>IP </a:t>
            </a:r>
            <a:r>
              <a:rPr lang="ko-KR" altLang="en-US" dirty="0"/>
              <a:t>기반으로 위협을 탐지 할 수 있는 기능이 있는데 저희는 이 기능을 활용하여 위협 </a:t>
            </a:r>
            <a:r>
              <a:rPr lang="en-US" altLang="ko-KR" dirty="0"/>
              <a:t>IP</a:t>
            </a:r>
            <a:r>
              <a:rPr lang="ko-KR" altLang="en-US" dirty="0"/>
              <a:t>를 자동으로 업데이트 하는 환경을 구축하기로 하였습니다</a:t>
            </a:r>
            <a:r>
              <a:rPr lang="en-US" altLang="ko-KR" dirty="0"/>
              <a:t>. </a:t>
            </a:r>
            <a:r>
              <a:rPr lang="ko-KR" altLang="en-US" dirty="0"/>
              <a:t>그런데 모든 </a:t>
            </a:r>
            <a:r>
              <a:rPr lang="en-US" altLang="ko-KR" dirty="0"/>
              <a:t>IP</a:t>
            </a:r>
            <a:r>
              <a:rPr lang="ko-KR" altLang="en-US" dirty="0"/>
              <a:t>를 대상으로 탐지하기에는 </a:t>
            </a:r>
            <a:r>
              <a:rPr lang="ko-KR" altLang="en-US" dirty="0" err="1"/>
              <a:t>오탐지</a:t>
            </a:r>
            <a:r>
              <a:rPr lang="ko-KR" altLang="en-US" dirty="0"/>
              <a:t> 등 오버헤드가 너무 많이 발생하기도 하고 어떤 </a:t>
            </a:r>
            <a:r>
              <a:rPr lang="en-US" altLang="ko-KR" dirty="0"/>
              <a:t>IP</a:t>
            </a:r>
            <a:r>
              <a:rPr lang="ko-KR" altLang="en-US" dirty="0"/>
              <a:t>가 악성 행위를 하는 </a:t>
            </a:r>
            <a:r>
              <a:rPr lang="en-US" altLang="ko-KR" dirty="0"/>
              <a:t>IP</a:t>
            </a:r>
            <a:r>
              <a:rPr lang="ko-KR" altLang="en-US" dirty="0"/>
              <a:t>인지 정확히 알아야 이 기능을 사용이 가능하기 때문에 저희는 각종 사이버범죄에 관련된 </a:t>
            </a:r>
            <a:r>
              <a:rPr lang="en-US" altLang="ko-KR" dirty="0"/>
              <a:t>IP </a:t>
            </a:r>
            <a:r>
              <a:rPr lang="ko-KR" altLang="en-US" dirty="0" err="1"/>
              <a:t>피드를</a:t>
            </a:r>
            <a:r>
              <a:rPr lang="ko-KR" altLang="en-US" dirty="0"/>
              <a:t> 제공하는 </a:t>
            </a:r>
            <a:r>
              <a:rPr lang="en-US" altLang="ko-KR" dirty="0" err="1"/>
              <a:t>FireHOL</a:t>
            </a:r>
            <a:r>
              <a:rPr lang="ko-KR" altLang="en-US" dirty="0"/>
              <a:t>라는 오픈소스를 활용하기로 하였고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19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그거에 대한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 </a:t>
            </a:r>
            <a:r>
              <a:rPr lang="ko-KR" altLang="en-US" dirty="0"/>
              <a:t>이벤트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브릿지의</a:t>
            </a:r>
            <a:r>
              <a:rPr lang="ko-KR" altLang="en-US" baseline="0" dirty="0"/>
              <a:t> 규칙을 사용하여 매일마다 이벤트 </a:t>
            </a:r>
            <a:r>
              <a:rPr lang="ko-KR" altLang="en-US" baseline="0" dirty="0" err="1"/>
              <a:t>브릿지가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람다함수를</a:t>
            </a:r>
            <a:r>
              <a:rPr lang="ko-KR" altLang="en-US" baseline="0" dirty="0"/>
              <a:t> 실행하도록 설정해 줍니다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람다함수는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Firehol</a:t>
            </a:r>
            <a:r>
              <a:rPr lang="ko-KR" altLang="en-US" baseline="0" dirty="0"/>
              <a:t>의 </a:t>
            </a:r>
            <a:r>
              <a:rPr lang="en-US" altLang="ko-KR" baseline="0" dirty="0" err="1"/>
              <a:t>ip</a:t>
            </a:r>
            <a:r>
              <a:rPr lang="en-US" altLang="ko-KR" baseline="0" dirty="0"/>
              <a:t> lists</a:t>
            </a:r>
            <a:r>
              <a:rPr lang="ko-KR" altLang="en-US" baseline="0" dirty="0"/>
              <a:t>들을 </a:t>
            </a:r>
            <a:r>
              <a:rPr lang="en-US" altLang="ko-KR" baseline="0" dirty="0"/>
              <a:t>S3</a:t>
            </a:r>
            <a:r>
              <a:rPr lang="ko-KR" altLang="en-US" baseline="0" dirty="0" err="1"/>
              <a:t>버킷에다</a:t>
            </a:r>
            <a:r>
              <a:rPr lang="ko-KR" altLang="en-US" baseline="0" dirty="0"/>
              <a:t> </a:t>
            </a:r>
            <a:r>
              <a:rPr lang="en-US" altLang="ko-KR" baseline="0" dirty="0"/>
              <a:t>txt</a:t>
            </a:r>
            <a:r>
              <a:rPr lang="ko-KR" altLang="en-US" baseline="0" dirty="0"/>
              <a:t>파일로 저장하는 역할을 하고 가드 </a:t>
            </a:r>
            <a:r>
              <a:rPr lang="ko-KR" altLang="en-US" baseline="0" dirty="0" err="1"/>
              <a:t>듀티는</a:t>
            </a:r>
            <a:r>
              <a:rPr lang="ko-KR" altLang="en-US" baseline="0" dirty="0"/>
              <a:t> 그 </a:t>
            </a:r>
            <a:r>
              <a:rPr lang="en-US" altLang="ko-KR" baseline="0" dirty="0"/>
              <a:t>txt</a:t>
            </a:r>
            <a:r>
              <a:rPr lang="ko-KR" altLang="en-US" baseline="0" dirty="0"/>
              <a:t>파일을 기반으로 위협 </a:t>
            </a:r>
            <a:r>
              <a:rPr lang="en-US" altLang="ko-KR" baseline="0" dirty="0" err="1"/>
              <a:t>ip</a:t>
            </a:r>
            <a:r>
              <a:rPr lang="ko-KR" altLang="en-US" baseline="0" dirty="0"/>
              <a:t>목록을 자동 업데이트 하게 됩니다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9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람다 코드입니다</a:t>
            </a:r>
            <a:r>
              <a:rPr lang="en-US" altLang="ko-KR" dirty="0"/>
              <a:t>. </a:t>
            </a:r>
            <a:r>
              <a:rPr lang="en-US" altLang="ko-KR" dirty="0" err="1"/>
              <a:t>Url</a:t>
            </a:r>
            <a:r>
              <a:rPr lang="ko-KR" altLang="en-US" dirty="0"/>
              <a:t>은 </a:t>
            </a:r>
            <a:r>
              <a:rPr lang="ko-KR" altLang="en-US" dirty="0" err="1"/>
              <a:t>파이어홀</a:t>
            </a:r>
            <a:r>
              <a:rPr lang="ko-KR" altLang="en-US" dirty="0"/>
              <a:t> 에서 제공해주는 위협 </a:t>
            </a:r>
            <a:r>
              <a:rPr lang="en-US" altLang="ko-KR" dirty="0" err="1"/>
              <a:t>ip</a:t>
            </a:r>
            <a:r>
              <a:rPr lang="ko-KR" altLang="en-US" dirty="0"/>
              <a:t>리스트들을 </a:t>
            </a:r>
            <a:r>
              <a:rPr lang="en-US" altLang="ko-KR" dirty="0"/>
              <a:t>txt</a:t>
            </a:r>
            <a:r>
              <a:rPr lang="ko-KR" altLang="en-US" dirty="0"/>
              <a:t>파일로 </a:t>
            </a:r>
            <a:r>
              <a:rPr lang="en-US" altLang="ko-KR" dirty="0"/>
              <a:t>s3</a:t>
            </a:r>
            <a:r>
              <a:rPr lang="ko-KR" altLang="en-US" dirty="0" err="1"/>
              <a:t>버킷에</a:t>
            </a:r>
            <a:r>
              <a:rPr lang="ko-KR" altLang="en-US" dirty="0"/>
              <a:t> 저장해 주게끔 설정되어 있는 모습입니다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8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S3</a:t>
            </a:r>
            <a:r>
              <a:rPr lang="ko-KR" altLang="en-US" dirty="0" err="1"/>
              <a:t>버킷에서</a:t>
            </a:r>
            <a:r>
              <a:rPr lang="ko-KR" altLang="en-US" dirty="0"/>
              <a:t> </a:t>
            </a:r>
            <a:r>
              <a:rPr lang="en-US" altLang="ko-KR" dirty="0"/>
              <a:t>txt</a:t>
            </a:r>
            <a:r>
              <a:rPr lang="ko-KR" altLang="en-US" dirty="0"/>
              <a:t>파일이 저장되어 있는 모습을 확인하실 수 있습니다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632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위협 </a:t>
            </a:r>
            <a:r>
              <a:rPr lang="en-US" altLang="ko-KR" dirty="0" err="1"/>
              <a:t>ip</a:t>
            </a:r>
            <a:r>
              <a:rPr lang="ko-KR" altLang="en-US" dirty="0"/>
              <a:t>목록을 가져올 곳을 지정해주고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66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설정을 완료한 모습입니다</a:t>
            </a:r>
            <a:r>
              <a:rPr lang="en-US" altLang="ko-KR" dirty="0"/>
              <a:t>. </a:t>
            </a:r>
            <a:r>
              <a:rPr lang="ko-KR" altLang="en-US" dirty="0"/>
              <a:t>이 설정들을 완료함으로써 저희는 </a:t>
            </a:r>
            <a:r>
              <a:rPr lang="ko-KR" altLang="en-US" dirty="0" err="1"/>
              <a:t>가드듀티에서</a:t>
            </a:r>
            <a:r>
              <a:rPr lang="ko-KR" altLang="en-US" dirty="0"/>
              <a:t> 매일마다 자동으로 위협 </a:t>
            </a:r>
            <a:r>
              <a:rPr lang="en-US" altLang="ko-KR" dirty="0"/>
              <a:t>IP </a:t>
            </a:r>
            <a:r>
              <a:rPr lang="ko-KR" altLang="en-US" dirty="0"/>
              <a:t>목록을 갱신하고 탐지해낼 수 있는 환경을 만들었습니다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810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18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GuardDuty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AWS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의 다른 서비스들을 연계하면 위협 탐지의 후속 조치로 보안 관계자에게 이메일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알람을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자동으로 보낼 수 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다음은 서비스 작동 방식입니다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Segoe UI" panose="020B0502040204020203" pitchFamily="34" charset="0"/>
              <a:ea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1) </a:t>
            </a:r>
            <a:r>
              <a:rPr lang="en-US" altLang="ko-KR" sz="1200" kern="100" dirty="0" err="1">
                <a:effectLst/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GuardDuty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가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위협을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탐지하고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그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결과를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생성합니다</a:t>
            </a:r>
            <a:r>
              <a:rPr lang="en-US" altLang="ko-KR" sz="1200" kern="100" dirty="0">
                <a:effectLst/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2) </a:t>
            </a:r>
            <a:r>
              <a:rPr lang="en-US" altLang="ko-KR" sz="1200" kern="100" dirty="0" err="1">
                <a:effectLst/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EventBridge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에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생성된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이벤트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규칙이</a:t>
            </a:r>
            <a:r>
              <a:rPr lang="en-US" altLang="ko-KR" sz="1200" kern="100" dirty="0">
                <a:effectLst/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GuardDuty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의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특정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이벤트를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감지하고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이를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Amazon SNS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로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전달하도록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합니다</a:t>
            </a:r>
            <a:r>
              <a:rPr lang="en-US" altLang="ko-KR" sz="1200" kern="100" dirty="0">
                <a:effectLst/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3) Amazon SNS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EventBridge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로부터 전달받은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GuardDuty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의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이벤트 내용을 담은 이메일을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SNS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구독자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에게 보냅니다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+mn-ea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68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자동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메일링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구축 과정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보여드리겠습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먼저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Amazon SNS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주제를 생성하고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,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839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09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dirty="0">
                <a:effectLst/>
                <a:ea typeface="+mn-ea"/>
                <a:cs typeface="Times New Roman" panose="02020603050405020304" pitchFamily="18" charset="0"/>
              </a:rPr>
              <a:t>다음</a:t>
            </a:r>
            <a:r>
              <a:rPr lang="en-US" altLang="ko-KR" sz="1200" dirty="0">
                <a:effectLst/>
                <a:ea typeface="+mn-ea"/>
                <a:cs typeface="Times New Roman" panose="02020603050405020304" pitchFamily="18" charset="0"/>
              </a:rPr>
              <a:t>, Amazon </a:t>
            </a:r>
            <a:r>
              <a:rPr lang="en-US" altLang="ko-KR" sz="1200" dirty="0" err="1">
                <a:effectLst/>
                <a:ea typeface="+mn-ea"/>
                <a:cs typeface="Times New Roman" panose="02020603050405020304" pitchFamily="18" charset="0"/>
              </a:rPr>
              <a:t>EventBridge</a:t>
            </a:r>
            <a:r>
              <a:rPr lang="ko-KR" altLang="ko-KR" sz="1200" dirty="0">
                <a:effectLst/>
                <a:ea typeface="+mn-ea"/>
                <a:cs typeface="Times New Roman" panose="02020603050405020304" pitchFamily="18" charset="0"/>
              </a:rPr>
              <a:t>에</a:t>
            </a:r>
            <a:r>
              <a:rPr lang="en-US" altLang="ko-KR" sz="1200" dirty="0">
                <a:effectLst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effectLst/>
                <a:ea typeface="+mn-ea"/>
                <a:cs typeface="Times New Roman" panose="02020603050405020304" pitchFamily="18" charset="0"/>
              </a:rPr>
              <a:t>이벤트 규칙을 생성합니다</a:t>
            </a:r>
            <a:r>
              <a:rPr lang="en-US" altLang="ko-KR" sz="1200" dirty="0">
                <a:effectLst/>
                <a:ea typeface="+mn-ea"/>
                <a:cs typeface="Times New Roman" panose="02020603050405020304" pitchFamily="18" charset="0"/>
              </a:rPr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492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effectLst/>
                <a:ea typeface="+mn-ea"/>
                <a:cs typeface="Times New Roman" panose="02020603050405020304" pitchFamily="18" charset="0"/>
              </a:rPr>
              <a:t>이때</a:t>
            </a:r>
            <a:r>
              <a:rPr lang="en-US" altLang="ko-KR" sz="1200" dirty="0">
                <a:effectLst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ko-KR" sz="1200" dirty="0" err="1">
                <a:effectLst/>
                <a:ea typeface="+mn-ea"/>
                <a:cs typeface="Times New Roman" panose="02020603050405020304" pitchFamily="18" charset="0"/>
              </a:rPr>
              <a:t>GuardDuty</a:t>
            </a:r>
            <a:r>
              <a:rPr lang="en-US" altLang="ko-KR" sz="1200" dirty="0">
                <a:effectLst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effectLst/>
                <a:ea typeface="+mn-ea"/>
                <a:cs typeface="Times New Roman" panose="02020603050405020304" pitchFamily="18" charset="0"/>
              </a:rPr>
              <a:t>탐지</a:t>
            </a:r>
            <a:r>
              <a:rPr lang="ko-KR" altLang="ko-KR" sz="1200" dirty="0">
                <a:effectLst/>
                <a:ea typeface="+mn-ea"/>
                <a:cs typeface="Times New Roman" panose="02020603050405020304" pitchFamily="18" charset="0"/>
              </a:rPr>
              <a:t>가 발생했을 때</a:t>
            </a:r>
            <a:r>
              <a:rPr lang="en-US" altLang="ko-KR" sz="1200" dirty="0">
                <a:effectLst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effectLst/>
                <a:ea typeface="+mn-ea"/>
                <a:cs typeface="Times New Roman" panose="02020603050405020304" pitchFamily="18" charset="0"/>
              </a:rPr>
              <a:t>그 </a:t>
            </a:r>
            <a:r>
              <a:rPr lang="ko-KR" altLang="ko-KR" sz="1200" dirty="0">
                <a:effectLst/>
                <a:ea typeface="+mn-ea"/>
                <a:cs typeface="Times New Roman" panose="02020603050405020304" pitchFamily="18" charset="0"/>
              </a:rPr>
              <a:t>심각도 수준이 </a:t>
            </a:r>
            <a:r>
              <a:rPr lang="en-US" altLang="ko-KR" sz="1200" dirty="0">
                <a:effectLst/>
                <a:ea typeface="+mn-ea"/>
                <a:cs typeface="Times New Roman" panose="02020603050405020304" pitchFamily="18" charset="0"/>
              </a:rPr>
              <a:t>‘</a:t>
            </a:r>
            <a:r>
              <a:rPr lang="ko-KR" altLang="ko-KR" sz="1200" dirty="0">
                <a:effectLst/>
                <a:ea typeface="+mn-ea"/>
                <a:cs typeface="Times New Roman" panose="02020603050405020304" pitchFamily="18" charset="0"/>
              </a:rPr>
              <a:t>높음</a:t>
            </a:r>
            <a:r>
              <a:rPr lang="en-US" altLang="ko-KR" sz="1200" dirty="0">
                <a:effectLst/>
                <a:ea typeface="+mn-ea"/>
                <a:cs typeface="Times New Roman" panose="02020603050405020304" pitchFamily="18" charset="0"/>
              </a:rPr>
              <a:t>’</a:t>
            </a:r>
            <a:r>
              <a:rPr lang="ko-KR" altLang="ko-KR" sz="1200" dirty="0">
                <a:effectLst/>
                <a:ea typeface="+mn-ea"/>
                <a:cs typeface="Times New Roman" panose="02020603050405020304" pitchFamily="18" charset="0"/>
              </a:rPr>
              <a:t>인</a:t>
            </a:r>
            <a:r>
              <a:rPr lang="en-US" altLang="ko-KR" sz="1200" dirty="0">
                <a:effectLst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effectLst/>
                <a:ea typeface="+mn-ea"/>
                <a:cs typeface="Times New Roman" panose="02020603050405020304" pitchFamily="18" charset="0"/>
              </a:rPr>
              <a:t>즉 </a:t>
            </a:r>
            <a:r>
              <a:rPr lang="en-US" altLang="ko-KR" sz="1200" dirty="0">
                <a:effectLst/>
                <a:ea typeface="+mn-ea"/>
                <a:cs typeface="Times New Roman" panose="02020603050405020304" pitchFamily="18" charset="0"/>
              </a:rPr>
              <a:t>7</a:t>
            </a:r>
            <a:r>
              <a:rPr lang="ko-KR" altLang="en-US" sz="1200" dirty="0">
                <a:effectLst/>
                <a:ea typeface="+mn-ea"/>
                <a:cs typeface="Times New Roman" panose="02020603050405020304" pitchFamily="18" charset="0"/>
              </a:rPr>
              <a:t>부터 </a:t>
            </a:r>
            <a:r>
              <a:rPr lang="en-US" altLang="ko-KR" sz="1200" dirty="0">
                <a:effectLst/>
                <a:ea typeface="+mn-ea"/>
                <a:cs typeface="Times New Roman" panose="02020603050405020304" pitchFamily="18" charset="0"/>
              </a:rPr>
              <a:t>8.9</a:t>
            </a:r>
            <a:r>
              <a:rPr lang="ko-KR" altLang="en-US" sz="1200" dirty="0" err="1">
                <a:effectLst/>
                <a:ea typeface="+mn-ea"/>
                <a:cs typeface="Times New Roman" panose="02020603050405020304" pitchFamily="18" charset="0"/>
              </a:rPr>
              <a:t>까지인</a:t>
            </a:r>
            <a:r>
              <a:rPr lang="en-US" altLang="ko-KR" sz="1200" dirty="0">
                <a:effectLst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effectLst/>
                <a:ea typeface="+mn-ea"/>
                <a:cs typeface="Times New Roman" panose="02020603050405020304" pitchFamily="18" charset="0"/>
              </a:rPr>
              <a:t>경우</a:t>
            </a:r>
            <a:r>
              <a:rPr lang="en-US" altLang="ko-KR" sz="1200" dirty="0">
                <a:effectLst/>
                <a:ea typeface="+mn-ea"/>
                <a:cs typeface="Times New Roman" panose="02020603050405020304" pitchFamily="18" charset="0"/>
              </a:rPr>
              <a:t> SNS </a:t>
            </a:r>
            <a:r>
              <a:rPr lang="ko-KR" altLang="ko-KR" sz="1200" dirty="0">
                <a:effectLst/>
                <a:ea typeface="+mn-ea"/>
                <a:cs typeface="Times New Roman" panose="02020603050405020304" pitchFamily="18" charset="0"/>
              </a:rPr>
              <a:t>주제를 호출하는</a:t>
            </a:r>
            <a:r>
              <a:rPr lang="en-US" altLang="ko-KR" sz="1200" dirty="0">
                <a:effectLst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effectLst/>
                <a:ea typeface="+mn-ea"/>
                <a:cs typeface="Times New Roman" panose="02020603050405020304" pitchFamily="18" charset="0"/>
              </a:rPr>
              <a:t>이벤트 패턴을 작성합니다</a:t>
            </a:r>
            <a:r>
              <a:rPr lang="en-US" altLang="ko-KR" sz="1200" dirty="0">
                <a:effectLst/>
                <a:ea typeface="+mn-ea"/>
                <a:cs typeface="Times New Roman" panose="02020603050405020304" pitchFamily="18" charset="0"/>
              </a:rPr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635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effectLst/>
                <a:ea typeface="+mn-ea"/>
                <a:cs typeface="Times New Roman" panose="02020603050405020304" pitchFamily="18" charset="0"/>
              </a:rPr>
              <a:t>이벤트 패턴은 </a:t>
            </a:r>
            <a:r>
              <a:rPr lang="en-US" altLang="ko-KR" sz="1200" dirty="0" err="1">
                <a:effectLst/>
                <a:ea typeface="+mn-ea"/>
                <a:cs typeface="Times New Roman" panose="02020603050405020304" pitchFamily="18" charset="0"/>
              </a:rPr>
              <a:t>GuardDuty</a:t>
            </a:r>
            <a:r>
              <a:rPr lang="en-US" altLang="ko-KR" sz="1200" dirty="0">
                <a:effectLst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effectLst/>
                <a:ea typeface="+mn-ea"/>
                <a:cs typeface="Times New Roman" panose="02020603050405020304" pitchFamily="18" charset="0"/>
              </a:rPr>
              <a:t>탐지</a:t>
            </a:r>
            <a:r>
              <a:rPr lang="ko-KR" altLang="ko-KR" sz="1200" dirty="0">
                <a:effectLst/>
                <a:ea typeface="+mn-ea"/>
                <a:cs typeface="Times New Roman" panose="02020603050405020304" pitchFamily="18" charset="0"/>
              </a:rPr>
              <a:t>가 발생했을 때</a:t>
            </a:r>
            <a:r>
              <a:rPr lang="en-US" altLang="ko-KR" sz="1200" dirty="0">
                <a:effectLst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effectLst/>
                <a:ea typeface="+mn-ea"/>
                <a:cs typeface="Times New Roman" panose="02020603050405020304" pitchFamily="18" charset="0"/>
              </a:rPr>
              <a:t>그 타입이 위협 </a:t>
            </a:r>
            <a:r>
              <a:rPr lang="en-US" altLang="ko-KR" sz="1200" dirty="0">
                <a:effectLst/>
                <a:ea typeface="+mn-ea"/>
                <a:cs typeface="Times New Roman" panose="02020603050405020304" pitchFamily="18" charset="0"/>
              </a:rPr>
              <a:t>IP </a:t>
            </a:r>
            <a:r>
              <a:rPr lang="ko-KR" altLang="en-US" sz="1200" dirty="0">
                <a:effectLst/>
                <a:ea typeface="+mn-ea"/>
                <a:cs typeface="Times New Roman" panose="02020603050405020304" pitchFamily="18" charset="0"/>
              </a:rPr>
              <a:t>호출과 </a:t>
            </a:r>
            <a:r>
              <a:rPr lang="ko-KR" altLang="en-US" sz="1200" dirty="0" err="1">
                <a:effectLst/>
                <a:ea typeface="+mn-ea"/>
                <a:cs typeface="Times New Roman" panose="02020603050405020304" pitchFamily="18" charset="0"/>
              </a:rPr>
              <a:t>관련되어있다면</a:t>
            </a:r>
            <a:r>
              <a:rPr lang="ko-KR" altLang="en-US" sz="1200" dirty="0">
                <a:effectLst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effectLst/>
                <a:ea typeface="+mn-ea"/>
                <a:cs typeface="Times New Roman" panose="02020603050405020304" pitchFamily="18" charset="0"/>
              </a:rPr>
              <a:t>SNS </a:t>
            </a:r>
            <a:r>
              <a:rPr lang="ko-KR" altLang="en-US" sz="1200" dirty="0">
                <a:effectLst/>
                <a:ea typeface="+mn-ea"/>
                <a:cs typeface="Times New Roman" panose="02020603050405020304" pitchFamily="18" charset="0"/>
              </a:rPr>
              <a:t>주제를 호출하도록 입력했습니다</a:t>
            </a:r>
            <a:r>
              <a:rPr lang="en-US" altLang="ko-KR" sz="1200" dirty="0">
                <a:effectLst/>
                <a:ea typeface="+mn-ea"/>
                <a:cs typeface="Times New Roman" panose="02020603050405020304" pitchFamily="18" charset="0"/>
              </a:rPr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826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dirty="0">
                <a:effectLst/>
                <a:ea typeface="+mn-ea"/>
                <a:cs typeface="Times New Roman" panose="02020603050405020304" pitchFamily="18" charset="0"/>
              </a:rPr>
              <a:t>입력 변환기를 사용</a:t>
            </a:r>
            <a:r>
              <a:rPr lang="ko-KR" altLang="en-US" sz="1200" dirty="0">
                <a:effectLst/>
                <a:ea typeface="+mn-ea"/>
                <a:cs typeface="Times New Roman" panose="02020603050405020304" pitchFamily="18" charset="0"/>
              </a:rPr>
              <a:t>해서 수신한 </a:t>
            </a:r>
            <a:r>
              <a:rPr lang="ko-KR" altLang="en-US" sz="1200" dirty="0" err="1">
                <a:effectLst/>
                <a:ea typeface="+mn-ea"/>
                <a:cs typeface="Times New Roman" panose="02020603050405020304" pitchFamily="18" charset="0"/>
              </a:rPr>
              <a:t>가드듀티</a:t>
            </a:r>
            <a:r>
              <a:rPr lang="ko-KR" altLang="en-US" sz="1200" dirty="0">
                <a:effectLst/>
                <a:ea typeface="+mn-ea"/>
                <a:cs typeface="Times New Roman" panose="02020603050405020304" pitchFamily="18" charset="0"/>
              </a:rPr>
              <a:t> 탐지 내용을 이메일 형식에 맞게 수정합니다</a:t>
            </a:r>
            <a:r>
              <a:rPr lang="en-US" altLang="ko-KR" sz="1200" dirty="0">
                <a:effectLst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effectLst/>
                <a:ea typeface="+mn-ea"/>
                <a:cs typeface="Times New Roman" panose="02020603050405020304" pitchFamily="18" charset="0"/>
              </a:rPr>
              <a:t>입력 경로 란에 추출하고 싶은 내용을 변수로 정의합니다</a:t>
            </a:r>
            <a:r>
              <a:rPr lang="en-US" altLang="ko-KR" sz="1200" dirty="0">
                <a:effectLst/>
                <a:ea typeface="+mn-ea"/>
                <a:cs typeface="Times New Roman" panose="02020603050405020304" pitchFamily="18" charset="0"/>
              </a:rPr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37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사용자 정의 변수를 활용해 이메일에 작성될 내용의 템플릿을 작성합니다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378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입력 변환기를 사용하면 읽기 힘든 </a:t>
            </a:r>
            <a:r>
              <a:rPr lang="en-US" altLang="ko-KR" dirty="0"/>
              <a:t>JSON </a:t>
            </a:r>
            <a:r>
              <a:rPr lang="ko-KR" altLang="en-US" dirty="0"/>
              <a:t>형식의 </a:t>
            </a:r>
            <a:r>
              <a:rPr lang="ko-KR" altLang="en-US" dirty="0" err="1"/>
              <a:t>가드듀티</a:t>
            </a:r>
            <a:r>
              <a:rPr lang="ko-KR" altLang="en-US" dirty="0"/>
              <a:t> 탐지 내용이</a:t>
            </a:r>
            <a:r>
              <a:rPr lang="en-US" altLang="ko-KR" dirty="0"/>
              <a:t>…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791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적절하게 변환하여 이메일에 작성됩니다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828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실습을 통해 </a:t>
            </a:r>
            <a:r>
              <a:rPr lang="ko-KR" altLang="en-US" dirty="0" err="1"/>
              <a:t>가드듀티를</a:t>
            </a:r>
            <a:r>
              <a:rPr lang="ko-KR" altLang="en-US" dirty="0"/>
              <a:t> 활용해보도록 하겠습니다</a:t>
            </a:r>
            <a:r>
              <a:rPr lang="en-US" altLang="ko-KR" dirty="0"/>
              <a:t>. </a:t>
            </a:r>
            <a:r>
              <a:rPr lang="ko-KR" altLang="en-US" dirty="0" err="1"/>
              <a:t>가드듀티가</a:t>
            </a:r>
            <a:r>
              <a:rPr lang="ko-KR" altLang="en-US" dirty="0"/>
              <a:t> 어떻게 작동하는지 알아보기 위해 모의 공격 시뮬레이션을 고안했습니다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99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가드듀티를</a:t>
            </a:r>
            <a:r>
              <a:rPr lang="ko-KR" altLang="en-US" dirty="0"/>
              <a:t> 테스트할 수 있는 새로운 환경을 구축했습니다</a:t>
            </a:r>
            <a:r>
              <a:rPr lang="en-US" altLang="ko-KR" dirty="0"/>
              <a:t>. </a:t>
            </a:r>
            <a:r>
              <a:rPr lang="ko-KR" altLang="en-US" dirty="0"/>
              <a:t>해커에 의해 탈취되어 손상된 인스턴스가 있다고 가정하고 이 안에서 여러 공격을 시도했습니다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54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첫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번째는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 err="1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포트스캔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공격입니다</a:t>
            </a:r>
            <a:r>
              <a:rPr lang="en-US" altLang="ko-KR" sz="1200" kern="100" dirty="0">
                <a:effectLst/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+mn-ea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788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/>
              <a:t>지금 보시는 자료는 현재까지도 무수히 발생하는 </a:t>
            </a:r>
            <a:r>
              <a:rPr kumimoji="1" lang="ko-KR" altLang="en-US" sz="1200" dirty="0" err="1"/>
              <a:t>클라우드</a:t>
            </a:r>
            <a:r>
              <a:rPr kumimoji="1" lang="ko-KR" altLang="en-US" sz="1200" dirty="0"/>
              <a:t> 해킹에 대한 기사 일부분입니다</a:t>
            </a:r>
            <a:r>
              <a:rPr kumimoji="1" lang="en-US" altLang="ko-KR" sz="1200" dirty="0"/>
              <a:t>. </a:t>
            </a:r>
            <a:r>
              <a:rPr kumimoji="1" lang="ko-KR" altLang="en-US" sz="1200" dirty="0"/>
              <a:t>기사들의 공통점이 있습니다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바로 </a:t>
            </a:r>
            <a:r>
              <a:rPr kumimoji="1" lang="en-US" altLang="ko-KR" sz="1200" dirty="0"/>
              <a:t>AWS </a:t>
            </a:r>
            <a:r>
              <a:rPr kumimoji="1" lang="ko-KR" altLang="en-US" sz="1200" dirty="0"/>
              <a:t>이용자의</a:t>
            </a:r>
            <a:r>
              <a:rPr kumimoji="1" lang="ko-KR" altLang="en-US" sz="1200" baseline="0" dirty="0"/>
              <a:t> </a:t>
            </a:r>
            <a:r>
              <a:rPr kumimoji="1" lang="ko-KR" altLang="en-US" sz="1200" dirty="0"/>
              <a:t>계정이 해킹을 당해 벌어진 사고들입니다</a:t>
            </a:r>
            <a:r>
              <a:rPr kumimoji="1" lang="en-US" altLang="ko-KR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aseline="0" dirty="0"/>
              <a:t>AWS</a:t>
            </a:r>
            <a:r>
              <a:rPr kumimoji="1" lang="ko-KR" altLang="en-US" sz="1200" baseline="0" dirty="0"/>
              <a:t>는 고객이 서비스를 안전하게 이용하도록 다양한 보안 시스템 및 서비스를 제공하고 있습니다</a:t>
            </a:r>
            <a:r>
              <a:rPr kumimoji="1" lang="en-US" altLang="ko-KR" sz="1200" baseline="0" dirty="0"/>
              <a:t>. </a:t>
            </a:r>
            <a:r>
              <a:rPr kumimoji="1" lang="ko-KR" altLang="en-US" sz="1200" baseline="0" dirty="0"/>
              <a:t>하지만 이용자 개인의 부주의로 인해 이런 사고들이 발생하고 있습니다</a:t>
            </a:r>
            <a:r>
              <a:rPr kumimoji="1" lang="en-US" altLang="ko-KR" sz="1200" baseline="0" dirty="0"/>
              <a:t>. </a:t>
            </a:r>
            <a:r>
              <a:rPr kumimoji="1" lang="ko-KR" altLang="en-US" sz="1200" baseline="0" dirty="0"/>
              <a:t>그렇기 때문에 이용자들은 경각심을 가지고 보안에 </a:t>
            </a:r>
            <a:r>
              <a:rPr kumimoji="1" lang="ko-KR" altLang="en-US" sz="1200" baseline="0" dirty="0" err="1"/>
              <a:t>신경쓸</a:t>
            </a:r>
            <a:r>
              <a:rPr kumimoji="1" lang="ko-KR" altLang="en-US" sz="1200" baseline="0" dirty="0"/>
              <a:t> 필요가 있습니다</a:t>
            </a:r>
            <a:r>
              <a:rPr kumimoji="1" lang="en-US" altLang="ko-KR" sz="1200" baseline="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AWS </a:t>
            </a:r>
            <a:r>
              <a:rPr kumimoji="1" lang="ko-KR" altLang="en-US" sz="1200" dirty="0"/>
              <a:t>보안 강화 방법론을 연구하고 수행하는 것이 이번 프로젝트의 배경이 되겠습니다</a:t>
            </a:r>
            <a:r>
              <a:rPr kumimoji="1" lang="en-US" altLang="ko-KR" sz="1200" dirty="0"/>
              <a:t>.</a:t>
            </a:r>
            <a:endParaRPr kumimoji="1" lang="en-US" altLang="ko-KR" sz="1200" baseline="0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427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다음은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SSH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브루트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포스 공격입니다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+mn-ea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0212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다음은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RDP</a:t>
            </a:r>
            <a:r>
              <a:rPr lang="en-US" altLang="ko-KR" sz="1200" kern="100" dirty="0">
                <a:effectLst/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원격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데스크톱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프로토콜</a:t>
            </a:r>
            <a:r>
              <a:rPr lang="en-US" altLang="ko-KR" sz="1200" kern="100" dirty="0">
                <a:effectLst/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브루트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포스 공격입니다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+mn-ea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651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다음은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암호화폐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채굴 활동입니다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인스턴스에서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암호화폐를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채굴하면 막대한 비용이 청구될 수 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969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다음은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DNS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쿼리를 통한 데이터 유출 위협입니다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194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dirty="0">
                <a:effectLst/>
                <a:ea typeface="+mn-ea"/>
                <a:cs typeface="Times New Roman" panose="02020603050405020304" pitchFamily="18" charset="0"/>
              </a:rPr>
              <a:t>다음은 </a:t>
            </a:r>
            <a:r>
              <a:rPr lang="ko-KR" altLang="ko-KR" sz="1200" dirty="0">
                <a:effectLst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명령</a:t>
            </a:r>
            <a:r>
              <a:rPr lang="ko-KR" altLang="ko-KR" sz="1200" dirty="0">
                <a:effectLst/>
                <a:ea typeface="Helvetica" panose="020B0604020202020204" pitchFamily="34" charset="0"/>
              </a:rPr>
              <a:t> </a:t>
            </a:r>
            <a:r>
              <a:rPr lang="ko-KR" altLang="ko-KR" sz="1200" dirty="0">
                <a:effectLst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및</a:t>
            </a:r>
            <a:r>
              <a:rPr lang="ko-KR" altLang="ko-KR" sz="1200" dirty="0">
                <a:effectLst/>
                <a:ea typeface="Helvetica" panose="020B0604020202020204" pitchFamily="34" charset="0"/>
              </a:rPr>
              <a:t> </a:t>
            </a:r>
            <a:r>
              <a:rPr lang="ko-KR" altLang="ko-KR" sz="1200" dirty="0">
                <a:effectLst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제어</a:t>
            </a:r>
            <a:r>
              <a:rPr lang="en-US" altLang="ko-KR" sz="1200" dirty="0">
                <a:effectLst/>
                <a:latin typeface="Helvetica" panose="020B0604020202020204" pitchFamily="34" charset="0"/>
                <a:ea typeface="+mn-ea"/>
              </a:rPr>
              <a:t>(C&amp;C) </a:t>
            </a:r>
            <a:r>
              <a:rPr lang="ko-KR" altLang="ko-KR" sz="1200" dirty="0">
                <a:effectLst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공격으로</a:t>
            </a:r>
            <a:r>
              <a:rPr lang="en-US" altLang="ko-KR" sz="1200" dirty="0">
                <a:effectLst/>
                <a:latin typeface="Helvetica" panose="020B0604020202020204" pitchFamily="34" charset="0"/>
                <a:ea typeface="+mn-ea"/>
              </a:rPr>
              <a:t>, </a:t>
            </a:r>
            <a:r>
              <a:rPr lang="ko-KR" altLang="ko-KR" sz="12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공격자가</a:t>
            </a:r>
            <a:r>
              <a:rPr lang="ko-KR" altLang="ko-KR" sz="1200" dirty="0">
                <a:effectLst/>
                <a:ea typeface="Segoe UI" panose="020B0502040204020203" pitchFamily="34" charset="0"/>
              </a:rPr>
              <a:t> </a:t>
            </a:r>
            <a:r>
              <a:rPr lang="ko-KR" altLang="ko-KR" sz="12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제어하는</a:t>
            </a:r>
            <a:r>
              <a:rPr lang="ko-KR" altLang="ko-KR" sz="1200" dirty="0">
                <a:effectLst/>
                <a:ea typeface="Segoe UI" panose="020B0502040204020203" pitchFamily="34" charset="0"/>
              </a:rPr>
              <a:t> </a:t>
            </a:r>
            <a:r>
              <a:rPr lang="en-US" altLang="ko-KR" sz="1200" dirty="0">
                <a:effectLst/>
                <a:ea typeface="Segoe UI" panose="020B0502040204020203" pitchFamily="34" charset="0"/>
              </a:rPr>
              <a:t>C&amp;C </a:t>
            </a:r>
            <a:r>
              <a:rPr lang="ko-KR" altLang="ko-KR" sz="12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서버를</a:t>
            </a:r>
            <a:r>
              <a:rPr lang="ko-KR" altLang="ko-KR" sz="1200" dirty="0">
                <a:effectLst/>
                <a:ea typeface="Segoe UI" panose="020B0502040204020203" pitchFamily="34" charset="0"/>
              </a:rPr>
              <a:t> </a:t>
            </a:r>
            <a:r>
              <a:rPr lang="ko-KR" altLang="ko-KR" sz="12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통해</a:t>
            </a:r>
            <a:r>
              <a:rPr lang="ko-KR" altLang="ko-KR" sz="1200" dirty="0">
                <a:effectLst/>
                <a:ea typeface="Segoe UI" panose="020B0502040204020203" pitchFamily="34" charset="0"/>
              </a:rPr>
              <a:t> </a:t>
            </a:r>
            <a:r>
              <a:rPr lang="ko-KR" altLang="ko-KR" sz="12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대상</a:t>
            </a:r>
            <a:r>
              <a:rPr lang="ko-KR" altLang="ko-KR" sz="1200" dirty="0">
                <a:effectLst/>
                <a:ea typeface="Segoe UI" panose="020B0502040204020203" pitchFamily="34" charset="0"/>
              </a:rPr>
              <a:t> </a:t>
            </a:r>
            <a:r>
              <a:rPr lang="ko-KR" altLang="ko-KR" sz="12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시스템에</a:t>
            </a:r>
            <a:r>
              <a:rPr lang="ko-KR" altLang="ko-KR" sz="1200" dirty="0">
                <a:effectLst/>
                <a:ea typeface="Segoe UI" panose="020B0502040204020203" pitchFamily="34" charset="0"/>
              </a:rPr>
              <a:t> </a:t>
            </a:r>
            <a:r>
              <a:rPr lang="ko-KR" altLang="ko-KR" sz="12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명령을</a:t>
            </a:r>
            <a:r>
              <a:rPr lang="ko-KR" altLang="ko-KR" sz="1200" dirty="0">
                <a:effectLst/>
                <a:ea typeface="Segoe UI" panose="020B0502040204020203" pitchFamily="34" charset="0"/>
              </a:rPr>
              <a:t> </a:t>
            </a:r>
            <a:r>
              <a:rPr lang="ko-KR" altLang="ko-KR" sz="12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보내거나</a:t>
            </a:r>
            <a:r>
              <a:rPr lang="ko-KR" altLang="ko-KR" sz="1200" dirty="0">
                <a:effectLst/>
                <a:ea typeface="Segoe UI" panose="020B0502040204020203" pitchFamily="34" charset="0"/>
              </a:rPr>
              <a:t> </a:t>
            </a:r>
            <a:r>
              <a:rPr lang="ko-KR" altLang="ko-KR" sz="12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제어하는</a:t>
            </a:r>
            <a:r>
              <a:rPr lang="ko-KR" altLang="ko-KR" sz="1200" dirty="0">
                <a:effectLst/>
                <a:ea typeface="Segoe UI" panose="020B0502040204020203" pitchFamily="34" charset="0"/>
              </a:rPr>
              <a:t> </a:t>
            </a:r>
            <a:r>
              <a:rPr lang="ko-KR" altLang="ko-KR" sz="1200" dirty="0"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공격입니다</a:t>
            </a:r>
            <a:r>
              <a:rPr lang="en-US" altLang="ko-KR" sz="1200" dirty="0">
                <a:effectLst/>
                <a:latin typeface="Segoe UI" panose="020B0502040204020203" pitchFamily="34" charset="0"/>
                <a:ea typeface="+mn-ea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이 명령어는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C&amp;C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서버에 접속하기 위해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C&amp;C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서버와 연결된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IP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를 쿼리하는 명령어입니다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+mn-ea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065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다음은 악성 파일입니다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손상된 인스턴스 내에 </a:t>
            </a:r>
            <a:r>
              <a:rPr lang="en-US" altLang="ko-KR" sz="1200" kern="100" dirty="0">
                <a:effectLst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EICAR </a:t>
            </a:r>
            <a:r>
              <a:rPr lang="ko-KR" altLang="ko-KR" sz="1200" kern="1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테스트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파일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을 저장했습니다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안티바이러스 소프트웨어를 테스트하기 위해 제작된 이 파일은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GuardDuty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에서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맬웨어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파일로 인식됩니다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+mn-ea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11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모의 공격이 모두 끝났습니다</a:t>
            </a:r>
            <a:r>
              <a:rPr lang="en-US" altLang="ko-KR" dirty="0"/>
              <a:t>. </a:t>
            </a:r>
            <a:r>
              <a:rPr lang="ko-KR" altLang="en-US" dirty="0"/>
              <a:t>시뮬레이션에 대한 결과를 보겠습니다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612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공격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결과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가드듀티가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앞서 실행한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시뮬레이션을 악의적이고 위협적인 활동으로 판단하고 탐지 결과를 남긴 것을 확인했습니다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자세히 확인해보겠습니다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5620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앞서 모의로 수행했던 악성 파일</a:t>
            </a:r>
            <a:r>
              <a:rPr lang="en-US" altLang="ko-KR" dirty="0"/>
              <a:t>, </a:t>
            </a:r>
            <a:r>
              <a:rPr lang="ko-KR" altLang="en-US" dirty="0" err="1"/>
              <a:t>브루트</a:t>
            </a:r>
            <a:r>
              <a:rPr lang="ko-KR" altLang="en-US" dirty="0"/>
              <a:t> 포스</a:t>
            </a:r>
            <a:r>
              <a:rPr lang="en-US" altLang="ko-KR" dirty="0"/>
              <a:t>, </a:t>
            </a:r>
            <a:r>
              <a:rPr lang="ko-KR" altLang="en-US" dirty="0"/>
              <a:t>포트 스캐닝</a:t>
            </a:r>
            <a:r>
              <a:rPr lang="en-US" altLang="ko-KR" dirty="0"/>
              <a:t>, </a:t>
            </a:r>
            <a:r>
              <a:rPr lang="ko-KR" altLang="en-US" dirty="0"/>
              <a:t>비트코인 채굴 등을 감지했습니다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855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탐지 내역을 클릭하면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AWS 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GuardDuty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가 감지한 이벤트 정보의 디테일을 확인할 수 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 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131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네트워크 보안은 매우 중요합니다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가지 이유가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보호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AWS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데이터는 네트워크를 통해 이동하고 저장됩니다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네트워크 보안은 데이터를 안전하게 보호하는 데 필수입니다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해커나 나쁜 사람들이 데이터를 훔치지 못하도록 강력한 보안 정책이 필요합니다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 제어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AWS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다양한 서비스와 자원에 접근할 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 보안은 인터넷과 내부 네트워크 트래픽에 접근을 관리하고 제한하여 시스템을 안전하게 유지하는 데 중요합니다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적절한 방화벽과 보안 그룹 설정으로 시스템의 취약점을 줄일 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b="1" dirty="0">
                <a:effectLst/>
              </a:rPr>
              <a:t>서비스 가용성 보장</a:t>
            </a:r>
            <a:r>
              <a:rPr lang="en-US" dirty="0">
                <a:effectLst/>
              </a:rPr>
              <a:t>: AWS </a:t>
            </a:r>
            <a:r>
              <a:rPr lang="ko-KR" altLang="en-US" dirty="0">
                <a:effectLst/>
              </a:rPr>
              <a:t>서비스는 </a:t>
            </a:r>
            <a:r>
              <a:rPr lang="ko-KR" altLang="en-US" dirty="0" err="1">
                <a:effectLst/>
              </a:rPr>
              <a:t>클라우드를</a:t>
            </a:r>
            <a:r>
              <a:rPr lang="ko-KR" altLang="en-US" dirty="0">
                <a:effectLst/>
              </a:rPr>
              <a:t> 통해 제공되므로 네트워크 보안은 서비스에 접근할 수 있는 가용성을 보장하는 데 중요합니다</a:t>
            </a:r>
            <a:r>
              <a:rPr lang="en-US" dirty="0">
                <a:effectLst/>
              </a:rPr>
              <a:t>. </a:t>
            </a:r>
            <a:r>
              <a:rPr lang="ko-KR" altLang="en-US" dirty="0">
                <a:effectLst/>
              </a:rPr>
              <a:t>네트워크 문제로 서비스에 접근할 수 없게 되면 비즈니스에 큰 영향을 줄 수 있습니다</a:t>
            </a:r>
            <a:r>
              <a:rPr lang="en-US" dirty="0">
                <a:effectLst/>
              </a:rPr>
              <a:t>. </a:t>
            </a:r>
            <a:r>
              <a:rPr lang="ko-KR" altLang="en-US" dirty="0">
                <a:effectLst/>
              </a:rPr>
              <a:t>적절한 네트워크 보안 조치를 취하여 이러한 문제를 방지할 수 있습니다</a:t>
            </a:r>
            <a:r>
              <a:rPr lang="en-US" dirty="0">
                <a:effectLst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696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GuardDuty</a:t>
            </a:r>
            <a:r>
              <a:rPr lang="ko-KR" altLang="en-US" dirty="0"/>
              <a:t>가 제공하는 </a:t>
            </a:r>
            <a:r>
              <a:rPr lang="en-US" altLang="ko-KR" dirty="0"/>
              <a:t>JSON </a:t>
            </a:r>
            <a:r>
              <a:rPr lang="ko-KR" altLang="en-US" dirty="0"/>
              <a:t>형식의 이벤트 정보를 다운로드해서 위협 분석 작업을 수행할 수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492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앞서 구축했던 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EventBridge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와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SNS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가 잘 실행되었는지 확인해보겠습니다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SNS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주제에 등록한 이메일 계정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엔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가드듀티가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심각도가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높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위협을 탐지했다는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알람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메일이 발송된 것을 확인할 수 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다음 메일은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가드듀티가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EC2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인스턴스의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SSH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브루트포스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공격을 탐지했다는 것을 보여줍니다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+mn-ea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3703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다음은 위협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IP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활동 감지 시뮬레이션입니다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694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시뮬레이션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을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위해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서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가드듀티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위협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IP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목록에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‘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내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PC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의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IP’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를 추가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이렇게 하면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가드듀티는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내가 하는 모든 활동을 위험하다고 인식할 것입니다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734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수행 결과를 확인하겠습니다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71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EC2</a:t>
            </a:r>
            <a:r>
              <a:rPr lang="en-US" altLang="ko-KR" b="0" i="0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ko-KR" altLang="en-US" b="0" i="0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인스턴스가 위협 </a:t>
            </a:r>
            <a:r>
              <a:rPr lang="en-US" altLang="ko-KR" b="0" i="0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IP</a:t>
            </a:r>
            <a:r>
              <a:rPr lang="ko-KR" altLang="en-US" b="0" i="0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주소를 사용하여 통신한</a:t>
            </a:r>
            <a:r>
              <a:rPr lang="ko-KR" altLang="en-US" dirty="0"/>
              <a:t> 것을 </a:t>
            </a:r>
            <a:r>
              <a:rPr lang="ko-KR" altLang="en-US" dirty="0" err="1"/>
              <a:t>가드듀티가</a:t>
            </a:r>
            <a:r>
              <a:rPr lang="ko-KR" altLang="en-US" dirty="0"/>
              <a:t> 감지한 걸 확인할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6137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그리고 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SNS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구독 계정에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가드듀티가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위협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IP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관련 위협을 탐지했다는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알람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메일이 발송된 것을 확인할 수 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5621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353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내용을 정리하자면</a:t>
            </a:r>
            <a:r>
              <a:rPr lang="en-US" altLang="ko-KR" dirty="0"/>
              <a:t>, </a:t>
            </a:r>
            <a:r>
              <a:rPr lang="ko-KR" altLang="en-US" dirty="0"/>
              <a:t>저희 팀은 네트워크 보안을 구축하고 </a:t>
            </a:r>
            <a:r>
              <a:rPr lang="en-US" altLang="ko-KR" dirty="0" err="1"/>
              <a:t>GuardDuty</a:t>
            </a:r>
            <a:r>
              <a:rPr lang="ko-KR" altLang="en-US" dirty="0"/>
              <a:t>를 활용하는 등 </a:t>
            </a:r>
            <a:r>
              <a:rPr lang="en-US" altLang="ko-KR" dirty="0"/>
              <a:t>AWS </a:t>
            </a:r>
            <a:r>
              <a:rPr lang="ko-KR" altLang="en-US" dirty="0"/>
              <a:t>환경의 보안을 강화하는 방법을 연구하고 수행했습니다</a:t>
            </a:r>
            <a:r>
              <a:rPr lang="en-US" altLang="ko-KR" dirty="0"/>
              <a:t>. </a:t>
            </a:r>
            <a:r>
              <a:rPr lang="ko-KR" altLang="en-US" baseline="0" dirty="0"/>
              <a:t>향후에는 이 프로젝트에 이어서 보안을 한층 더 강화할 수 있는 다른 프로젝트를 구상하고 실행해볼 수 있을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1.</a:t>
            </a:r>
          </a:p>
          <a:p>
            <a:r>
              <a:rPr lang="ko-KR" altLang="en-US" baseline="0" dirty="0"/>
              <a:t>하나는 </a:t>
            </a:r>
            <a:r>
              <a:rPr lang="ko-KR" altLang="en-US" baseline="0" dirty="0" err="1"/>
              <a:t>가드듀티를</a:t>
            </a:r>
            <a:r>
              <a:rPr lang="ko-KR" altLang="en-US" baseline="0" dirty="0"/>
              <a:t> 다른 </a:t>
            </a:r>
            <a:r>
              <a:rPr lang="en-US" altLang="ko-KR" baseline="0" dirty="0"/>
              <a:t>AWS </a:t>
            </a:r>
            <a:r>
              <a:rPr lang="ko-KR" altLang="en-US" baseline="0" dirty="0"/>
              <a:t>보안 서비스와 통합하는 것입니다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이를 통해 보안 시너지 효과를 낼 수 있습니다</a:t>
            </a:r>
            <a:r>
              <a:rPr lang="en-US" altLang="ko-KR" baseline="0" dirty="0"/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Detective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가드듀티의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데이터를 분석 기반 그래프 모델로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시각화합니다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식별한 문제의 성격과 범위를 빠르게 파악할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Security Hub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사용자의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 전반에서 규정 준수 및 보안 상태를 모니터링하는데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 보안 관련 데이터를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가드듀티로부터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받아 활용할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</a:p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하나는 탐지된 위협을 자동으로 차단시켜주는 대응 시스템을 구축하는 것입니다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앞서 만든 자동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메일링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시스템은 잠재적인 위협이 탐지되었다는 사실을 알려주기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한다는 한계를 보완해줄 수 있습니다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EC2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브루트포스에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관여했을 때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네트워크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ACL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규칙을 자동으로 업데이트하여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악성 호스트의 사설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차단시키는 시스템을 구축할 수 있습니다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이렇게 하면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-apple-system"/>
              </a:rPr>
              <a:t>취약한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-apple-system"/>
              </a:rPr>
              <a:t>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-apple-system"/>
              </a:rPr>
              <a:t>호스트가 있는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121212"/>
                </a:highlight>
                <a:latin typeface="-apple-system"/>
              </a:rPr>
              <a:t>서브넷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-apple-system"/>
              </a:rPr>
              <a:t> 전체가 악성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-apple-system"/>
              </a:rPr>
              <a:t>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-apple-system"/>
              </a:rPr>
              <a:t>호스트로부터의 모든 접근을 차단할 수 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-apple-system"/>
              </a:rPr>
              <a:t>.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010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03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다음은 저희가 만든 네트워크 보안 설계 아키텍처입니다</a:t>
            </a:r>
            <a:r>
              <a:rPr lang="en-US" altLang="ko-KR" sz="1200" b="1" i="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전체적인 토폴로지를 보면 우선 서울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리전에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VPC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를 만들고 이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VPC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가 외부와 통신이 가능하도록 인터넷 게이트웨이를 연결해주고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VPC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안에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a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c 2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가용영역을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만들었으며 각각의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가용영역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안에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퍼블릭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개와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프라이빗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서브넷이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개 있습니다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그리고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VPC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Router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VPC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안에 배치 함으로 써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VPC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내부의 인스턴스들이 외부 인터넷과 통신 할 수 있도록 하였습니다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퍼블릭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서브넷에는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Openvpn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, ALB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외부에서 접근이 가능한 리소스들을 배치하고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NAT Gateway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를 배치 함으로써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프라이빗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내의 리소스들이 인터넷에 접속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할수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있게 해주었습니다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프라이빗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서브넷에는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내부 시스템인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도커와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웹서버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그리고 민감한 리소스들이 있는 데이터 베이스를 배치했습니다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ALB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는 외부에서의 트래픽을 관리하고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프라이빗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내의 웹 서버로의 트래픽을 로드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밸런싱을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합니다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그런데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ec2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에 대한 트래픽은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ALB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통해 관리를 하는데 데이터베이스는 하나만 쓰고있어서 데이터베이스에 부하가 걸리면 안되겠죠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?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그래서 저희는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RDS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프록시를 이용해 데이터베이스의 확장성을 향상시키고 데이터베이스에 대한 부하를 줄였습니다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그리고 설치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배포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관리를 편하게 하기 위해서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도커로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wordpress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mysql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을 호스팅 하고있습니다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이제 여기 게이트웨이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엔드포인트는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VPC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의 트래픽을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S3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로 라우팅하는 데 사용됩니다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그리고 바깥에 있는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S3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는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ALB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와 같은 리소스가 생성하는 로그 데이터를 수집하기 위해 사용되는데 로그 데이터는 보안 및 규정 준수 등의 이유로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VPC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외부에 저장되는 경우가 많기 때문에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S3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버킷을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VPC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외부에 두었습니다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이렇게 토폴로지대로 구축하고 나면 이제 밖에서 들어 올 수 있는 방법은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OpenVPN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ALB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통해 들어올 수 있는데 어떻게 안전하게 접속을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할수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있게 하냐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879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프로젝트에 활용한 참고 자료들입니다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53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91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0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그거에 대해서는 보안 그룹을 보면서 설명을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일반 사용자들을 위해 </a:t>
            </a:r>
            <a:r>
              <a:rPr lang="en-US" altLang="ko-KR" dirty="0"/>
              <a:t>ALB</a:t>
            </a:r>
            <a:r>
              <a:rPr lang="ko-KR" altLang="en-US" dirty="0"/>
              <a:t>의 모든 </a:t>
            </a:r>
            <a:r>
              <a:rPr lang="en-US" altLang="ko-KR" dirty="0"/>
              <a:t>HTTP</a:t>
            </a:r>
            <a:r>
              <a:rPr lang="ko-KR" altLang="en-US" dirty="0"/>
              <a:t>와 </a:t>
            </a:r>
            <a:r>
              <a:rPr lang="en-US" altLang="ko-KR" dirty="0"/>
              <a:t>HTTPS</a:t>
            </a:r>
            <a:r>
              <a:rPr lang="ko-KR" altLang="en-US" dirty="0"/>
              <a:t>소스를 열어 둡니다</a:t>
            </a:r>
            <a:r>
              <a:rPr lang="en-US" altLang="ko-KR" dirty="0"/>
              <a:t>. </a:t>
            </a:r>
            <a:r>
              <a:rPr lang="ko-KR" altLang="en-US" dirty="0"/>
              <a:t>일반 사용자 들은 </a:t>
            </a:r>
            <a:r>
              <a:rPr lang="ko-KR" altLang="en-US" dirty="0" err="1"/>
              <a:t>퍼블릭</a:t>
            </a:r>
            <a:r>
              <a:rPr lang="ko-KR" altLang="en-US" dirty="0"/>
              <a:t> </a:t>
            </a:r>
            <a:r>
              <a:rPr lang="ko-KR" altLang="en-US" dirty="0" err="1"/>
              <a:t>서브넷에</a:t>
            </a:r>
            <a:r>
              <a:rPr lang="ko-KR" altLang="en-US" dirty="0"/>
              <a:t> 있는 </a:t>
            </a:r>
            <a:r>
              <a:rPr lang="en-US" altLang="ko-KR" dirty="0"/>
              <a:t>ALB</a:t>
            </a:r>
            <a:r>
              <a:rPr lang="ko-KR" altLang="en-US" dirty="0"/>
              <a:t>에 접근해 </a:t>
            </a:r>
            <a:r>
              <a:rPr lang="ko-KR" altLang="en-US" dirty="0" err="1"/>
              <a:t>프라이빗</a:t>
            </a:r>
            <a:r>
              <a:rPr lang="ko-KR" altLang="en-US" dirty="0"/>
              <a:t> </a:t>
            </a:r>
            <a:r>
              <a:rPr lang="ko-KR" altLang="en-US" dirty="0" err="1"/>
              <a:t>서브넷에</a:t>
            </a:r>
            <a:r>
              <a:rPr lang="ko-KR" altLang="en-US" dirty="0"/>
              <a:t> 있는 </a:t>
            </a:r>
            <a:r>
              <a:rPr lang="ko-KR" altLang="en-US" dirty="0" err="1"/>
              <a:t>웹서버와</a:t>
            </a:r>
            <a:r>
              <a:rPr lang="ko-KR" altLang="en-US" dirty="0"/>
              <a:t> 통신을 하게 되므로 </a:t>
            </a:r>
            <a:r>
              <a:rPr lang="en-US" altLang="ko-KR" dirty="0" err="1"/>
              <a:t>EC2</a:t>
            </a:r>
            <a:r>
              <a:rPr lang="ko-KR" altLang="en-US" dirty="0"/>
              <a:t>인스턴스를 외부에 노출 시키지 않고 애플리케이션을 실행합니다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우리같은</a:t>
            </a:r>
            <a:r>
              <a:rPr lang="ko-KR" altLang="en-US" dirty="0"/>
              <a:t> 개발자들은 </a:t>
            </a:r>
            <a:r>
              <a:rPr lang="en-US" altLang="ko-KR" dirty="0" err="1"/>
              <a:t>openvpn</a:t>
            </a:r>
            <a:r>
              <a:rPr lang="ko-KR" altLang="en-US" dirty="0"/>
              <a:t>을 통해 </a:t>
            </a:r>
            <a:r>
              <a:rPr lang="ko-KR" altLang="en-US" dirty="0" err="1"/>
              <a:t>웹서버나</a:t>
            </a:r>
            <a:r>
              <a:rPr lang="ko-KR" altLang="en-US" dirty="0"/>
              <a:t> </a:t>
            </a:r>
            <a:r>
              <a:rPr lang="en-US" altLang="ko-KR" dirty="0" err="1"/>
              <a:t>RDS</a:t>
            </a:r>
            <a:r>
              <a:rPr lang="ko-KR" altLang="en-US" dirty="0"/>
              <a:t>에 직접 </a:t>
            </a:r>
            <a:r>
              <a:rPr lang="ko-KR" altLang="en-US" dirty="0" err="1"/>
              <a:t>엑세스</a:t>
            </a:r>
            <a:r>
              <a:rPr lang="ko-KR" altLang="en-US" dirty="0"/>
              <a:t> 할 수 있어야 하는데 그것 역시도 보안 그룹을 보면서 설명 드리겠습니다</a:t>
            </a:r>
            <a:r>
              <a:rPr lang="en-US" altLang="ko-KR" dirty="0"/>
              <a:t>. </a:t>
            </a:r>
            <a:r>
              <a:rPr lang="en-US" altLang="ko-KR" dirty="0" err="1"/>
              <a:t>OpenVPN</a:t>
            </a:r>
            <a:r>
              <a:rPr lang="en-US" altLang="ko-KR" dirty="0"/>
              <a:t> </a:t>
            </a:r>
            <a:r>
              <a:rPr lang="ko-KR" altLang="en-US" dirty="0"/>
              <a:t>의 보안그룹에는 </a:t>
            </a:r>
            <a:r>
              <a:rPr lang="en-US" altLang="ko-KR" dirty="0" err="1"/>
              <a:t>HPPTS</a:t>
            </a:r>
            <a:r>
              <a:rPr lang="en-US" altLang="ko-KR" dirty="0"/>
              <a:t> , </a:t>
            </a:r>
            <a:r>
              <a:rPr lang="en-US" altLang="ko-KR" dirty="0" err="1"/>
              <a:t>SSH</a:t>
            </a:r>
            <a:r>
              <a:rPr lang="en-US" altLang="ko-KR" dirty="0"/>
              <a:t>, 1194 , 943, 945 </a:t>
            </a:r>
            <a:r>
              <a:rPr lang="ko-KR" altLang="en-US" dirty="0"/>
              <a:t>포트를 열어줍니다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OpenVPN</a:t>
            </a:r>
            <a:r>
              <a:rPr lang="ko-KR" altLang="en-US" dirty="0"/>
              <a:t>은 </a:t>
            </a:r>
            <a:r>
              <a:rPr lang="en-US" altLang="ko-KR" dirty="0"/>
              <a:t>SSL/TLS </a:t>
            </a:r>
            <a:r>
              <a:rPr lang="ko-KR" altLang="en-US" dirty="0"/>
              <a:t>프로토콜을 사용하여 </a:t>
            </a:r>
            <a:r>
              <a:rPr lang="en-US" altLang="ko-KR" dirty="0"/>
              <a:t>VPN </a:t>
            </a:r>
            <a:r>
              <a:rPr lang="ko-KR" altLang="en-US" dirty="0"/>
              <a:t>연결을 보호하기 때문에 기본적으로 </a:t>
            </a:r>
            <a:r>
              <a:rPr lang="en-US" altLang="ko-KR" dirty="0" err="1"/>
              <a:t>OpenVPN</a:t>
            </a:r>
            <a:r>
              <a:rPr lang="ko-KR" altLang="en-US" dirty="0"/>
              <a:t>은 </a:t>
            </a:r>
            <a:r>
              <a:rPr lang="en-US" altLang="ko-KR" dirty="0"/>
              <a:t>TCP </a:t>
            </a:r>
            <a:r>
              <a:rPr lang="ko-KR" altLang="en-US" dirty="0"/>
              <a:t>포트 </a:t>
            </a:r>
            <a:r>
              <a:rPr lang="en-US" altLang="ko-KR" dirty="0"/>
              <a:t>443</a:t>
            </a:r>
            <a:r>
              <a:rPr lang="ko-KR" altLang="en-US" dirty="0"/>
              <a:t>를 열어줍니다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1194 </a:t>
            </a:r>
            <a:r>
              <a:rPr lang="ko-KR" altLang="en-US" dirty="0"/>
              <a:t>포트는 주로 </a:t>
            </a:r>
            <a:r>
              <a:rPr lang="en-US" altLang="ko-KR" dirty="0" err="1"/>
              <a:t>OpenVPN</a:t>
            </a:r>
            <a:r>
              <a:rPr lang="ko-KR" altLang="en-US" dirty="0"/>
              <a:t>과 관련된 포트입니다</a:t>
            </a:r>
            <a:r>
              <a:rPr lang="en-US" altLang="ko-KR" dirty="0"/>
              <a:t>. </a:t>
            </a:r>
            <a:r>
              <a:rPr lang="ko-KR" altLang="en-US" dirty="0"/>
              <a:t>이 포트는 </a:t>
            </a:r>
            <a:r>
              <a:rPr lang="en-US" altLang="ko-KR" dirty="0" err="1"/>
              <a:t>OpenVPN</a:t>
            </a:r>
            <a:r>
              <a:rPr lang="en-US" altLang="ko-KR" dirty="0"/>
              <a:t> </a:t>
            </a:r>
            <a:r>
              <a:rPr lang="ko-KR" altLang="en-US" dirty="0"/>
              <a:t>통신에 사용되는 기본 포트이며</a:t>
            </a:r>
            <a:r>
              <a:rPr lang="en-US" altLang="ko-KR" dirty="0"/>
              <a:t>, </a:t>
            </a:r>
            <a:r>
              <a:rPr lang="ko-KR" altLang="en-US" dirty="0"/>
              <a:t>개발자들이 </a:t>
            </a:r>
            <a:r>
              <a:rPr lang="en-US" altLang="ko-KR" dirty="0"/>
              <a:t>VPN </a:t>
            </a:r>
            <a:r>
              <a:rPr lang="ko-KR" altLang="en-US" dirty="0"/>
              <a:t>서버와 안전하게 통신할 수 있도록 해줍니다</a:t>
            </a:r>
            <a:r>
              <a:rPr lang="en-US" altLang="ko-KR" dirty="0"/>
              <a:t>. </a:t>
            </a:r>
            <a:r>
              <a:rPr lang="ko-KR" altLang="en-US" dirty="0"/>
              <a:t>개발자들은 </a:t>
            </a:r>
            <a:r>
              <a:rPr lang="en-US" altLang="ko-KR" dirty="0" err="1"/>
              <a:t>openvpn</a:t>
            </a:r>
            <a:r>
              <a:rPr lang="en-US" altLang="ko-KR" dirty="0"/>
              <a:t> </a:t>
            </a:r>
            <a:r>
              <a:rPr lang="ko-KR" altLang="en-US" dirty="0"/>
              <a:t>을 통해 회사의 네트워크에 안전하게 연결 할 수 있으며</a:t>
            </a:r>
            <a:r>
              <a:rPr lang="en-US" altLang="ko-KR" dirty="0"/>
              <a:t>, </a:t>
            </a:r>
            <a:r>
              <a:rPr lang="ko-KR" altLang="en-US" dirty="0" err="1"/>
              <a:t>웹서버로의</a:t>
            </a:r>
            <a:r>
              <a:rPr lang="ko-KR" altLang="en-US" dirty="0"/>
              <a:t> 직접적인 액세스를 얻을 수 있게 해줍니다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943, 945 </a:t>
            </a:r>
            <a:r>
              <a:rPr lang="ko-KR" altLang="en-US" dirty="0"/>
              <a:t>포트는 포트 충돌이나 특정환경에서 </a:t>
            </a:r>
            <a:r>
              <a:rPr lang="ko-KR" altLang="en-US" dirty="0" err="1"/>
              <a:t>사용할수</a:t>
            </a:r>
            <a:r>
              <a:rPr lang="ko-KR" altLang="en-US" dirty="0"/>
              <a:t> </a:t>
            </a:r>
            <a:r>
              <a:rPr lang="ko-KR" altLang="en-US" dirty="0" err="1"/>
              <a:t>없는경우를</a:t>
            </a:r>
            <a:r>
              <a:rPr lang="ko-KR" altLang="en-US" dirty="0"/>
              <a:t> 대비한 예비용 </a:t>
            </a:r>
            <a:r>
              <a:rPr lang="ko-KR" altLang="en-US" dirty="0" err="1"/>
              <a:t>포트라고</a:t>
            </a:r>
            <a:r>
              <a:rPr lang="ko-KR" altLang="en-US" dirty="0"/>
              <a:t> 생각하면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그리도 </a:t>
            </a:r>
            <a:r>
              <a:rPr lang="en-US" altLang="ko-KR" dirty="0" err="1"/>
              <a:t>EC2</a:t>
            </a:r>
            <a:r>
              <a:rPr lang="ko-KR" altLang="en-US" dirty="0"/>
              <a:t>에는 개발자들이 </a:t>
            </a:r>
            <a:r>
              <a:rPr lang="en-US" altLang="ko-KR" dirty="0" err="1"/>
              <a:t>openvpn</a:t>
            </a:r>
            <a:r>
              <a:rPr lang="en-US" altLang="ko-KR" dirty="0"/>
              <a:t> </a:t>
            </a:r>
            <a:r>
              <a:rPr lang="ko-KR" altLang="en-US" dirty="0"/>
              <a:t>으로 연결해서 들어오는 것을 받기 위해 </a:t>
            </a:r>
            <a:r>
              <a:rPr lang="en-US" altLang="ko-KR" dirty="0" err="1"/>
              <a:t>openvpn</a:t>
            </a:r>
            <a:r>
              <a:rPr lang="ko-KR" altLang="en-US" dirty="0"/>
              <a:t>의 </a:t>
            </a:r>
            <a:r>
              <a:rPr lang="ko-KR" altLang="en-US" dirty="0" err="1"/>
              <a:t>보안그룹을</a:t>
            </a:r>
            <a:r>
              <a:rPr lang="ko-KR" altLang="en-US" dirty="0"/>
              <a:t> 소스로 해서 </a:t>
            </a:r>
            <a:r>
              <a:rPr lang="en-US" altLang="ko-KR" dirty="0"/>
              <a:t>22,3000 </a:t>
            </a:r>
            <a:r>
              <a:rPr lang="ko-KR" altLang="en-US" dirty="0"/>
              <a:t>포트를 열어주고 또한 일반 사용자들의 통신을 주고 받기 위해서 </a:t>
            </a:r>
            <a:r>
              <a:rPr lang="en-US" altLang="ko-KR" dirty="0" err="1"/>
              <a:t>alb</a:t>
            </a:r>
            <a:r>
              <a:rPr lang="en-US" altLang="ko-KR" dirty="0"/>
              <a:t> </a:t>
            </a:r>
            <a:r>
              <a:rPr lang="ko-KR" altLang="en-US" dirty="0" err="1"/>
              <a:t>보안그룹을</a:t>
            </a:r>
            <a:r>
              <a:rPr lang="ko-KR" altLang="en-US" dirty="0"/>
              <a:t> 소스로 </a:t>
            </a:r>
            <a:r>
              <a:rPr lang="en-US" altLang="ko-KR" dirty="0"/>
              <a:t>80,443 </a:t>
            </a:r>
            <a:r>
              <a:rPr lang="ko-KR" altLang="en-US" dirty="0"/>
              <a:t>포트를 열어줍니다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en-US" altLang="ko-KR" dirty="0" err="1"/>
              <a:t>rds</a:t>
            </a:r>
            <a:r>
              <a:rPr lang="ko-KR" altLang="en-US" dirty="0"/>
              <a:t>의 </a:t>
            </a:r>
            <a:r>
              <a:rPr lang="ko-KR" altLang="en-US" dirty="0" err="1"/>
              <a:t>보안그룹은</a:t>
            </a:r>
            <a:r>
              <a:rPr lang="ko-KR" altLang="en-US" dirty="0"/>
              <a:t> </a:t>
            </a:r>
            <a:r>
              <a:rPr lang="en-US" altLang="ko-KR" dirty="0" err="1"/>
              <a:t>openvpn</a:t>
            </a:r>
            <a:r>
              <a:rPr lang="en-US" altLang="ko-KR" dirty="0"/>
              <a:t> </a:t>
            </a:r>
            <a:r>
              <a:rPr lang="ko-KR" altLang="en-US" dirty="0"/>
              <a:t>그룹을 소스로 </a:t>
            </a:r>
            <a:r>
              <a:rPr lang="en-US" altLang="ko-KR" dirty="0"/>
              <a:t>3306</a:t>
            </a:r>
            <a:r>
              <a:rPr lang="ko-KR" altLang="en-US" dirty="0"/>
              <a:t>포트를 열어주고 또 개발자들이 </a:t>
            </a:r>
            <a:r>
              <a:rPr lang="en-US" altLang="ko-KR" dirty="0" err="1"/>
              <a:t>openvpn</a:t>
            </a:r>
            <a:r>
              <a:rPr lang="ko-KR" altLang="en-US" dirty="0"/>
              <a:t>에서 </a:t>
            </a:r>
            <a:r>
              <a:rPr lang="en-US" altLang="ko-KR" dirty="0" err="1"/>
              <a:t>ec2</a:t>
            </a:r>
            <a:r>
              <a:rPr lang="ko-KR" altLang="en-US" dirty="0"/>
              <a:t>로 가서 거기서 </a:t>
            </a:r>
            <a:r>
              <a:rPr lang="en-US" altLang="ko-KR" dirty="0" err="1"/>
              <a:t>RDS</a:t>
            </a:r>
            <a:r>
              <a:rPr lang="ko-KR" altLang="en-US" dirty="0"/>
              <a:t>로 </a:t>
            </a:r>
            <a:r>
              <a:rPr lang="ko-KR" altLang="en-US" dirty="0" err="1"/>
              <a:t>접근할때를</a:t>
            </a:r>
            <a:r>
              <a:rPr lang="ko-KR" altLang="en-US" dirty="0"/>
              <a:t> 위해 </a:t>
            </a:r>
            <a:r>
              <a:rPr lang="en-US" altLang="ko-KR" dirty="0" err="1"/>
              <a:t>ec2</a:t>
            </a:r>
            <a:r>
              <a:rPr lang="en-US" altLang="ko-KR" dirty="0"/>
              <a:t> </a:t>
            </a:r>
            <a:r>
              <a:rPr lang="ko-KR" altLang="en-US" dirty="0" err="1"/>
              <a:t>보안그룹을</a:t>
            </a:r>
            <a:r>
              <a:rPr lang="ko-KR" altLang="en-US" dirty="0"/>
              <a:t> 소스로 </a:t>
            </a:r>
            <a:r>
              <a:rPr lang="en-US" altLang="ko-KR" dirty="0"/>
              <a:t>3306</a:t>
            </a:r>
            <a:r>
              <a:rPr lang="ko-KR" altLang="en-US" dirty="0"/>
              <a:t>번 포트를 열어줍니다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52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46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43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가드듀티의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동작원리입니다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AWS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내에서 발생하는 이벤트들에 대해 그 기록을 남깁니다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가드듀티는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로그 데이터로부터 잠재적인 보안 문제가 있는지 분석합니다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과정에서 위협이 발견되면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가드듀티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결과를 생성하고 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심각도를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High, Medium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Low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판단해서 알려줍니다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가드듀티가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제공한 정보를 분석하여 후속 대응 조치를 취할 수 있습니다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서비스들과 연계하여 보안을 더 강화할 수 있습니다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6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9498-3D3D-45DC-806D-0EE0F839C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EB860E-35E7-4242-8436-6287F80F3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F2289-EA79-4267-9088-CE29FE1B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446A4-72E4-4A24-B8CB-F04BAEC9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BFD46-185E-4857-8100-AB3A7804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0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9B92-9ABE-4105-8B8E-6B070DB3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149B1-716D-407D-8BA2-70487C2AE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D6D3A-C9C4-4B4A-8C5B-E8BCA8A20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841E0-E618-428E-AA95-71074172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7BDDA-A9EF-40E4-95CB-42D53DFE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3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5AC94F-B3EF-4D99-9F41-E13C85E0B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12A55-8468-42FD-ABDE-CBA7D7FC3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324FB-D1D8-4E7D-85F9-D0ED4E5D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9F1D8-D3E3-4449-BCD1-A10F2A7D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08C6E-D2FE-44B0-BA59-556D9BA3D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7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D1B63B-C4A6-4AC7-AACB-71B02CC550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628FA-FDC1-4995-8404-F438A7601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C52FF-3F35-487A-8E64-945744C5F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27BA2-EE15-4207-9670-1F8EE3EA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12A16-501E-45D6-98A5-86038D4B6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49B6B-B4A1-4C9E-9D7F-C1978134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12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AC05-55F6-4B51-8617-B7C83E62B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4CB0C-6E09-4D56-8985-8ABBB3B12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36BB8-DD3A-4E30-9836-8A07BFC0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E7500-3D78-4C58-9C40-9657CC20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F7BEE-58B2-4DE8-AEA5-6D1AE5C8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2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C0DD-29D3-4415-A1E5-CE299348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75AEE-4DB9-4C49-AD0F-861891FBA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3B7B9-3B3E-4CC8-9FC7-20DFA0722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0F83F-E14B-47E4-938F-E77F3F84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6763E-1216-4916-8E8F-93C62868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F9EF6-AB1D-40FB-B7D5-8BA0F0AE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77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6C37-47A0-4975-9DFE-903C3B18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DED3F-6BE7-4E69-8DE9-5F72C97C3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709EA-B86D-4A42-A404-1ED0F290D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701B7-D7D9-4111-ADCE-181BE9E43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6D520E-6F6E-4F31-9041-C30518E2F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6C88A-E581-49A0-A2E1-75AD3D0E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BA8B2-FCA0-49E5-BD99-62D9B0565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161F1B-52F8-4DC6-ABE4-391B67D0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3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E9C0-6007-47D0-B915-E69F6CC5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E28B1-2CCB-413F-8118-203DDF7C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200982-7A4C-4202-AF36-366E5356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DC22F-25CD-4CF2-8F06-CC051A1C0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54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B05817-B5D5-4209-B457-67075383A2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7553DA-C503-42A1-B94C-92C2A204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09AB78-3C7D-4150-BCE1-ABA47C68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A985-734C-43C3-B49E-6E95B4C8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11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7C5D-5E95-4360-BC50-F194AC940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C0847-9AEC-47F2-9124-B1A93BFFE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B57F4-2DBD-45FB-8BB5-6F04386E7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5FA95-1C15-420D-A9E5-C3C70744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15415-68BE-46C7-A478-4467A9F5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5C2CD-BF10-45AD-9B8F-1C53842BD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77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12153-5C86-43D6-A736-3107CD29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91947F-753A-478A-9AA9-EB5C69C0A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23DB23-6922-45DB-BB87-50DA5950A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7A753-83BD-480D-82B5-B0B18261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C45F4-5359-4717-97D1-8103442F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9E352-E663-47B2-8D6E-8ECBC370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0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BC4E8-B340-47A6-8625-A0E70AAD2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06174" cy="6254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87994-A22D-436F-9DE1-D73FB2F9A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825625"/>
            <a:ext cx="11306174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3AE11-B985-4463-B185-5130F1D9F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D240-F039-4337-B5FD-3E68A9461EE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CC4FE-129B-4D44-AC4E-5FEADFC73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79951-9F10-4580-A149-88C44DD7B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99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Arabic Typesetting" panose="03020402040406030203" pitchFamily="66" charset="-7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79" userDrawn="1">
          <p15:clr>
            <a:srgbClr val="F26B43"/>
          </p15:clr>
        </p15:guide>
        <p15:guide id="3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38.png"/><Relationship Id="rId21" Type="http://schemas.openxmlformats.org/officeDocument/2006/relationships/image" Target="../media/image54.sv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17" Type="http://schemas.openxmlformats.org/officeDocument/2006/relationships/image" Target="../media/image37.svg"/><Relationship Id="rId25" Type="http://schemas.openxmlformats.org/officeDocument/2006/relationships/image" Target="../media/image58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.png"/><Relationship Id="rId20" Type="http://schemas.openxmlformats.org/officeDocument/2006/relationships/image" Target="../media/image53.png"/><Relationship Id="rId29" Type="http://schemas.openxmlformats.org/officeDocument/2006/relationships/image" Target="../media/image6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24" Type="http://schemas.openxmlformats.org/officeDocument/2006/relationships/image" Target="../media/image57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6.svg"/><Relationship Id="rId28" Type="http://schemas.openxmlformats.org/officeDocument/2006/relationships/image" Target="../media/image61.png"/><Relationship Id="rId10" Type="http://schemas.openxmlformats.org/officeDocument/2006/relationships/image" Target="../media/image45.svg"/><Relationship Id="rId19" Type="http://schemas.openxmlformats.org/officeDocument/2006/relationships/image" Target="../media/image52.svg"/><Relationship Id="rId31" Type="http://schemas.openxmlformats.org/officeDocument/2006/relationships/image" Target="../media/image64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49.svg"/><Relationship Id="rId22" Type="http://schemas.openxmlformats.org/officeDocument/2006/relationships/image" Target="../media/image55.png"/><Relationship Id="rId27" Type="http://schemas.openxmlformats.org/officeDocument/2006/relationships/image" Target="../media/image60.svg"/><Relationship Id="rId30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82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12" Type="http://schemas.openxmlformats.org/officeDocument/2006/relationships/image" Target="../media/image81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11" Type="http://schemas.openxmlformats.org/officeDocument/2006/relationships/image" Target="../media/image80.png"/><Relationship Id="rId5" Type="http://schemas.openxmlformats.org/officeDocument/2006/relationships/image" Target="../media/image38.png"/><Relationship Id="rId15" Type="http://schemas.openxmlformats.org/officeDocument/2006/relationships/image" Target="../media/image84.png"/><Relationship Id="rId10" Type="http://schemas.openxmlformats.org/officeDocument/2006/relationships/image" Target="../media/image79.svg"/><Relationship Id="rId4" Type="http://schemas.openxmlformats.org/officeDocument/2006/relationships/image" Target="../media/image58.svg"/><Relationship Id="rId9" Type="http://schemas.openxmlformats.org/officeDocument/2006/relationships/image" Target="../media/image78.png"/><Relationship Id="rId14" Type="http://schemas.openxmlformats.org/officeDocument/2006/relationships/image" Target="../media/image8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13" Type="http://schemas.openxmlformats.org/officeDocument/2006/relationships/image" Target="../media/image108.emf"/><Relationship Id="rId18" Type="http://schemas.openxmlformats.org/officeDocument/2006/relationships/image" Target="../media/image15.png"/><Relationship Id="rId3" Type="http://schemas.openxmlformats.org/officeDocument/2006/relationships/image" Target="../media/image101.png"/><Relationship Id="rId21" Type="http://schemas.openxmlformats.org/officeDocument/2006/relationships/image" Target="../media/image18.svg"/><Relationship Id="rId7" Type="http://schemas.openxmlformats.org/officeDocument/2006/relationships/image" Target="../media/image105.png"/><Relationship Id="rId12" Type="http://schemas.openxmlformats.org/officeDocument/2006/relationships/image" Target="../media/image23.svg"/><Relationship Id="rId17" Type="http://schemas.openxmlformats.org/officeDocument/2006/relationships/image" Target="../media/image12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1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11" Type="http://schemas.openxmlformats.org/officeDocument/2006/relationships/image" Target="../media/image22.png"/><Relationship Id="rId5" Type="http://schemas.openxmlformats.org/officeDocument/2006/relationships/image" Target="../media/image103.png"/><Relationship Id="rId15" Type="http://schemas.openxmlformats.org/officeDocument/2006/relationships/image" Target="../media/image110.svg"/><Relationship Id="rId10" Type="http://schemas.microsoft.com/office/2007/relationships/hdphoto" Target="../media/hdphoto3.wdp"/><Relationship Id="rId19" Type="http://schemas.openxmlformats.org/officeDocument/2006/relationships/image" Target="../media/image16.svg"/><Relationship Id="rId4" Type="http://schemas.openxmlformats.org/officeDocument/2006/relationships/image" Target="../media/image102.svg"/><Relationship Id="rId9" Type="http://schemas.openxmlformats.org/officeDocument/2006/relationships/image" Target="../media/image107.png"/><Relationship Id="rId1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17.png"/><Relationship Id="rId18" Type="http://schemas.openxmlformats.org/officeDocument/2006/relationships/image" Target="../media/image142.svg"/><Relationship Id="rId3" Type="http://schemas.openxmlformats.org/officeDocument/2006/relationships/image" Target="../media/image38.png"/><Relationship Id="rId21" Type="http://schemas.openxmlformats.org/officeDocument/2006/relationships/image" Target="../media/image59.png"/><Relationship Id="rId7" Type="http://schemas.openxmlformats.org/officeDocument/2006/relationships/image" Target="../media/image53.png"/><Relationship Id="rId12" Type="http://schemas.openxmlformats.org/officeDocument/2006/relationships/image" Target="../media/image110.svg"/><Relationship Id="rId17" Type="http://schemas.openxmlformats.org/officeDocument/2006/relationships/image" Target="../media/image141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2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11" Type="http://schemas.openxmlformats.org/officeDocument/2006/relationships/image" Target="../media/image109.png"/><Relationship Id="rId24" Type="http://schemas.openxmlformats.org/officeDocument/2006/relationships/image" Target="../media/image56.svg"/><Relationship Id="rId5" Type="http://schemas.openxmlformats.org/officeDocument/2006/relationships/image" Target="../media/image51.png"/><Relationship Id="rId15" Type="http://schemas.openxmlformats.org/officeDocument/2006/relationships/image" Target="../media/image11.png"/><Relationship Id="rId23" Type="http://schemas.openxmlformats.org/officeDocument/2006/relationships/image" Target="../media/image55.png"/><Relationship Id="rId10" Type="http://schemas.openxmlformats.org/officeDocument/2006/relationships/image" Target="../media/image102.svg"/><Relationship Id="rId19" Type="http://schemas.openxmlformats.org/officeDocument/2006/relationships/image" Target="../media/image20.png"/><Relationship Id="rId4" Type="http://schemas.openxmlformats.org/officeDocument/2006/relationships/image" Target="../media/image39.svg"/><Relationship Id="rId9" Type="http://schemas.openxmlformats.org/officeDocument/2006/relationships/image" Target="../media/image101.png"/><Relationship Id="rId14" Type="http://schemas.openxmlformats.org/officeDocument/2006/relationships/image" Target="../media/image18.svg"/><Relationship Id="rId22" Type="http://schemas.openxmlformats.org/officeDocument/2006/relationships/image" Target="../media/image60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84IuPv_4TI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atalog.workshops.aws/guardduty/ko-KR" TargetMode="External"/><Relationship Id="rId4" Type="http://schemas.openxmlformats.org/officeDocument/2006/relationships/hyperlink" Target="https://www.youtube.com/watch?v=iUj3x2aD0yo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3.svg"/><Relationship Id="rId26" Type="http://schemas.openxmlformats.org/officeDocument/2006/relationships/image" Target="../media/image31.svg"/><Relationship Id="rId3" Type="http://schemas.openxmlformats.org/officeDocument/2006/relationships/image" Target="../media/image9.png"/><Relationship Id="rId21" Type="http://schemas.openxmlformats.org/officeDocument/2006/relationships/image" Target="../media/image26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29.sv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svg"/><Relationship Id="rId10" Type="http://schemas.openxmlformats.org/officeDocument/2006/relationships/image" Target="../media/image16.svg"/><Relationship Id="rId19" Type="http://schemas.openxmlformats.org/officeDocument/2006/relationships/image" Target="../media/image24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microsoft.com/office/2007/relationships/hdphoto" Target="../media/hdphoto1.wdp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7.png"/><Relationship Id="rId18" Type="http://schemas.openxmlformats.org/officeDocument/2006/relationships/image" Target="../media/image37.svg"/><Relationship Id="rId26" Type="http://schemas.openxmlformats.org/officeDocument/2006/relationships/image" Target="../media/image27.svg"/><Relationship Id="rId3" Type="http://schemas.openxmlformats.org/officeDocument/2006/relationships/image" Target="../media/image9.png"/><Relationship Id="rId21" Type="http://schemas.openxmlformats.org/officeDocument/2006/relationships/image" Target="../media/image22.png"/><Relationship Id="rId34" Type="http://schemas.openxmlformats.org/officeDocument/2006/relationships/image" Target="../media/image39.svg"/><Relationship Id="rId7" Type="http://schemas.openxmlformats.org/officeDocument/2006/relationships/image" Target="../media/image13.png"/><Relationship Id="rId12" Type="http://schemas.openxmlformats.org/officeDocument/2006/relationships/image" Target="../media/image16.svg"/><Relationship Id="rId17" Type="http://schemas.openxmlformats.org/officeDocument/2006/relationships/image" Target="../media/image36.png"/><Relationship Id="rId25" Type="http://schemas.openxmlformats.org/officeDocument/2006/relationships/image" Target="../media/image26.png"/><Relationship Id="rId3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6" Type="http://schemas.microsoft.com/office/2007/relationships/hdphoto" Target="../media/hdphoto1.wdp"/><Relationship Id="rId20" Type="http://schemas.openxmlformats.org/officeDocument/2006/relationships/image" Target="../media/image21.sv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5.png"/><Relationship Id="rId24" Type="http://schemas.openxmlformats.org/officeDocument/2006/relationships/image" Target="../media/image25.svg"/><Relationship Id="rId32" Type="http://schemas.openxmlformats.org/officeDocument/2006/relationships/image" Target="../media/image35.png"/><Relationship Id="rId5" Type="http://schemas.openxmlformats.org/officeDocument/2006/relationships/image" Target="../media/image11.png"/><Relationship Id="rId15" Type="http://schemas.openxmlformats.org/officeDocument/2006/relationships/image" Target="../media/image19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31.svg"/><Relationship Id="rId19" Type="http://schemas.openxmlformats.org/officeDocument/2006/relationships/image" Target="../media/image20.png"/><Relationship Id="rId31" Type="http://schemas.openxmlformats.org/officeDocument/2006/relationships/image" Target="../media/image34.png"/><Relationship Id="rId4" Type="http://schemas.openxmlformats.org/officeDocument/2006/relationships/image" Target="../media/image10.svg"/><Relationship Id="rId9" Type="http://schemas.openxmlformats.org/officeDocument/2006/relationships/image" Target="../media/image30.png"/><Relationship Id="rId14" Type="http://schemas.openxmlformats.org/officeDocument/2006/relationships/image" Target="../media/image18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holding, child, young&#10;&#10;Description automatically generated">
            <a:extLst>
              <a:ext uri="{FF2B5EF4-FFF2-40B4-BE49-F238E27FC236}">
                <a16:creationId xmlns:a16="http://schemas.microsoft.com/office/drawing/2014/main" id="{3B56F27F-9F69-4FF2-895B-1BE942DA92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D2C344-923D-4837-86E1-11657CB22C46}"/>
              </a:ext>
            </a:extLst>
          </p:cNvPr>
          <p:cNvSpPr/>
          <p:nvPr/>
        </p:nvSpPr>
        <p:spPr>
          <a:xfrm>
            <a:off x="7529" y="-17588"/>
            <a:ext cx="12192000" cy="6875588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8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B772C-A6C7-4F0A-BC70-B0B39BAD7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4027050"/>
            <a:ext cx="2391764" cy="42608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effectLst>
            <a:outerShdw dist="50800" dir="5400000" algn="t" rotWithShape="0">
              <a:prstClr val="black">
                <a:alpha val="20000"/>
              </a:prstClr>
            </a:outerShdw>
          </a:effectLst>
        </p:spPr>
        <p:txBody>
          <a:bodyPr lIns="0" tIns="0" rIns="0" bIns="0" anchor="ctr">
            <a:norm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</a:t>
            </a:r>
            <a:endParaRPr lang="en-US" sz="1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9D2A31-0639-437A-8BEE-DA2190FEEC32}"/>
              </a:ext>
            </a:extLst>
          </p:cNvPr>
          <p:cNvGrpSpPr/>
          <p:nvPr/>
        </p:nvGrpSpPr>
        <p:grpSpPr>
          <a:xfrm rot="5400000">
            <a:off x="756763" y="2974225"/>
            <a:ext cx="1564953" cy="0"/>
            <a:chOff x="1523996" y="3509963"/>
            <a:chExt cx="390815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C5A07C-9A31-4939-9C8A-138A5C921ED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55981" y="1833794"/>
              <a:ext cx="0" cy="3352338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B5341E0-94FC-4149-B0A4-7C52A4C4B6F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26648" y="2607311"/>
              <a:ext cx="0" cy="1805304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169D603D-20C6-4550-854F-70B9593FC264}"/>
              </a:ext>
            </a:extLst>
          </p:cNvPr>
          <p:cNvSpPr/>
          <p:nvPr/>
        </p:nvSpPr>
        <p:spPr>
          <a:xfrm flipH="1">
            <a:off x="9002400" y="3670300"/>
            <a:ext cx="3189600" cy="3187700"/>
          </a:xfrm>
          <a:prstGeom prst="rtTriangl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BAB28-EAD6-4DAC-B2B0-46A1FE515856}"/>
              </a:ext>
            </a:extLst>
          </p:cNvPr>
          <p:cNvSpPr/>
          <p:nvPr/>
        </p:nvSpPr>
        <p:spPr>
          <a:xfrm>
            <a:off x="7188201" y="0"/>
            <a:ext cx="5003799" cy="685800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3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98436308-E793-454C-9CA8-C474B7050B46}"/>
              </a:ext>
            </a:extLst>
          </p:cNvPr>
          <p:cNvSpPr/>
          <p:nvPr/>
        </p:nvSpPr>
        <p:spPr>
          <a:xfrm flipH="1" flipV="1">
            <a:off x="7810500" y="-24944"/>
            <a:ext cx="4381498" cy="5422905"/>
          </a:xfrm>
          <a:prstGeom prst="rtTriangle">
            <a:avLst/>
          </a:prstGeom>
          <a:gradFill flip="none" rotWithShape="1">
            <a:gsLst>
              <a:gs pos="100000">
                <a:schemeClr val="accent4">
                  <a:alpha val="10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4CDFA2A-FB34-4121-9BAD-CAF9D9AE8B97}"/>
              </a:ext>
            </a:extLst>
          </p:cNvPr>
          <p:cNvSpPr/>
          <p:nvPr/>
        </p:nvSpPr>
        <p:spPr>
          <a:xfrm>
            <a:off x="9575757" y="5799318"/>
            <a:ext cx="2042886" cy="7740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Picture 19">
            <a:extLst>
              <a:ext uri="{FF2B5EF4-FFF2-40B4-BE49-F238E27FC236}">
                <a16:creationId xmlns:a16="http://schemas.microsoft.com/office/drawing/2014/main" id="{88C58D56-97C9-486F-A6EE-11E48E79115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180" y="6011734"/>
            <a:ext cx="1374040" cy="41448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761352" y="1955099"/>
            <a:ext cx="86974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 kern="0" dirty="0" err="1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GuardDuty</a:t>
            </a:r>
            <a:r>
              <a:rPr lang="ko-KR" altLang="en-US" sz="6000" b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활용한</a:t>
            </a:r>
            <a:endParaRPr lang="en-US" altLang="ko-KR" sz="6000" b="1" kern="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defRPr/>
            </a:pPr>
            <a:r>
              <a:rPr lang="ko-KR" altLang="en-US" sz="6000" b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침해 사고 탐지 및 분석</a:t>
            </a:r>
            <a:endParaRPr lang="en-US" altLang="ko-KR" sz="6000" b="1" kern="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702621" y="5886238"/>
            <a:ext cx="2786760" cy="600164"/>
            <a:chOff x="3660496" y="7091052"/>
            <a:chExt cx="3255525" cy="70112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0496" y="7158285"/>
              <a:ext cx="539036" cy="53903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175964" y="7091052"/>
              <a:ext cx="2740057" cy="70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연세 </a:t>
              </a:r>
              <a:r>
                <a:rPr lang="en-US" altLang="ko-KR" sz="20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IT</a:t>
              </a:r>
              <a:r>
                <a:rPr lang="ko-KR" altLang="en-US" sz="2000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미래교육원</a:t>
              </a:r>
              <a:endPara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YONSAI IT EDUCATION CENTER</a:t>
              </a:r>
              <a:endParaRPr lang="ko-KR" altLang="en-US" sz="12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247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629C0CB-8A02-4128-AD34-EF570C321802}"/>
              </a:ext>
            </a:extLst>
          </p:cNvPr>
          <p:cNvSpPr/>
          <p:nvPr/>
        </p:nvSpPr>
        <p:spPr>
          <a:xfrm flipH="1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8994A6-503C-4FEF-BB97-ACB18681773F}"/>
              </a:ext>
            </a:extLst>
          </p:cNvPr>
          <p:cNvSpPr/>
          <p:nvPr/>
        </p:nvSpPr>
        <p:spPr>
          <a:xfrm rot="16200000" flipH="1">
            <a:off x="5803901" y="469901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A73D2324-AF92-4C79-ACA4-F6D174647C66}"/>
              </a:ext>
            </a:extLst>
          </p:cNvPr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58E82F8-1DE1-4B54-898D-DFF287959D70}"/>
              </a:ext>
            </a:extLst>
          </p:cNvPr>
          <p:cNvSpPr txBox="1">
            <a:spLocks/>
          </p:cNvSpPr>
          <p:nvPr/>
        </p:nvSpPr>
        <p:spPr>
          <a:xfrm>
            <a:off x="646330" y="1718034"/>
            <a:ext cx="4561774" cy="988636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F14E7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14E79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uardDuty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14E79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1FCD7B-0122-4DFB-8985-E660442C7228}"/>
              </a:ext>
            </a:extLst>
          </p:cNvPr>
          <p:cNvSpPr txBox="1"/>
          <p:nvPr/>
        </p:nvSpPr>
        <p:spPr>
          <a:xfrm>
            <a:off x="930345" y="3195441"/>
            <a:ext cx="4347090" cy="13849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외부 위협 정보 소스를 활용하여 잠재적 위협을 식별하고 심각도를 지정하는 위협 탐지 서비스</a:t>
            </a:r>
            <a:endParaRPr lang="id-ID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9B3952-F149-4605-AEBA-5B7E40088FBA}"/>
              </a:ext>
            </a:extLst>
          </p:cNvPr>
          <p:cNvCxnSpPr>
            <a:cxnSpLocks/>
          </p:cNvCxnSpPr>
          <p:nvPr/>
        </p:nvCxnSpPr>
        <p:spPr>
          <a:xfrm>
            <a:off x="946247" y="2872430"/>
            <a:ext cx="4180948" cy="0"/>
          </a:xfrm>
          <a:prstGeom prst="line">
            <a:avLst/>
          </a:prstGeom>
          <a:ln cap="rnd">
            <a:solidFill>
              <a:schemeClr val="bg1">
                <a:alpha val="5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F9558D1-F3A4-48A4-B0BD-DE83A4A4292C}"/>
              </a:ext>
            </a:extLst>
          </p:cNvPr>
          <p:cNvCxnSpPr>
            <a:cxnSpLocks/>
          </p:cNvCxnSpPr>
          <p:nvPr/>
        </p:nvCxnSpPr>
        <p:spPr>
          <a:xfrm>
            <a:off x="4116456" y="2872430"/>
            <a:ext cx="757026" cy="0"/>
          </a:xfrm>
          <a:prstGeom prst="line">
            <a:avLst/>
          </a:prstGeom>
          <a:ln w="635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49">
            <a:extLst>
              <a:ext uri="{FF2B5EF4-FFF2-40B4-BE49-F238E27FC236}">
                <a16:creationId xmlns:a16="http://schemas.microsoft.com/office/drawing/2014/main" id="{0D11BB80-1818-475E-B5E5-2AC3EB0DB539}"/>
              </a:ext>
            </a:extLst>
          </p:cNvPr>
          <p:cNvSpPr/>
          <p:nvPr/>
        </p:nvSpPr>
        <p:spPr>
          <a:xfrm>
            <a:off x="6273798" y="1187976"/>
            <a:ext cx="4681020" cy="4681020"/>
          </a:xfrm>
          <a:prstGeom prst="ellipse">
            <a:avLst/>
          </a:pr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kern="0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Oval 50">
            <a:extLst>
              <a:ext uri="{FF2B5EF4-FFF2-40B4-BE49-F238E27FC236}">
                <a16:creationId xmlns:a16="http://schemas.microsoft.com/office/drawing/2014/main" id="{401FEBC7-D98D-49D1-9C88-8B7C13F028B5}"/>
              </a:ext>
            </a:extLst>
          </p:cNvPr>
          <p:cNvSpPr/>
          <p:nvPr/>
        </p:nvSpPr>
        <p:spPr>
          <a:xfrm>
            <a:off x="6573124" y="1487301"/>
            <a:ext cx="4082368" cy="40823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2" name="Graphic 19" descr="Amazon GuardDuty service icon.">
            <a:extLst>
              <a:ext uri="{FF2B5EF4-FFF2-40B4-BE49-F238E27FC236}">
                <a16:creationId xmlns:a16="http://schemas.microsoft.com/office/drawing/2014/main" id="{D41B45BB-3228-4E9E-870A-FA6758D09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7465521" y="2374108"/>
            <a:ext cx="2297572" cy="229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3729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629C0CB-8A02-4128-AD34-EF570C321802}"/>
              </a:ext>
            </a:extLst>
          </p:cNvPr>
          <p:cNvSpPr/>
          <p:nvPr/>
        </p:nvSpPr>
        <p:spPr>
          <a:xfrm flipH="1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8994A6-503C-4FEF-BB97-ACB18681773F}"/>
              </a:ext>
            </a:extLst>
          </p:cNvPr>
          <p:cNvSpPr/>
          <p:nvPr/>
        </p:nvSpPr>
        <p:spPr>
          <a:xfrm rot="16200000" flipH="1">
            <a:off x="5803901" y="469901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A73D2324-AF92-4C79-ACA4-F6D174647C66}"/>
              </a:ext>
            </a:extLst>
          </p:cNvPr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94913" y="291531"/>
            <a:ext cx="373420" cy="380617"/>
            <a:chOff x="291525" y="577238"/>
            <a:chExt cx="360000" cy="360000"/>
          </a:xfrm>
        </p:grpSpPr>
        <p:sp>
          <p:nvSpPr>
            <p:cNvPr id="111" name="타원 110"/>
            <p:cNvSpPr/>
            <p:nvPr/>
          </p:nvSpPr>
          <p:spPr>
            <a:xfrm>
              <a:off x="291525" y="577238"/>
              <a:ext cx="360000" cy="360000"/>
            </a:xfrm>
            <a:prstGeom prst="ellipse">
              <a:avLst/>
            </a:prstGeom>
            <a:gradFill flip="none" rotWithShape="1">
              <a:gsLst>
                <a:gs pos="33000">
                  <a:srgbClr val="00AAD5"/>
                </a:gs>
                <a:gs pos="100000">
                  <a:srgbClr val="0094C9"/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391049" y="695832"/>
              <a:ext cx="180000" cy="122813"/>
              <a:chOff x="391553" y="695240"/>
              <a:chExt cx="180000" cy="122813"/>
            </a:xfrm>
          </p:grpSpPr>
          <p:sp>
            <p:nvSpPr>
              <p:cNvPr id="113" name="L 도형 112"/>
              <p:cNvSpPr/>
              <p:nvPr/>
            </p:nvSpPr>
            <p:spPr>
              <a:xfrm rot="2700000">
                <a:off x="391555" y="695240"/>
                <a:ext cx="122813" cy="122813"/>
              </a:xfrm>
              <a:prstGeom prst="corner">
                <a:avLst>
                  <a:gd name="adj1" fmla="val 28070"/>
                  <a:gd name="adj2" fmla="val 2585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391553" y="734476"/>
                <a:ext cx="180000" cy="3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</p:grpSp>
      <p:grpSp>
        <p:nvGrpSpPr>
          <p:cNvPr id="86" name="그룹 85"/>
          <p:cNvGrpSpPr/>
          <p:nvPr/>
        </p:nvGrpSpPr>
        <p:grpSpPr>
          <a:xfrm>
            <a:off x="553853" y="322092"/>
            <a:ext cx="298736" cy="304493"/>
            <a:chOff x="743025" y="606143"/>
            <a:chExt cx="288000" cy="288000"/>
          </a:xfrm>
        </p:grpSpPr>
        <p:sp>
          <p:nvSpPr>
            <p:cNvPr id="109" name="타원 108"/>
            <p:cNvSpPr/>
            <p:nvPr/>
          </p:nvSpPr>
          <p:spPr>
            <a:xfrm>
              <a:off x="743025" y="606143"/>
              <a:ext cx="288000" cy="288000"/>
            </a:xfrm>
            <a:prstGeom prst="ellipse">
              <a:avLst/>
            </a:prstGeom>
            <a:gradFill flip="none" rotWithShape="1">
              <a:gsLst>
                <a:gs pos="14000">
                  <a:srgbClr val="B7D4E7"/>
                </a:gs>
                <a:gs pos="50000">
                  <a:srgbClr val="D6E9F5"/>
                </a:gs>
                <a:gs pos="50000">
                  <a:srgbClr val="B3D7EC"/>
                </a:gs>
              </a:gsLst>
              <a:lin ang="54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10" name="자유형 109"/>
            <p:cNvSpPr/>
            <p:nvPr/>
          </p:nvSpPr>
          <p:spPr>
            <a:xfrm flipH="1">
              <a:off x="807038" y="690774"/>
              <a:ext cx="161093" cy="140662"/>
            </a:xfrm>
            <a:custGeom>
              <a:avLst/>
              <a:gdLst>
                <a:gd name="connsiteX0" fmla="*/ 76368 w 174921"/>
                <a:gd name="connsiteY0" fmla="*/ 0 h 152736"/>
                <a:gd name="connsiteX1" fmla="*/ 0 w 174921"/>
                <a:gd name="connsiteY1" fmla="*/ 76368 h 152736"/>
                <a:gd name="connsiteX2" fmla="*/ 76368 w 174921"/>
                <a:gd name="connsiteY2" fmla="*/ 152736 h 152736"/>
                <a:gd name="connsiteX3" fmla="*/ 102566 w 174921"/>
                <a:gd name="connsiteY3" fmla="*/ 126537 h 152736"/>
                <a:gd name="connsiteX4" fmla="*/ 66366 w 174921"/>
                <a:gd name="connsiteY4" fmla="*/ 90337 h 152736"/>
                <a:gd name="connsiteX5" fmla="*/ 174921 w 174921"/>
                <a:gd name="connsiteY5" fmla="*/ 90337 h 152736"/>
                <a:gd name="connsiteX6" fmla="*/ 174921 w 174921"/>
                <a:gd name="connsiteY6" fmla="*/ 54337 h 152736"/>
                <a:gd name="connsiteX7" fmla="*/ 71040 w 174921"/>
                <a:gd name="connsiteY7" fmla="*/ 54337 h 152736"/>
                <a:gd name="connsiteX8" fmla="*/ 100872 w 174921"/>
                <a:gd name="connsiteY8" fmla="*/ 24505 h 15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921" h="152736">
                  <a:moveTo>
                    <a:pt x="76368" y="0"/>
                  </a:moveTo>
                  <a:lnTo>
                    <a:pt x="0" y="76368"/>
                  </a:lnTo>
                  <a:lnTo>
                    <a:pt x="76368" y="152736"/>
                  </a:lnTo>
                  <a:lnTo>
                    <a:pt x="102566" y="126537"/>
                  </a:lnTo>
                  <a:lnTo>
                    <a:pt x="66366" y="90337"/>
                  </a:lnTo>
                  <a:lnTo>
                    <a:pt x="174921" y="90337"/>
                  </a:lnTo>
                  <a:lnTo>
                    <a:pt x="174921" y="54337"/>
                  </a:lnTo>
                  <a:lnTo>
                    <a:pt x="71040" y="54337"/>
                  </a:lnTo>
                  <a:lnTo>
                    <a:pt x="100872" y="24505"/>
                  </a:lnTo>
                  <a:close/>
                </a:path>
              </a:pathLst>
            </a:custGeom>
            <a:solidFill>
              <a:srgbClr val="EBF3FA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87" name="직사각형 86"/>
          <p:cNvSpPr/>
          <p:nvPr/>
        </p:nvSpPr>
        <p:spPr>
          <a:xfrm>
            <a:off x="8148807" y="306234"/>
            <a:ext cx="1887942" cy="42568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036749" y="304745"/>
            <a:ext cx="413067" cy="427174"/>
          </a:xfrm>
          <a:prstGeom prst="rect">
            <a:avLst/>
          </a:prstGeom>
          <a:gradFill flip="none" rotWithShape="1">
            <a:gsLst>
              <a:gs pos="0">
                <a:srgbClr val="D6E9F5"/>
              </a:gs>
              <a:gs pos="100000">
                <a:srgbClr val="B3D7EC"/>
              </a:gs>
            </a:gsLst>
            <a:lin ang="16200000" scaled="1"/>
            <a:tileRect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10947646" y="84704"/>
            <a:ext cx="1118036" cy="545888"/>
            <a:chOff x="10554660" y="309768"/>
            <a:chExt cx="1077857" cy="516319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10554660" y="309768"/>
              <a:ext cx="322889" cy="152040"/>
            </a:xfrm>
            <a:prstGeom prst="roundRect">
              <a:avLst/>
            </a:prstGeom>
            <a:gradFill flip="none" rotWithShape="1">
              <a:gsLst>
                <a:gs pos="14000">
                  <a:srgbClr val="B7D4E7"/>
                </a:gs>
                <a:gs pos="50000">
                  <a:srgbClr val="D6E9F5"/>
                </a:gs>
                <a:gs pos="50000">
                  <a:srgbClr val="B3D7EC"/>
                </a:gs>
              </a:gsLst>
              <a:lin ang="5400000" scaled="1"/>
              <a:tileRect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10626104" y="385788"/>
              <a:ext cx="180000" cy="3600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10932144" y="309768"/>
              <a:ext cx="322889" cy="152040"/>
            </a:xfrm>
            <a:prstGeom prst="roundRect">
              <a:avLst/>
            </a:prstGeom>
            <a:gradFill flip="none" rotWithShape="1">
              <a:gsLst>
                <a:gs pos="14000">
                  <a:srgbClr val="B7D4E7"/>
                </a:gs>
                <a:gs pos="50000">
                  <a:srgbClr val="D6E9F5"/>
                </a:gs>
                <a:gs pos="50000">
                  <a:srgbClr val="B3D7EC"/>
                </a:gs>
              </a:gsLst>
              <a:lin ang="5400000" scaled="1"/>
              <a:tileRect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1" name="액자 100"/>
            <p:cNvSpPr/>
            <p:nvPr/>
          </p:nvSpPr>
          <p:spPr>
            <a:xfrm>
              <a:off x="11041116" y="345281"/>
              <a:ext cx="104943" cy="76507"/>
            </a:xfrm>
            <a:prstGeom prst="frame">
              <a:avLst>
                <a:gd name="adj1" fmla="val 34286"/>
              </a:avLst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11309628" y="309768"/>
              <a:ext cx="322889" cy="152040"/>
            </a:xfrm>
            <a:prstGeom prst="roundRect">
              <a:avLst/>
            </a:prstGeom>
            <a:gradFill flip="none" rotWithShape="1">
              <a:gsLst>
                <a:gs pos="50000">
                  <a:srgbClr val="FA9E93"/>
                </a:gs>
                <a:gs pos="50000">
                  <a:srgbClr val="E66958"/>
                </a:gs>
              </a:gsLst>
              <a:lin ang="5400000" scaled="1"/>
              <a:tileRect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3" name="덧셈 기호 102"/>
            <p:cNvSpPr/>
            <p:nvPr/>
          </p:nvSpPr>
          <p:spPr>
            <a:xfrm rot="2700000">
              <a:off x="11402111" y="320249"/>
              <a:ext cx="137922" cy="137922"/>
            </a:xfrm>
            <a:prstGeom prst="mathPlus">
              <a:avLst>
                <a:gd name="adj1" fmla="val 15175"/>
              </a:avLst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4" name="Freeform 9"/>
            <p:cNvSpPr>
              <a:spLocks noEditPoints="1"/>
            </p:cNvSpPr>
            <p:nvPr/>
          </p:nvSpPr>
          <p:spPr bwMode="auto">
            <a:xfrm>
              <a:off x="11449385" y="647299"/>
              <a:ext cx="178924" cy="178788"/>
            </a:xfrm>
            <a:custGeom>
              <a:avLst/>
              <a:gdLst>
                <a:gd name="T0" fmla="*/ 11090 w 13233"/>
                <a:gd name="T1" fmla="*/ 4455 h 13229"/>
                <a:gd name="T2" fmla="*/ 11990 w 13233"/>
                <a:gd name="T3" fmla="*/ 2957 h 13229"/>
                <a:gd name="T4" fmla="*/ 11323 w 13233"/>
                <a:gd name="T5" fmla="*/ 1949 h 13229"/>
                <a:gd name="T6" fmla="*/ 10821 w 13233"/>
                <a:gd name="T7" fmla="*/ 1758 h 13229"/>
                <a:gd name="T8" fmla="*/ 9177 w 13233"/>
                <a:gd name="T9" fmla="*/ 2363 h 13229"/>
                <a:gd name="T10" fmla="*/ 7918 w 13233"/>
                <a:gd name="T11" fmla="*/ 1831 h 13229"/>
                <a:gd name="T12" fmla="*/ 7428 w 13233"/>
                <a:gd name="T13" fmla="*/ 171 h 13229"/>
                <a:gd name="T14" fmla="*/ 6230 w 13233"/>
                <a:gd name="T15" fmla="*/ 0 h 13229"/>
                <a:gd name="T16" fmla="*/ 5755 w 13233"/>
                <a:gd name="T17" fmla="*/ 248 h 13229"/>
                <a:gd name="T18" fmla="*/ 5163 w 13233"/>
                <a:gd name="T19" fmla="*/ 1878 h 13229"/>
                <a:gd name="T20" fmla="*/ 4128 w 13233"/>
                <a:gd name="T21" fmla="*/ 2332 h 13229"/>
                <a:gd name="T22" fmla="*/ 2648 w 13233"/>
                <a:gd name="T23" fmla="*/ 1511 h 13229"/>
                <a:gd name="T24" fmla="*/ 1681 w 13233"/>
                <a:gd name="T25" fmla="*/ 2236 h 13229"/>
                <a:gd name="T26" fmla="*/ 1521 w 13233"/>
                <a:gd name="T27" fmla="*/ 2748 h 13229"/>
                <a:gd name="T28" fmla="*/ 2245 w 13233"/>
                <a:gd name="T29" fmla="*/ 4292 h 13229"/>
                <a:gd name="T30" fmla="*/ 1832 w 13233"/>
                <a:gd name="T31" fmla="*/ 5339 h 13229"/>
                <a:gd name="T32" fmla="*/ 171 w 13233"/>
                <a:gd name="T33" fmla="*/ 5811 h 13229"/>
                <a:gd name="T34" fmla="*/ 0 w 13233"/>
                <a:gd name="T35" fmla="*/ 7007 h 13229"/>
                <a:gd name="T36" fmla="*/ 248 w 13233"/>
                <a:gd name="T37" fmla="*/ 7483 h 13229"/>
                <a:gd name="T38" fmla="*/ 1941 w 13233"/>
                <a:gd name="T39" fmla="*/ 8249 h 13229"/>
                <a:gd name="T40" fmla="*/ 1331 w 13233"/>
                <a:gd name="T41" fmla="*/ 10120 h 13229"/>
                <a:gd name="T42" fmla="*/ 1397 w 13233"/>
                <a:gd name="T43" fmla="*/ 10695 h 13229"/>
                <a:gd name="T44" fmla="*/ 2254 w 13233"/>
                <a:gd name="T45" fmla="*/ 11503 h 13229"/>
                <a:gd name="T46" fmla="*/ 3830 w 13233"/>
                <a:gd name="T47" fmla="*/ 10713 h 13229"/>
                <a:gd name="T48" fmla="*/ 4905 w 13233"/>
                <a:gd name="T49" fmla="*/ 11265 h 13229"/>
                <a:gd name="T50" fmla="*/ 5704 w 13233"/>
                <a:gd name="T51" fmla="*/ 12894 h 13229"/>
                <a:gd name="T52" fmla="*/ 6177 w 13233"/>
                <a:gd name="T53" fmla="*/ 13228 h 13229"/>
                <a:gd name="T54" fmla="*/ 7351 w 13233"/>
                <a:gd name="T55" fmla="*/ 13123 h 13229"/>
                <a:gd name="T56" fmla="*/ 7807 w 13233"/>
                <a:gd name="T57" fmla="*/ 11428 h 13229"/>
                <a:gd name="T58" fmla="*/ 8775 w 13233"/>
                <a:gd name="T59" fmla="*/ 11080 h 13229"/>
                <a:gd name="T60" fmla="*/ 10429 w 13233"/>
                <a:gd name="T61" fmla="*/ 11726 h 13229"/>
                <a:gd name="T62" fmla="*/ 11000 w 13233"/>
                <a:gd name="T63" fmla="*/ 11627 h 13229"/>
                <a:gd name="T64" fmla="*/ 11755 w 13233"/>
                <a:gd name="T65" fmla="*/ 10723 h 13229"/>
                <a:gd name="T66" fmla="*/ 10864 w 13233"/>
                <a:gd name="T67" fmla="*/ 9182 h 13229"/>
                <a:gd name="T68" fmla="*/ 11303 w 13233"/>
                <a:gd name="T69" fmla="*/ 8253 h 13229"/>
                <a:gd name="T70" fmla="*/ 12898 w 13233"/>
                <a:gd name="T71" fmla="*/ 7533 h 13229"/>
                <a:gd name="T72" fmla="*/ 13232 w 13233"/>
                <a:gd name="T73" fmla="*/ 7060 h 13229"/>
                <a:gd name="T74" fmla="*/ 13126 w 13233"/>
                <a:gd name="T75" fmla="*/ 5887 h 13229"/>
                <a:gd name="T76" fmla="*/ 6637 w 13233"/>
                <a:gd name="T77" fmla="*/ 9096 h 13229"/>
                <a:gd name="T78" fmla="*/ 5958 w 13233"/>
                <a:gd name="T79" fmla="*/ 9002 h 13229"/>
                <a:gd name="T80" fmla="*/ 5300 w 13233"/>
                <a:gd name="T81" fmla="*/ 8705 h 13229"/>
                <a:gd name="T82" fmla="*/ 4761 w 13233"/>
                <a:gd name="T83" fmla="*/ 8239 h 13229"/>
                <a:gd name="T84" fmla="*/ 4375 w 13233"/>
                <a:gd name="T85" fmla="*/ 7635 h 13229"/>
                <a:gd name="T86" fmla="*/ 4176 w 13233"/>
                <a:gd name="T87" fmla="*/ 6931 h 13229"/>
                <a:gd name="T88" fmla="*/ 4176 w 13233"/>
                <a:gd name="T89" fmla="*/ 6299 h 13229"/>
                <a:gd name="T90" fmla="*/ 4375 w 13233"/>
                <a:gd name="T91" fmla="*/ 5594 h 13229"/>
                <a:gd name="T92" fmla="*/ 4761 w 13233"/>
                <a:gd name="T93" fmla="*/ 4992 h 13229"/>
                <a:gd name="T94" fmla="*/ 5300 w 13233"/>
                <a:gd name="T95" fmla="*/ 4525 h 13229"/>
                <a:gd name="T96" fmla="*/ 5958 w 13233"/>
                <a:gd name="T97" fmla="*/ 4228 h 13229"/>
                <a:gd name="T98" fmla="*/ 6637 w 13233"/>
                <a:gd name="T99" fmla="*/ 4135 h 13229"/>
                <a:gd name="T100" fmla="*/ 7316 w 13233"/>
                <a:gd name="T101" fmla="*/ 4228 h 13229"/>
                <a:gd name="T102" fmla="*/ 7974 w 13233"/>
                <a:gd name="T103" fmla="*/ 4525 h 13229"/>
                <a:gd name="T104" fmla="*/ 8513 w 13233"/>
                <a:gd name="T105" fmla="*/ 4992 h 13229"/>
                <a:gd name="T106" fmla="*/ 8899 w 13233"/>
                <a:gd name="T107" fmla="*/ 5594 h 13229"/>
                <a:gd name="T108" fmla="*/ 9098 w 13233"/>
                <a:gd name="T109" fmla="*/ 6299 h 13229"/>
                <a:gd name="T110" fmla="*/ 9098 w 13233"/>
                <a:gd name="T111" fmla="*/ 6931 h 13229"/>
                <a:gd name="T112" fmla="*/ 8899 w 13233"/>
                <a:gd name="T113" fmla="*/ 7635 h 13229"/>
                <a:gd name="T114" fmla="*/ 8513 w 13233"/>
                <a:gd name="T115" fmla="*/ 8239 h 13229"/>
                <a:gd name="T116" fmla="*/ 7974 w 13233"/>
                <a:gd name="T117" fmla="*/ 8705 h 13229"/>
                <a:gd name="T118" fmla="*/ 7316 w 13233"/>
                <a:gd name="T119" fmla="*/ 9002 h 13229"/>
                <a:gd name="T120" fmla="*/ 6637 w 13233"/>
                <a:gd name="T121" fmla="*/ 9096 h 13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33" h="13229">
                  <a:moveTo>
                    <a:pt x="12749" y="5652"/>
                  </a:moveTo>
                  <a:lnTo>
                    <a:pt x="11437" y="5433"/>
                  </a:lnTo>
                  <a:lnTo>
                    <a:pt x="11401" y="5288"/>
                  </a:lnTo>
                  <a:lnTo>
                    <a:pt x="11313" y="5002"/>
                  </a:lnTo>
                  <a:lnTo>
                    <a:pt x="11209" y="4725"/>
                  </a:lnTo>
                  <a:lnTo>
                    <a:pt x="11090" y="4455"/>
                  </a:lnTo>
                  <a:lnTo>
                    <a:pt x="11023" y="4324"/>
                  </a:lnTo>
                  <a:lnTo>
                    <a:pt x="11862" y="3285"/>
                  </a:lnTo>
                  <a:lnTo>
                    <a:pt x="11894" y="3243"/>
                  </a:lnTo>
                  <a:lnTo>
                    <a:pt x="11944" y="3152"/>
                  </a:lnTo>
                  <a:lnTo>
                    <a:pt x="11976" y="3056"/>
                  </a:lnTo>
                  <a:lnTo>
                    <a:pt x="11990" y="2957"/>
                  </a:lnTo>
                  <a:lnTo>
                    <a:pt x="11988" y="2857"/>
                  </a:lnTo>
                  <a:lnTo>
                    <a:pt x="11968" y="2759"/>
                  </a:lnTo>
                  <a:lnTo>
                    <a:pt x="11931" y="2664"/>
                  </a:lnTo>
                  <a:lnTo>
                    <a:pt x="11878" y="2577"/>
                  </a:lnTo>
                  <a:lnTo>
                    <a:pt x="11844" y="2536"/>
                  </a:lnTo>
                  <a:lnTo>
                    <a:pt x="11323" y="1949"/>
                  </a:lnTo>
                  <a:lnTo>
                    <a:pt x="11287" y="1910"/>
                  </a:lnTo>
                  <a:lnTo>
                    <a:pt x="11205" y="1847"/>
                  </a:lnTo>
                  <a:lnTo>
                    <a:pt x="11115" y="1800"/>
                  </a:lnTo>
                  <a:lnTo>
                    <a:pt x="11020" y="1769"/>
                  </a:lnTo>
                  <a:lnTo>
                    <a:pt x="10921" y="1754"/>
                  </a:lnTo>
                  <a:lnTo>
                    <a:pt x="10821" y="1758"/>
                  </a:lnTo>
                  <a:lnTo>
                    <a:pt x="10722" y="1779"/>
                  </a:lnTo>
                  <a:lnTo>
                    <a:pt x="10627" y="1816"/>
                  </a:lnTo>
                  <a:lnTo>
                    <a:pt x="10581" y="1844"/>
                  </a:lnTo>
                  <a:lnTo>
                    <a:pt x="9460" y="2548"/>
                  </a:lnTo>
                  <a:lnTo>
                    <a:pt x="9367" y="2484"/>
                  </a:lnTo>
                  <a:lnTo>
                    <a:pt x="9177" y="2363"/>
                  </a:lnTo>
                  <a:lnTo>
                    <a:pt x="8980" y="2251"/>
                  </a:lnTo>
                  <a:lnTo>
                    <a:pt x="8778" y="2148"/>
                  </a:lnTo>
                  <a:lnTo>
                    <a:pt x="8570" y="2055"/>
                  </a:lnTo>
                  <a:lnTo>
                    <a:pt x="8358" y="1970"/>
                  </a:lnTo>
                  <a:lnTo>
                    <a:pt x="8141" y="1896"/>
                  </a:lnTo>
                  <a:lnTo>
                    <a:pt x="7918" y="1831"/>
                  </a:lnTo>
                  <a:lnTo>
                    <a:pt x="7807" y="1802"/>
                  </a:lnTo>
                  <a:lnTo>
                    <a:pt x="7587" y="484"/>
                  </a:lnTo>
                  <a:lnTo>
                    <a:pt x="7577" y="432"/>
                  </a:lnTo>
                  <a:lnTo>
                    <a:pt x="7542" y="336"/>
                  </a:lnTo>
                  <a:lnTo>
                    <a:pt x="7492" y="248"/>
                  </a:lnTo>
                  <a:lnTo>
                    <a:pt x="7428" y="171"/>
                  </a:lnTo>
                  <a:lnTo>
                    <a:pt x="7351" y="107"/>
                  </a:lnTo>
                  <a:lnTo>
                    <a:pt x="7265" y="56"/>
                  </a:lnTo>
                  <a:lnTo>
                    <a:pt x="7171" y="20"/>
                  </a:lnTo>
                  <a:lnTo>
                    <a:pt x="7069" y="3"/>
                  </a:lnTo>
                  <a:lnTo>
                    <a:pt x="7016" y="0"/>
                  </a:lnTo>
                  <a:lnTo>
                    <a:pt x="6230" y="0"/>
                  </a:lnTo>
                  <a:lnTo>
                    <a:pt x="6177" y="3"/>
                  </a:lnTo>
                  <a:lnTo>
                    <a:pt x="6076" y="20"/>
                  </a:lnTo>
                  <a:lnTo>
                    <a:pt x="5981" y="56"/>
                  </a:lnTo>
                  <a:lnTo>
                    <a:pt x="5895" y="107"/>
                  </a:lnTo>
                  <a:lnTo>
                    <a:pt x="5818" y="171"/>
                  </a:lnTo>
                  <a:lnTo>
                    <a:pt x="5755" y="248"/>
                  </a:lnTo>
                  <a:lnTo>
                    <a:pt x="5704" y="336"/>
                  </a:lnTo>
                  <a:lnTo>
                    <a:pt x="5670" y="432"/>
                  </a:lnTo>
                  <a:lnTo>
                    <a:pt x="5660" y="484"/>
                  </a:lnTo>
                  <a:lnTo>
                    <a:pt x="5440" y="1802"/>
                  </a:lnTo>
                  <a:lnTo>
                    <a:pt x="5347" y="1825"/>
                  </a:lnTo>
                  <a:lnTo>
                    <a:pt x="5163" y="1878"/>
                  </a:lnTo>
                  <a:lnTo>
                    <a:pt x="4982" y="1938"/>
                  </a:lnTo>
                  <a:lnTo>
                    <a:pt x="4805" y="2003"/>
                  </a:lnTo>
                  <a:lnTo>
                    <a:pt x="4630" y="2077"/>
                  </a:lnTo>
                  <a:lnTo>
                    <a:pt x="4459" y="2155"/>
                  </a:lnTo>
                  <a:lnTo>
                    <a:pt x="4292" y="2240"/>
                  </a:lnTo>
                  <a:lnTo>
                    <a:pt x="4128" y="2332"/>
                  </a:lnTo>
                  <a:lnTo>
                    <a:pt x="4048" y="2380"/>
                  </a:lnTo>
                  <a:lnTo>
                    <a:pt x="2982" y="1619"/>
                  </a:lnTo>
                  <a:lnTo>
                    <a:pt x="2939" y="1590"/>
                  </a:lnTo>
                  <a:lnTo>
                    <a:pt x="2845" y="1546"/>
                  </a:lnTo>
                  <a:lnTo>
                    <a:pt x="2748" y="1521"/>
                  </a:lnTo>
                  <a:lnTo>
                    <a:pt x="2648" y="1511"/>
                  </a:lnTo>
                  <a:lnTo>
                    <a:pt x="2549" y="1520"/>
                  </a:lnTo>
                  <a:lnTo>
                    <a:pt x="2451" y="1545"/>
                  </a:lnTo>
                  <a:lnTo>
                    <a:pt x="2359" y="1586"/>
                  </a:lnTo>
                  <a:lnTo>
                    <a:pt x="2275" y="1645"/>
                  </a:lnTo>
                  <a:lnTo>
                    <a:pt x="2236" y="1681"/>
                  </a:lnTo>
                  <a:lnTo>
                    <a:pt x="1681" y="2236"/>
                  </a:lnTo>
                  <a:lnTo>
                    <a:pt x="1645" y="2275"/>
                  </a:lnTo>
                  <a:lnTo>
                    <a:pt x="1586" y="2360"/>
                  </a:lnTo>
                  <a:lnTo>
                    <a:pt x="1545" y="2452"/>
                  </a:lnTo>
                  <a:lnTo>
                    <a:pt x="1520" y="2548"/>
                  </a:lnTo>
                  <a:lnTo>
                    <a:pt x="1511" y="2648"/>
                  </a:lnTo>
                  <a:lnTo>
                    <a:pt x="1521" y="2748"/>
                  </a:lnTo>
                  <a:lnTo>
                    <a:pt x="1546" y="2845"/>
                  </a:lnTo>
                  <a:lnTo>
                    <a:pt x="1591" y="2938"/>
                  </a:lnTo>
                  <a:lnTo>
                    <a:pt x="1620" y="2982"/>
                  </a:lnTo>
                  <a:lnTo>
                    <a:pt x="2382" y="4050"/>
                  </a:lnTo>
                  <a:lnTo>
                    <a:pt x="2335" y="4129"/>
                  </a:lnTo>
                  <a:lnTo>
                    <a:pt x="2245" y="4292"/>
                  </a:lnTo>
                  <a:lnTo>
                    <a:pt x="2160" y="4458"/>
                  </a:lnTo>
                  <a:lnTo>
                    <a:pt x="2082" y="4628"/>
                  </a:lnTo>
                  <a:lnTo>
                    <a:pt x="2010" y="4800"/>
                  </a:lnTo>
                  <a:lnTo>
                    <a:pt x="1944" y="4977"/>
                  </a:lnTo>
                  <a:lnTo>
                    <a:pt x="1885" y="5156"/>
                  </a:lnTo>
                  <a:lnTo>
                    <a:pt x="1832" y="5339"/>
                  </a:lnTo>
                  <a:lnTo>
                    <a:pt x="1809" y="5431"/>
                  </a:lnTo>
                  <a:lnTo>
                    <a:pt x="484" y="5652"/>
                  </a:lnTo>
                  <a:lnTo>
                    <a:pt x="432" y="5662"/>
                  </a:lnTo>
                  <a:lnTo>
                    <a:pt x="336" y="5696"/>
                  </a:lnTo>
                  <a:lnTo>
                    <a:pt x="248" y="5747"/>
                  </a:lnTo>
                  <a:lnTo>
                    <a:pt x="171" y="5811"/>
                  </a:lnTo>
                  <a:lnTo>
                    <a:pt x="106" y="5887"/>
                  </a:lnTo>
                  <a:lnTo>
                    <a:pt x="55" y="5973"/>
                  </a:lnTo>
                  <a:lnTo>
                    <a:pt x="20" y="6068"/>
                  </a:lnTo>
                  <a:lnTo>
                    <a:pt x="1" y="6170"/>
                  </a:lnTo>
                  <a:lnTo>
                    <a:pt x="0" y="6222"/>
                  </a:lnTo>
                  <a:lnTo>
                    <a:pt x="0" y="7007"/>
                  </a:lnTo>
                  <a:lnTo>
                    <a:pt x="1" y="7060"/>
                  </a:lnTo>
                  <a:lnTo>
                    <a:pt x="20" y="7161"/>
                  </a:lnTo>
                  <a:lnTo>
                    <a:pt x="55" y="7256"/>
                  </a:lnTo>
                  <a:lnTo>
                    <a:pt x="106" y="7343"/>
                  </a:lnTo>
                  <a:lnTo>
                    <a:pt x="171" y="7419"/>
                  </a:lnTo>
                  <a:lnTo>
                    <a:pt x="248" y="7483"/>
                  </a:lnTo>
                  <a:lnTo>
                    <a:pt x="336" y="7533"/>
                  </a:lnTo>
                  <a:lnTo>
                    <a:pt x="432" y="7568"/>
                  </a:lnTo>
                  <a:lnTo>
                    <a:pt x="484" y="7579"/>
                  </a:lnTo>
                  <a:lnTo>
                    <a:pt x="1809" y="7799"/>
                  </a:lnTo>
                  <a:lnTo>
                    <a:pt x="1849" y="7951"/>
                  </a:lnTo>
                  <a:lnTo>
                    <a:pt x="1941" y="8249"/>
                  </a:lnTo>
                  <a:lnTo>
                    <a:pt x="2050" y="8538"/>
                  </a:lnTo>
                  <a:lnTo>
                    <a:pt x="2176" y="8818"/>
                  </a:lnTo>
                  <a:lnTo>
                    <a:pt x="2247" y="8953"/>
                  </a:lnTo>
                  <a:lnTo>
                    <a:pt x="1412" y="9987"/>
                  </a:lnTo>
                  <a:lnTo>
                    <a:pt x="1381" y="10029"/>
                  </a:lnTo>
                  <a:lnTo>
                    <a:pt x="1331" y="10120"/>
                  </a:lnTo>
                  <a:lnTo>
                    <a:pt x="1299" y="10215"/>
                  </a:lnTo>
                  <a:lnTo>
                    <a:pt x="1285" y="10315"/>
                  </a:lnTo>
                  <a:lnTo>
                    <a:pt x="1287" y="10415"/>
                  </a:lnTo>
                  <a:lnTo>
                    <a:pt x="1306" y="10513"/>
                  </a:lnTo>
                  <a:lnTo>
                    <a:pt x="1342" y="10607"/>
                  </a:lnTo>
                  <a:lnTo>
                    <a:pt x="1397" y="10695"/>
                  </a:lnTo>
                  <a:lnTo>
                    <a:pt x="1430" y="10736"/>
                  </a:lnTo>
                  <a:lnTo>
                    <a:pt x="1952" y="11323"/>
                  </a:lnTo>
                  <a:lnTo>
                    <a:pt x="1988" y="11360"/>
                  </a:lnTo>
                  <a:lnTo>
                    <a:pt x="2069" y="11424"/>
                  </a:lnTo>
                  <a:lnTo>
                    <a:pt x="2159" y="11472"/>
                  </a:lnTo>
                  <a:lnTo>
                    <a:pt x="2254" y="11503"/>
                  </a:lnTo>
                  <a:lnTo>
                    <a:pt x="2353" y="11516"/>
                  </a:lnTo>
                  <a:lnTo>
                    <a:pt x="2453" y="11514"/>
                  </a:lnTo>
                  <a:lnTo>
                    <a:pt x="2552" y="11493"/>
                  </a:lnTo>
                  <a:lnTo>
                    <a:pt x="2647" y="11454"/>
                  </a:lnTo>
                  <a:lnTo>
                    <a:pt x="2693" y="11428"/>
                  </a:lnTo>
                  <a:lnTo>
                    <a:pt x="3830" y="10713"/>
                  </a:lnTo>
                  <a:lnTo>
                    <a:pt x="3921" y="10774"/>
                  </a:lnTo>
                  <a:lnTo>
                    <a:pt x="4107" y="10890"/>
                  </a:lnTo>
                  <a:lnTo>
                    <a:pt x="4299" y="10997"/>
                  </a:lnTo>
                  <a:lnTo>
                    <a:pt x="4496" y="11094"/>
                  </a:lnTo>
                  <a:lnTo>
                    <a:pt x="4697" y="11184"/>
                  </a:lnTo>
                  <a:lnTo>
                    <a:pt x="4905" y="11265"/>
                  </a:lnTo>
                  <a:lnTo>
                    <a:pt x="5115" y="11337"/>
                  </a:lnTo>
                  <a:lnTo>
                    <a:pt x="5331" y="11400"/>
                  </a:lnTo>
                  <a:lnTo>
                    <a:pt x="5440" y="11428"/>
                  </a:lnTo>
                  <a:lnTo>
                    <a:pt x="5660" y="12745"/>
                  </a:lnTo>
                  <a:lnTo>
                    <a:pt x="5670" y="12797"/>
                  </a:lnTo>
                  <a:lnTo>
                    <a:pt x="5704" y="12894"/>
                  </a:lnTo>
                  <a:lnTo>
                    <a:pt x="5755" y="12982"/>
                  </a:lnTo>
                  <a:lnTo>
                    <a:pt x="5818" y="13059"/>
                  </a:lnTo>
                  <a:lnTo>
                    <a:pt x="5895" y="13123"/>
                  </a:lnTo>
                  <a:lnTo>
                    <a:pt x="5981" y="13174"/>
                  </a:lnTo>
                  <a:lnTo>
                    <a:pt x="6076" y="13209"/>
                  </a:lnTo>
                  <a:lnTo>
                    <a:pt x="6177" y="13228"/>
                  </a:lnTo>
                  <a:lnTo>
                    <a:pt x="6230" y="13229"/>
                  </a:lnTo>
                  <a:lnTo>
                    <a:pt x="7016" y="13229"/>
                  </a:lnTo>
                  <a:lnTo>
                    <a:pt x="7069" y="13228"/>
                  </a:lnTo>
                  <a:lnTo>
                    <a:pt x="7171" y="13209"/>
                  </a:lnTo>
                  <a:lnTo>
                    <a:pt x="7265" y="13174"/>
                  </a:lnTo>
                  <a:lnTo>
                    <a:pt x="7351" y="13123"/>
                  </a:lnTo>
                  <a:lnTo>
                    <a:pt x="7428" y="13059"/>
                  </a:lnTo>
                  <a:lnTo>
                    <a:pt x="7492" y="12982"/>
                  </a:lnTo>
                  <a:lnTo>
                    <a:pt x="7542" y="12894"/>
                  </a:lnTo>
                  <a:lnTo>
                    <a:pt x="7577" y="12797"/>
                  </a:lnTo>
                  <a:lnTo>
                    <a:pt x="7587" y="12745"/>
                  </a:lnTo>
                  <a:lnTo>
                    <a:pt x="7807" y="11428"/>
                  </a:lnTo>
                  <a:lnTo>
                    <a:pt x="7898" y="11404"/>
                  </a:lnTo>
                  <a:lnTo>
                    <a:pt x="8080" y="11352"/>
                  </a:lnTo>
                  <a:lnTo>
                    <a:pt x="8258" y="11295"/>
                  </a:lnTo>
                  <a:lnTo>
                    <a:pt x="8435" y="11229"/>
                  </a:lnTo>
                  <a:lnTo>
                    <a:pt x="8606" y="11158"/>
                  </a:lnTo>
                  <a:lnTo>
                    <a:pt x="8775" y="11080"/>
                  </a:lnTo>
                  <a:lnTo>
                    <a:pt x="8941" y="10997"/>
                  </a:lnTo>
                  <a:lnTo>
                    <a:pt x="9102" y="10907"/>
                  </a:lnTo>
                  <a:lnTo>
                    <a:pt x="9182" y="10860"/>
                  </a:lnTo>
                  <a:lnTo>
                    <a:pt x="10292" y="11652"/>
                  </a:lnTo>
                  <a:lnTo>
                    <a:pt x="10336" y="11681"/>
                  </a:lnTo>
                  <a:lnTo>
                    <a:pt x="10429" y="11726"/>
                  </a:lnTo>
                  <a:lnTo>
                    <a:pt x="10527" y="11752"/>
                  </a:lnTo>
                  <a:lnTo>
                    <a:pt x="10627" y="11761"/>
                  </a:lnTo>
                  <a:lnTo>
                    <a:pt x="10726" y="11753"/>
                  </a:lnTo>
                  <a:lnTo>
                    <a:pt x="10823" y="11728"/>
                  </a:lnTo>
                  <a:lnTo>
                    <a:pt x="10915" y="11686"/>
                  </a:lnTo>
                  <a:lnTo>
                    <a:pt x="11000" y="11627"/>
                  </a:lnTo>
                  <a:lnTo>
                    <a:pt x="11039" y="11590"/>
                  </a:lnTo>
                  <a:lnTo>
                    <a:pt x="11594" y="11036"/>
                  </a:lnTo>
                  <a:lnTo>
                    <a:pt x="11629" y="10997"/>
                  </a:lnTo>
                  <a:lnTo>
                    <a:pt x="11688" y="10913"/>
                  </a:lnTo>
                  <a:lnTo>
                    <a:pt x="11730" y="10821"/>
                  </a:lnTo>
                  <a:lnTo>
                    <a:pt x="11755" y="10723"/>
                  </a:lnTo>
                  <a:lnTo>
                    <a:pt x="11764" y="10625"/>
                  </a:lnTo>
                  <a:lnTo>
                    <a:pt x="11754" y="10525"/>
                  </a:lnTo>
                  <a:lnTo>
                    <a:pt x="11729" y="10427"/>
                  </a:lnTo>
                  <a:lnTo>
                    <a:pt x="11684" y="10334"/>
                  </a:lnTo>
                  <a:lnTo>
                    <a:pt x="11654" y="10290"/>
                  </a:lnTo>
                  <a:lnTo>
                    <a:pt x="10864" y="9182"/>
                  </a:lnTo>
                  <a:lnTo>
                    <a:pt x="10911" y="9102"/>
                  </a:lnTo>
                  <a:lnTo>
                    <a:pt x="11002" y="8940"/>
                  </a:lnTo>
                  <a:lnTo>
                    <a:pt x="11087" y="8772"/>
                  </a:lnTo>
                  <a:lnTo>
                    <a:pt x="11165" y="8603"/>
                  </a:lnTo>
                  <a:lnTo>
                    <a:pt x="11238" y="8429"/>
                  </a:lnTo>
                  <a:lnTo>
                    <a:pt x="11303" y="8253"/>
                  </a:lnTo>
                  <a:lnTo>
                    <a:pt x="11362" y="8073"/>
                  </a:lnTo>
                  <a:lnTo>
                    <a:pt x="11415" y="7890"/>
                  </a:lnTo>
                  <a:lnTo>
                    <a:pt x="11438" y="7797"/>
                  </a:lnTo>
                  <a:lnTo>
                    <a:pt x="12749" y="7579"/>
                  </a:lnTo>
                  <a:lnTo>
                    <a:pt x="12801" y="7568"/>
                  </a:lnTo>
                  <a:lnTo>
                    <a:pt x="12898" y="7533"/>
                  </a:lnTo>
                  <a:lnTo>
                    <a:pt x="12986" y="7483"/>
                  </a:lnTo>
                  <a:lnTo>
                    <a:pt x="13062" y="7419"/>
                  </a:lnTo>
                  <a:lnTo>
                    <a:pt x="13126" y="7343"/>
                  </a:lnTo>
                  <a:lnTo>
                    <a:pt x="13177" y="7256"/>
                  </a:lnTo>
                  <a:lnTo>
                    <a:pt x="13213" y="7161"/>
                  </a:lnTo>
                  <a:lnTo>
                    <a:pt x="13232" y="7060"/>
                  </a:lnTo>
                  <a:lnTo>
                    <a:pt x="13233" y="7007"/>
                  </a:lnTo>
                  <a:lnTo>
                    <a:pt x="13233" y="6222"/>
                  </a:lnTo>
                  <a:lnTo>
                    <a:pt x="13231" y="6170"/>
                  </a:lnTo>
                  <a:lnTo>
                    <a:pt x="13213" y="6068"/>
                  </a:lnTo>
                  <a:lnTo>
                    <a:pt x="13177" y="5973"/>
                  </a:lnTo>
                  <a:lnTo>
                    <a:pt x="13126" y="5887"/>
                  </a:lnTo>
                  <a:lnTo>
                    <a:pt x="13062" y="5811"/>
                  </a:lnTo>
                  <a:lnTo>
                    <a:pt x="12985" y="5747"/>
                  </a:lnTo>
                  <a:lnTo>
                    <a:pt x="12897" y="5696"/>
                  </a:lnTo>
                  <a:lnTo>
                    <a:pt x="12801" y="5662"/>
                  </a:lnTo>
                  <a:lnTo>
                    <a:pt x="12749" y="5652"/>
                  </a:lnTo>
                  <a:close/>
                  <a:moveTo>
                    <a:pt x="6637" y="9096"/>
                  </a:moveTo>
                  <a:lnTo>
                    <a:pt x="6573" y="9095"/>
                  </a:lnTo>
                  <a:lnTo>
                    <a:pt x="6446" y="9088"/>
                  </a:lnTo>
                  <a:lnTo>
                    <a:pt x="6321" y="9076"/>
                  </a:lnTo>
                  <a:lnTo>
                    <a:pt x="6198" y="9057"/>
                  </a:lnTo>
                  <a:lnTo>
                    <a:pt x="6076" y="9033"/>
                  </a:lnTo>
                  <a:lnTo>
                    <a:pt x="5958" y="9002"/>
                  </a:lnTo>
                  <a:lnTo>
                    <a:pt x="5842" y="8965"/>
                  </a:lnTo>
                  <a:lnTo>
                    <a:pt x="5728" y="8923"/>
                  </a:lnTo>
                  <a:lnTo>
                    <a:pt x="5616" y="8876"/>
                  </a:lnTo>
                  <a:lnTo>
                    <a:pt x="5507" y="8824"/>
                  </a:lnTo>
                  <a:lnTo>
                    <a:pt x="5402" y="8767"/>
                  </a:lnTo>
                  <a:lnTo>
                    <a:pt x="5300" y="8705"/>
                  </a:lnTo>
                  <a:lnTo>
                    <a:pt x="5201" y="8637"/>
                  </a:lnTo>
                  <a:lnTo>
                    <a:pt x="5105" y="8566"/>
                  </a:lnTo>
                  <a:lnTo>
                    <a:pt x="5013" y="8490"/>
                  </a:lnTo>
                  <a:lnTo>
                    <a:pt x="4926" y="8410"/>
                  </a:lnTo>
                  <a:lnTo>
                    <a:pt x="4841" y="8326"/>
                  </a:lnTo>
                  <a:lnTo>
                    <a:pt x="4761" y="8239"/>
                  </a:lnTo>
                  <a:lnTo>
                    <a:pt x="4685" y="8147"/>
                  </a:lnTo>
                  <a:lnTo>
                    <a:pt x="4613" y="8050"/>
                  </a:lnTo>
                  <a:lnTo>
                    <a:pt x="4547" y="7952"/>
                  </a:lnTo>
                  <a:lnTo>
                    <a:pt x="4485" y="7850"/>
                  </a:lnTo>
                  <a:lnTo>
                    <a:pt x="4427" y="7744"/>
                  </a:lnTo>
                  <a:lnTo>
                    <a:pt x="4375" y="7635"/>
                  </a:lnTo>
                  <a:lnTo>
                    <a:pt x="4327" y="7524"/>
                  </a:lnTo>
                  <a:lnTo>
                    <a:pt x="4287" y="7410"/>
                  </a:lnTo>
                  <a:lnTo>
                    <a:pt x="4250" y="7294"/>
                  </a:lnTo>
                  <a:lnTo>
                    <a:pt x="4219" y="7175"/>
                  </a:lnTo>
                  <a:lnTo>
                    <a:pt x="4195" y="7054"/>
                  </a:lnTo>
                  <a:lnTo>
                    <a:pt x="4176" y="6931"/>
                  </a:lnTo>
                  <a:lnTo>
                    <a:pt x="4164" y="6806"/>
                  </a:lnTo>
                  <a:lnTo>
                    <a:pt x="4157" y="6678"/>
                  </a:lnTo>
                  <a:lnTo>
                    <a:pt x="4156" y="6615"/>
                  </a:lnTo>
                  <a:lnTo>
                    <a:pt x="4157" y="6551"/>
                  </a:lnTo>
                  <a:lnTo>
                    <a:pt x="4164" y="6424"/>
                  </a:lnTo>
                  <a:lnTo>
                    <a:pt x="4176" y="6299"/>
                  </a:lnTo>
                  <a:lnTo>
                    <a:pt x="4195" y="6176"/>
                  </a:lnTo>
                  <a:lnTo>
                    <a:pt x="4219" y="6055"/>
                  </a:lnTo>
                  <a:lnTo>
                    <a:pt x="4250" y="5935"/>
                  </a:lnTo>
                  <a:lnTo>
                    <a:pt x="4287" y="5819"/>
                  </a:lnTo>
                  <a:lnTo>
                    <a:pt x="4327" y="5705"/>
                  </a:lnTo>
                  <a:lnTo>
                    <a:pt x="4375" y="5594"/>
                  </a:lnTo>
                  <a:lnTo>
                    <a:pt x="4427" y="5486"/>
                  </a:lnTo>
                  <a:lnTo>
                    <a:pt x="4485" y="5381"/>
                  </a:lnTo>
                  <a:lnTo>
                    <a:pt x="4547" y="5278"/>
                  </a:lnTo>
                  <a:lnTo>
                    <a:pt x="4613" y="5179"/>
                  </a:lnTo>
                  <a:lnTo>
                    <a:pt x="4685" y="5084"/>
                  </a:lnTo>
                  <a:lnTo>
                    <a:pt x="4761" y="4992"/>
                  </a:lnTo>
                  <a:lnTo>
                    <a:pt x="4841" y="4903"/>
                  </a:lnTo>
                  <a:lnTo>
                    <a:pt x="4926" y="4819"/>
                  </a:lnTo>
                  <a:lnTo>
                    <a:pt x="5013" y="4740"/>
                  </a:lnTo>
                  <a:lnTo>
                    <a:pt x="5105" y="4663"/>
                  </a:lnTo>
                  <a:lnTo>
                    <a:pt x="5201" y="4592"/>
                  </a:lnTo>
                  <a:lnTo>
                    <a:pt x="5300" y="4525"/>
                  </a:lnTo>
                  <a:lnTo>
                    <a:pt x="5402" y="4463"/>
                  </a:lnTo>
                  <a:lnTo>
                    <a:pt x="5507" y="4406"/>
                  </a:lnTo>
                  <a:lnTo>
                    <a:pt x="5616" y="4353"/>
                  </a:lnTo>
                  <a:lnTo>
                    <a:pt x="5728" y="4307"/>
                  </a:lnTo>
                  <a:lnTo>
                    <a:pt x="5842" y="4265"/>
                  </a:lnTo>
                  <a:lnTo>
                    <a:pt x="5958" y="4228"/>
                  </a:lnTo>
                  <a:lnTo>
                    <a:pt x="6076" y="4198"/>
                  </a:lnTo>
                  <a:lnTo>
                    <a:pt x="6198" y="4173"/>
                  </a:lnTo>
                  <a:lnTo>
                    <a:pt x="6321" y="4154"/>
                  </a:lnTo>
                  <a:lnTo>
                    <a:pt x="6446" y="4142"/>
                  </a:lnTo>
                  <a:lnTo>
                    <a:pt x="6573" y="4135"/>
                  </a:lnTo>
                  <a:lnTo>
                    <a:pt x="6637" y="4135"/>
                  </a:lnTo>
                  <a:lnTo>
                    <a:pt x="6701" y="4135"/>
                  </a:lnTo>
                  <a:lnTo>
                    <a:pt x="6829" y="4142"/>
                  </a:lnTo>
                  <a:lnTo>
                    <a:pt x="6954" y="4154"/>
                  </a:lnTo>
                  <a:lnTo>
                    <a:pt x="7077" y="4173"/>
                  </a:lnTo>
                  <a:lnTo>
                    <a:pt x="7197" y="4198"/>
                  </a:lnTo>
                  <a:lnTo>
                    <a:pt x="7316" y="4228"/>
                  </a:lnTo>
                  <a:lnTo>
                    <a:pt x="7433" y="4265"/>
                  </a:lnTo>
                  <a:lnTo>
                    <a:pt x="7547" y="4307"/>
                  </a:lnTo>
                  <a:lnTo>
                    <a:pt x="7658" y="4353"/>
                  </a:lnTo>
                  <a:lnTo>
                    <a:pt x="7767" y="4406"/>
                  </a:lnTo>
                  <a:lnTo>
                    <a:pt x="7872" y="4463"/>
                  </a:lnTo>
                  <a:lnTo>
                    <a:pt x="7974" y="4525"/>
                  </a:lnTo>
                  <a:lnTo>
                    <a:pt x="8073" y="4592"/>
                  </a:lnTo>
                  <a:lnTo>
                    <a:pt x="8169" y="4663"/>
                  </a:lnTo>
                  <a:lnTo>
                    <a:pt x="8261" y="4740"/>
                  </a:lnTo>
                  <a:lnTo>
                    <a:pt x="8349" y="4819"/>
                  </a:lnTo>
                  <a:lnTo>
                    <a:pt x="8433" y="4903"/>
                  </a:lnTo>
                  <a:lnTo>
                    <a:pt x="8513" y="4992"/>
                  </a:lnTo>
                  <a:lnTo>
                    <a:pt x="8590" y="5084"/>
                  </a:lnTo>
                  <a:lnTo>
                    <a:pt x="8661" y="5179"/>
                  </a:lnTo>
                  <a:lnTo>
                    <a:pt x="8727" y="5278"/>
                  </a:lnTo>
                  <a:lnTo>
                    <a:pt x="8790" y="5381"/>
                  </a:lnTo>
                  <a:lnTo>
                    <a:pt x="8847" y="5486"/>
                  </a:lnTo>
                  <a:lnTo>
                    <a:pt x="8899" y="5594"/>
                  </a:lnTo>
                  <a:lnTo>
                    <a:pt x="8946" y="5705"/>
                  </a:lnTo>
                  <a:lnTo>
                    <a:pt x="8988" y="5819"/>
                  </a:lnTo>
                  <a:lnTo>
                    <a:pt x="9024" y="5935"/>
                  </a:lnTo>
                  <a:lnTo>
                    <a:pt x="9055" y="6055"/>
                  </a:lnTo>
                  <a:lnTo>
                    <a:pt x="9079" y="6176"/>
                  </a:lnTo>
                  <a:lnTo>
                    <a:pt x="9098" y="6299"/>
                  </a:lnTo>
                  <a:lnTo>
                    <a:pt x="9111" y="6424"/>
                  </a:lnTo>
                  <a:lnTo>
                    <a:pt x="9118" y="6551"/>
                  </a:lnTo>
                  <a:lnTo>
                    <a:pt x="9118" y="6615"/>
                  </a:lnTo>
                  <a:lnTo>
                    <a:pt x="9118" y="6678"/>
                  </a:lnTo>
                  <a:lnTo>
                    <a:pt x="9111" y="6806"/>
                  </a:lnTo>
                  <a:lnTo>
                    <a:pt x="9098" y="6931"/>
                  </a:lnTo>
                  <a:lnTo>
                    <a:pt x="9079" y="7054"/>
                  </a:lnTo>
                  <a:lnTo>
                    <a:pt x="9055" y="7175"/>
                  </a:lnTo>
                  <a:lnTo>
                    <a:pt x="9024" y="7294"/>
                  </a:lnTo>
                  <a:lnTo>
                    <a:pt x="8988" y="7410"/>
                  </a:lnTo>
                  <a:lnTo>
                    <a:pt x="8946" y="7524"/>
                  </a:lnTo>
                  <a:lnTo>
                    <a:pt x="8899" y="7635"/>
                  </a:lnTo>
                  <a:lnTo>
                    <a:pt x="8847" y="7744"/>
                  </a:lnTo>
                  <a:lnTo>
                    <a:pt x="8790" y="7850"/>
                  </a:lnTo>
                  <a:lnTo>
                    <a:pt x="8727" y="7952"/>
                  </a:lnTo>
                  <a:lnTo>
                    <a:pt x="8661" y="8050"/>
                  </a:lnTo>
                  <a:lnTo>
                    <a:pt x="8590" y="8147"/>
                  </a:lnTo>
                  <a:lnTo>
                    <a:pt x="8513" y="8239"/>
                  </a:lnTo>
                  <a:lnTo>
                    <a:pt x="8433" y="8326"/>
                  </a:lnTo>
                  <a:lnTo>
                    <a:pt x="8349" y="8410"/>
                  </a:lnTo>
                  <a:lnTo>
                    <a:pt x="8261" y="8490"/>
                  </a:lnTo>
                  <a:lnTo>
                    <a:pt x="8169" y="8566"/>
                  </a:lnTo>
                  <a:lnTo>
                    <a:pt x="8073" y="8637"/>
                  </a:lnTo>
                  <a:lnTo>
                    <a:pt x="7974" y="8705"/>
                  </a:lnTo>
                  <a:lnTo>
                    <a:pt x="7872" y="8767"/>
                  </a:lnTo>
                  <a:lnTo>
                    <a:pt x="7767" y="8824"/>
                  </a:lnTo>
                  <a:lnTo>
                    <a:pt x="7658" y="8876"/>
                  </a:lnTo>
                  <a:lnTo>
                    <a:pt x="7547" y="8923"/>
                  </a:lnTo>
                  <a:lnTo>
                    <a:pt x="7433" y="8965"/>
                  </a:lnTo>
                  <a:lnTo>
                    <a:pt x="7316" y="9002"/>
                  </a:lnTo>
                  <a:lnTo>
                    <a:pt x="7197" y="9033"/>
                  </a:lnTo>
                  <a:lnTo>
                    <a:pt x="7077" y="9057"/>
                  </a:lnTo>
                  <a:lnTo>
                    <a:pt x="6954" y="9076"/>
                  </a:lnTo>
                  <a:lnTo>
                    <a:pt x="6829" y="9088"/>
                  </a:lnTo>
                  <a:lnTo>
                    <a:pt x="6701" y="9095"/>
                  </a:lnTo>
                  <a:lnTo>
                    <a:pt x="6637" y="9096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105" name="Group 12"/>
            <p:cNvGrpSpPr>
              <a:grpSpLocks noChangeAspect="1"/>
            </p:cNvGrpSpPr>
            <p:nvPr/>
          </p:nvGrpSpPr>
          <p:grpSpPr bwMode="auto">
            <a:xfrm>
              <a:off x="10864951" y="643633"/>
              <a:ext cx="218340" cy="173685"/>
              <a:chOff x="2015" y="2759"/>
              <a:chExt cx="841" cy="669"/>
            </a:xfrm>
            <a:solidFill>
              <a:schemeClr val="bg1"/>
            </a:solidFill>
          </p:grpSpPr>
          <p:sp>
            <p:nvSpPr>
              <p:cNvPr id="107" name="Freeform 13"/>
              <p:cNvSpPr>
                <a:spLocks/>
              </p:cNvSpPr>
              <p:nvPr/>
            </p:nvSpPr>
            <p:spPr bwMode="auto">
              <a:xfrm>
                <a:off x="2135" y="2894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08" name="Freeform 14"/>
              <p:cNvSpPr>
                <a:spLocks/>
              </p:cNvSpPr>
              <p:nvPr/>
            </p:nvSpPr>
            <p:spPr bwMode="auto">
              <a:xfrm>
                <a:off x="2015" y="2759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106" name="포인트가 5개인 별 105"/>
            <p:cNvSpPr/>
            <p:nvPr/>
          </p:nvSpPr>
          <p:spPr>
            <a:xfrm>
              <a:off x="11189035" y="637971"/>
              <a:ext cx="179348" cy="179348"/>
            </a:xfrm>
            <a:prstGeom prst="star5">
              <a:avLst>
                <a:gd name="adj" fmla="val 20625"/>
                <a:gd name="hf" fmla="val 105146"/>
                <a:gd name="vf" fmla="val 110557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90" name="덧셈 기호 89"/>
          <p:cNvSpPr/>
          <p:nvPr/>
        </p:nvSpPr>
        <p:spPr>
          <a:xfrm rot="18900000">
            <a:off x="9795212" y="440912"/>
            <a:ext cx="186710" cy="190308"/>
          </a:xfrm>
          <a:prstGeom prst="mathPlus">
            <a:avLst>
              <a:gd name="adj1" fmla="val 855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67595" y="306233"/>
            <a:ext cx="7079066" cy="342396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GuardDuty</a:t>
            </a:r>
            <a:r>
              <a:rPr kumimoji="0" lang="en-US" altLang="ko-KR" sz="14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동작 원리 </a:t>
            </a:r>
            <a:r>
              <a:rPr lang="ko-KR" altLang="en-US" sz="1400" b="1" i="1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</a:t>
            </a:r>
            <a:r>
              <a:rPr kumimoji="0" lang="ko-KR" altLang="en-US" sz="1400" b="1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키텍처</a:t>
            </a:r>
            <a:endParaRPr kumimoji="0" lang="ko-KR" altLang="en-US" sz="32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" name="자유형 10">
            <a:extLst>
              <a:ext uri="{FF2B5EF4-FFF2-40B4-BE49-F238E27FC236}">
                <a16:creationId xmlns:a16="http://schemas.microsoft.com/office/drawing/2014/main" id="{081E68D0-4833-4797-B459-B55FFECDFF38}"/>
              </a:ext>
            </a:extLst>
          </p:cNvPr>
          <p:cNvSpPr/>
          <p:nvPr/>
        </p:nvSpPr>
        <p:spPr>
          <a:xfrm>
            <a:off x="6985019" y="401498"/>
            <a:ext cx="174052" cy="174577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이등변 삼각형 92"/>
          <p:cNvSpPr/>
          <p:nvPr/>
        </p:nvSpPr>
        <p:spPr>
          <a:xfrm rot="10800000">
            <a:off x="7301368" y="442223"/>
            <a:ext cx="108454" cy="6382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4" name="덧셈 기호 93"/>
          <p:cNvSpPr/>
          <p:nvPr/>
        </p:nvSpPr>
        <p:spPr>
          <a:xfrm rot="18900000">
            <a:off x="7765347" y="386684"/>
            <a:ext cx="186710" cy="190308"/>
          </a:xfrm>
          <a:prstGeom prst="mathPlus">
            <a:avLst>
              <a:gd name="adj1" fmla="val 855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5" name="원호 94"/>
          <p:cNvSpPr/>
          <p:nvPr/>
        </p:nvSpPr>
        <p:spPr>
          <a:xfrm>
            <a:off x="7535731" y="411568"/>
            <a:ext cx="138137" cy="140800"/>
          </a:xfrm>
          <a:prstGeom prst="arc">
            <a:avLst>
              <a:gd name="adj1" fmla="val 16200000"/>
              <a:gd name="adj2" fmla="val 1336501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5273" y="731921"/>
            <a:ext cx="12061457" cy="603544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1944997" y="741191"/>
            <a:ext cx="181732" cy="602617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116" name="Graphic 19" descr="Amazon GuardDuty service icon.">
            <a:extLst>
              <a:ext uri="{FF2B5EF4-FFF2-40B4-BE49-F238E27FC236}">
                <a16:creationId xmlns:a16="http://schemas.microsoft.com/office/drawing/2014/main" id="{D41B45BB-3228-4E9E-870A-FA6758D09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684427" y="1076517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Graphic 67" descr="Flow logs resource icon for the Amazon VPC service.&#10;">
            <a:extLst>
              <a:ext uri="{FF2B5EF4-FFF2-40B4-BE49-F238E27FC236}">
                <a16:creationId xmlns:a16="http://schemas.microsoft.com/office/drawing/2014/main" id="{A29505C1-3953-4A19-84DC-D32AEC2CE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3381" y="2129802"/>
            <a:ext cx="396000" cy="396000"/>
          </a:xfrm>
          <a:prstGeom prst="rect">
            <a:avLst/>
          </a:prstGeom>
        </p:spPr>
      </p:pic>
      <p:sp>
        <p:nvSpPr>
          <p:cNvPr id="118" name="TextBox 20">
            <a:extLst>
              <a:ext uri="{FF2B5EF4-FFF2-40B4-BE49-F238E27FC236}">
                <a16:creationId xmlns:a16="http://schemas.microsoft.com/office/drawing/2014/main" id="{1C53BE33-DBAF-40DA-9123-4782DEB83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640" y="2587795"/>
            <a:ext cx="14335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VPC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Flow Logs</a:t>
            </a:r>
          </a:p>
        </p:txBody>
      </p:sp>
      <p:pic>
        <p:nvPicPr>
          <p:cNvPr id="119" name="Graphic 78" descr="Hosted zone resource icon for the Amazon Route 53 service.">
            <a:extLst>
              <a:ext uri="{FF2B5EF4-FFF2-40B4-BE49-F238E27FC236}">
                <a16:creationId xmlns:a16="http://schemas.microsoft.com/office/drawing/2014/main" id="{3DCC7255-AFE6-4C7F-9932-0BB58DAAFF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3381" y="2976737"/>
            <a:ext cx="396000" cy="396000"/>
          </a:xfrm>
          <a:prstGeom prst="rect">
            <a:avLst/>
          </a:prstGeom>
        </p:spPr>
      </p:pic>
      <p:sp>
        <p:nvSpPr>
          <p:cNvPr id="120" name="TextBox 25">
            <a:extLst>
              <a:ext uri="{FF2B5EF4-FFF2-40B4-BE49-F238E27FC236}">
                <a16:creationId xmlns:a16="http://schemas.microsoft.com/office/drawing/2014/main" id="{78CE23D3-44D3-437D-993F-7FBA62509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705" y="3405135"/>
            <a:ext cx="1270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DNS Logs</a:t>
            </a:r>
          </a:p>
        </p:txBody>
      </p:sp>
      <p:pic>
        <p:nvPicPr>
          <p:cNvPr id="121" name="Graphic 23" descr="AWS CloudTrail service icon.">
            <a:extLst>
              <a:ext uri="{FF2B5EF4-FFF2-40B4-BE49-F238E27FC236}">
                <a16:creationId xmlns:a16="http://schemas.microsoft.com/office/drawing/2014/main" id="{D13AE65C-729F-4ADE-8619-3CBFB0FB5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1333381" y="3814375"/>
            <a:ext cx="396000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15">
            <a:extLst>
              <a:ext uri="{FF2B5EF4-FFF2-40B4-BE49-F238E27FC236}">
                <a16:creationId xmlns:a16="http://schemas.microsoft.com/office/drawing/2014/main" id="{C04A9071-8073-4EAF-B0F9-75330DB72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77" y="4229265"/>
            <a:ext cx="22018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AWS CloudTrail</a:t>
            </a:r>
          </a:p>
        </p:txBody>
      </p:sp>
      <p:pic>
        <p:nvPicPr>
          <p:cNvPr id="123" name="Graphic 88" descr="S3 Replication resource icon for the Amazon S3 service.">
            <a:extLst>
              <a:ext uri="{FF2B5EF4-FFF2-40B4-BE49-F238E27FC236}">
                <a16:creationId xmlns:a16="http://schemas.microsoft.com/office/drawing/2014/main" id="{749AB7D7-38AD-4E5B-B1AD-DF86FA32B2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33381" y="4560984"/>
            <a:ext cx="396000" cy="396000"/>
          </a:xfrm>
          <a:prstGeom prst="rect">
            <a:avLst/>
          </a:prstGeom>
        </p:spPr>
      </p:pic>
      <p:sp>
        <p:nvSpPr>
          <p:cNvPr id="124" name="TextBox 52">
            <a:extLst>
              <a:ext uri="{FF2B5EF4-FFF2-40B4-BE49-F238E27FC236}">
                <a16:creationId xmlns:a16="http://schemas.microsoft.com/office/drawing/2014/main" id="{D7EC162C-16AE-4901-AF92-AB58A369F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874" y="5038281"/>
            <a:ext cx="1897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S3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Data Plane Events</a:t>
            </a:r>
          </a:p>
        </p:txBody>
      </p:sp>
      <p:pic>
        <p:nvPicPr>
          <p:cNvPr id="125" name="Graphic 43" descr="ESK on Outposts resource icon for the Amazon EKS service.">
            <a:extLst>
              <a:ext uri="{FF2B5EF4-FFF2-40B4-BE49-F238E27FC236}">
                <a16:creationId xmlns:a16="http://schemas.microsoft.com/office/drawing/2014/main" id="{89755EA2-A256-484E-9737-B4CA0ED5A0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37721" y="5431549"/>
            <a:ext cx="396000" cy="396000"/>
          </a:xfrm>
          <a:prstGeom prst="rect">
            <a:avLst/>
          </a:prstGeom>
        </p:spPr>
      </p:pic>
      <p:sp>
        <p:nvSpPr>
          <p:cNvPr id="126" name="TextBox 29">
            <a:extLst>
              <a:ext uri="{FF2B5EF4-FFF2-40B4-BE49-F238E27FC236}">
                <a16:creationId xmlns:a16="http://schemas.microsoft.com/office/drawing/2014/main" id="{7D595C11-184E-454C-9F70-439C1DE2C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640" y="5882459"/>
            <a:ext cx="13559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EKS</a:t>
            </a:r>
            <a:r>
              <a:rPr lang="en-US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on Outposts</a:t>
            </a:r>
          </a:p>
        </p:txBody>
      </p:sp>
      <p:sp>
        <p:nvSpPr>
          <p:cNvPr id="127" name="TextBox 20">
            <a:extLst>
              <a:ext uri="{FF2B5EF4-FFF2-40B4-BE49-F238E27FC236}">
                <a16:creationId xmlns:a16="http://schemas.microsoft.com/office/drawing/2014/main" id="{1C53BE33-DBAF-40DA-9123-4782DEB83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206" y="1641354"/>
            <a:ext cx="18783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u="sng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데이터 소스</a:t>
            </a:r>
            <a:endParaRPr kumimoji="0" lang="en-US" altLang="en-US" sz="16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128" name="Straight Arrow Connector 54" descr="Right pointing horizontal arrow.">
            <a:extLst>
              <a:ext uri="{FF2B5EF4-FFF2-40B4-BE49-F238E27FC236}">
                <a16:creationId xmlns:a16="http://schemas.microsoft.com/office/drawing/2014/main" id="{5ADF519F-6AFB-4313-9DBA-4ACD9B2CC54B}"/>
              </a:ext>
            </a:extLst>
          </p:cNvPr>
          <p:cNvCxnSpPr>
            <a:cxnSpLocks/>
          </p:cNvCxnSpPr>
          <p:nvPr/>
        </p:nvCxnSpPr>
        <p:spPr>
          <a:xfrm>
            <a:off x="2273189" y="3455729"/>
            <a:ext cx="574006" cy="0"/>
          </a:xfrm>
          <a:prstGeom prst="straightConnector1">
            <a:avLst/>
          </a:prstGeom>
          <a:ln w="28575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20">
            <a:extLst>
              <a:ext uri="{FF2B5EF4-FFF2-40B4-BE49-F238E27FC236}">
                <a16:creationId xmlns:a16="http://schemas.microsoft.com/office/drawing/2014/main" id="{1C53BE33-DBAF-40DA-9123-4782DEB83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018" y="1641354"/>
            <a:ext cx="18783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위협 탐지 유형</a:t>
            </a:r>
            <a:endParaRPr kumimoji="0" lang="en-US" altLang="en-US" sz="16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30" name="TextBox 20">
            <a:extLst>
              <a:ext uri="{FF2B5EF4-FFF2-40B4-BE49-F238E27FC236}">
                <a16:creationId xmlns:a16="http://schemas.microsoft.com/office/drawing/2014/main" id="{1C53BE33-DBAF-40DA-9123-4782DEB83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1607" y="1641354"/>
            <a:ext cx="18783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u="sng" noProof="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탐지 예제</a:t>
            </a:r>
            <a:endParaRPr kumimoji="0" lang="en-US" altLang="en-US" sz="16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31" name="TextBox 20">
            <a:extLst>
              <a:ext uri="{FF2B5EF4-FFF2-40B4-BE49-F238E27FC236}">
                <a16:creationId xmlns:a16="http://schemas.microsoft.com/office/drawing/2014/main" id="{1C53BE33-DBAF-40DA-9123-4782DEB83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469" y="2495364"/>
            <a:ext cx="14292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Threat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Intelligence</a:t>
            </a:r>
          </a:p>
        </p:txBody>
      </p:sp>
      <p:sp>
        <p:nvSpPr>
          <p:cNvPr id="132" name="TextBox 20">
            <a:extLst>
              <a:ext uri="{FF2B5EF4-FFF2-40B4-BE49-F238E27FC236}">
                <a16:creationId xmlns:a16="http://schemas.microsoft.com/office/drawing/2014/main" id="{1C53BE33-DBAF-40DA-9123-4782DEB83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300" y="4386518"/>
            <a:ext cx="14292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Anomaly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Detection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머신 러닝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</a:t>
            </a:r>
            <a:endParaRPr lang="en-US" altLang="en-US" sz="1600" dirty="0"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33" name="TextBox 20">
            <a:extLst>
              <a:ext uri="{FF2B5EF4-FFF2-40B4-BE49-F238E27FC236}">
                <a16:creationId xmlns:a16="http://schemas.microsoft.com/office/drawing/2014/main" id="{1C53BE33-DBAF-40DA-9123-4782DEB83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5071" y="2430786"/>
            <a:ext cx="18523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암호화폐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채굴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34" name="TextBox 20">
            <a:extLst>
              <a:ext uri="{FF2B5EF4-FFF2-40B4-BE49-F238E27FC236}">
                <a16:creationId xmlns:a16="http://schemas.microsoft.com/office/drawing/2014/main" id="{1C53BE33-DBAF-40DA-9123-4782DEB83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5071" y="2846048"/>
            <a:ext cx="16110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C&amp;C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활동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135" name="Straight Arrow Connector 54" descr="Right pointing horizontal arrow.">
            <a:extLst>
              <a:ext uri="{FF2B5EF4-FFF2-40B4-BE49-F238E27FC236}">
                <a16:creationId xmlns:a16="http://schemas.microsoft.com/office/drawing/2014/main" id="{5ADF519F-6AFB-4313-9DBA-4ACD9B2CC54B}"/>
              </a:ext>
            </a:extLst>
          </p:cNvPr>
          <p:cNvCxnSpPr>
            <a:cxnSpLocks/>
          </p:cNvCxnSpPr>
          <p:nvPr/>
        </p:nvCxnSpPr>
        <p:spPr>
          <a:xfrm>
            <a:off x="2273189" y="3606435"/>
            <a:ext cx="574006" cy="0"/>
          </a:xfrm>
          <a:prstGeom prst="straightConnector1">
            <a:avLst/>
          </a:prstGeom>
          <a:ln w="28575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54" descr="Right pointing horizontal arrow.">
            <a:extLst>
              <a:ext uri="{FF2B5EF4-FFF2-40B4-BE49-F238E27FC236}">
                <a16:creationId xmlns:a16="http://schemas.microsoft.com/office/drawing/2014/main" id="{5ADF519F-6AFB-4313-9DBA-4ACD9B2CC54B}"/>
              </a:ext>
            </a:extLst>
          </p:cNvPr>
          <p:cNvCxnSpPr>
            <a:cxnSpLocks/>
          </p:cNvCxnSpPr>
          <p:nvPr/>
        </p:nvCxnSpPr>
        <p:spPr>
          <a:xfrm>
            <a:off x="2273189" y="3764679"/>
            <a:ext cx="574006" cy="0"/>
          </a:xfrm>
          <a:prstGeom prst="straightConnector1">
            <a:avLst/>
          </a:prstGeom>
          <a:ln w="28575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20">
            <a:extLst>
              <a:ext uri="{FF2B5EF4-FFF2-40B4-BE49-F238E27FC236}">
                <a16:creationId xmlns:a16="http://schemas.microsoft.com/office/drawing/2014/main" id="{1C53BE33-DBAF-40DA-9123-4782DEB83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556" y="4097577"/>
            <a:ext cx="254704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비정상 사용자 행위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pPr marL="742950" lvl="1" indent="-285750" defTabSz="914400" eaLnBrk="1" hangingPunct="1">
              <a:buFontTx/>
              <a:buChar char="-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비정상 인스턴스 실행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pPr marL="742950" lvl="1" indent="-285750" defTabSz="914400" eaLnBrk="1" hangingPunct="1">
              <a:buFontTx/>
              <a:buChar char="-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네트워크 권한 변경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38" name="TextBox 20">
            <a:extLst>
              <a:ext uri="{FF2B5EF4-FFF2-40B4-BE49-F238E27FC236}">
                <a16:creationId xmlns:a16="http://schemas.microsoft.com/office/drawing/2014/main" id="{1C53BE33-DBAF-40DA-9123-4782DEB83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556" y="4872791"/>
            <a:ext cx="243309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비정상 트래픽 패턴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pPr marL="742950" lvl="1" indent="-285750" defTabSz="914400" eaLnBrk="1" hangingPunct="1">
              <a:buFontTx/>
              <a:buChar char="-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비정상 포트 접속 및 트래픽 볼륨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pPr marL="285750" marR="0" lvl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139" name="Straight Arrow Connector 54" descr="Right pointing horizontal arrow.">
            <a:extLst>
              <a:ext uri="{FF2B5EF4-FFF2-40B4-BE49-F238E27FC236}">
                <a16:creationId xmlns:a16="http://schemas.microsoft.com/office/drawing/2014/main" id="{5ADF519F-6AFB-4313-9DBA-4ACD9B2CC54B}"/>
              </a:ext>
            </a:extLst>
          </p:cNvPr>
          <p:cNvCxnSpPr>
            <a:cxnSpLocks/>
          </p:cNvCxnSpPr>
          <p:nvPr/>
        </p:nvCxnSpPr>
        <p:spPr>
          <a:xfrm>
            <a:off x="7271759" y="3455729"/>
            <a:ext cx="574006" cy="0"/>
          </a:xfrm>
          <a:prstGeom prst="straightConnector1">
            <a:avLst/>
          </a:prstGeom>
          <a:ln w="28575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54" descr="Right pointing horizontal arrow.">
            <a:extLst>
              <a:ext uri="{FF2B5EF4-FFF2-40B4-BE49-F238E27FC236}">
                <a16:creationId xmlns:a16="http://schemas.microsoft.com/office/drawing/2014/main" id="{5ADF519F-6AFB-4313-9DBA-4ACD9B2CC54B}"/>
              </a:ext>
            </a:extLst>
          </p:cNvPr>
          <p:cNvCxnSpPr>
            <a:cxnSpLocks/>
          </p:cNvCxnSpPr>
          <p:nvPr/>
        </p:nvCxnSpPr>
        <p:spPr>
          <a:xfrm>
            <a:off x="7271759" y="3606435"/>
            <a:ext cx="574006" cy="0"/>
          </a:xfrm>
          <a:prstGeom prst="straightConnector1">
            <a:avLst/>
          </a:prstGeom>
          <a:ln w="28575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54" descr="Right pointing horizontal arrow.">
            <a:extLst>
              <a:ext uri="{FF2B5EF4-FFF2-40B4-BE49-F238E27FC236}">
                <a16:creationId xmlns:a16="http://schemas.microsoft.com/office/drawing/2014/main" id="{5ADF519F-6AFB-4313-9DBA-4ACD9B2CC54B}"/>
              </a:ext>
            </a:extLst>
          </p:cNvPr>
          <p:cNvCxnSpPr>
            <a:cxnSpLocks/>
          </p:cNvCxnSpPr>
          <p:nvPr/>
        </p:nvCxnSpPr>
        <p:spPr>
          <a:xfrm>
            <a:off x="7271759" y="3764679"/>
            <a:ext cx="574006" cy="0"/>
          </a:xfrm>
          <a:prstGeom prst="straightConnector1">
            <a:avLst/>
          </a:prstGeom>
          <a:ln w="28575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20">
            <a:extLst>
              <a:ext uri="{FF2B5EF4-FFF2-40B4-BE49-F238E27FC236}">
                <a16:creationId xmlns:a16="http://schemas.microsoft.com/office/drawing/2014/main" id="{1C53BE33-DBAF-40DA-9123-4782DEB83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1634" y="1641353"/>
            <a:ext cx="18783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u="sng" noProof="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심각도</a:t>
            </a:r>
            <a:endParaRPr kumimoji="0" lang="en-US" altLang="en-US" sz="16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143" name="Straight Arrow Connector 54" descr="Right pointing horizontal arrow.">
            <a:extLst>
              <a:ext uri="{FF2B5EF4-FFF2-40B4-BE49-F238E27FC236}">
                <a16:creationId xmlns:a16="http://schemas.microsoft.com/office/drawing/2014/main" id="{5ADF519F-6AFB-4313-9DBA-4ACD9B2CC54B}"/>
              </a:ext>
            </a:extLst>
          </p:cNvPr>
          <p:cNvCxnSpPr>
            <a:cxnSpLocks/>
          </p:cNvCxnSpPr>
          <p:nvPr/>
        </p:nvCxnSpPr>
        <p:spPr>
          <a:xfrm>
            <a:off x="8767930" y="3608129"/>
            <a:ext cx="574006" cy="0"/>
          </a:xfrm>
          <a:prstGeom prst="straightConnector1">
            <a:avLst/>
          </a:prstGeom>
          <a:ln w="28575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그림 1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 flipV="1">
            <a:off x="7557538" y="3343946"/>
            <a:ext cx="1473392" cy="484310"/>
          </a:xfrm>
          <a:prstGeom prst="rect">
            <a:avLst/>
          </a:prstGeom>
        </p:spPr>
      </p:pic>
      <p:sp>
        <p:nvSpPr>
          <p:cNvPr id="145" name="TextBox 20">
            <a:extLst>
              <a:ext uri="{FF2B5EF4-FFF2-40B4-BE49-F238E27FC236}">
                <a16:creationId xmlns:a16="http://schemas.microsoft.com/office/drawing/2014/main" id="{1C53BE33-DBAF-40DA-9123-4782DEB83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0637" y="1641352"/>
            <a:ext cx="18783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후속 조치</a:t>
            </a:r>
            <a:endParaRPr kumimoji="0" lang="en-US" altLang="en-US" sz="16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46" name="Graphic 17" descr="Amazon CloudWatch service icon.">
            <a:extLst>
              <a:ext uri="{FF2B5EF4-FFF2-40B4-BE49-F238E27FC236}">
                <a16:creationId xmlns:a16="http://schemas.microsoft.com/office/drawing/2014/main" id="{F0F27D85-8B1B-4E60-9EC1-12AB8A2FB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9771903" y="3124552"/>
            <a:ext cx="396000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" name="TextBox 9">
            <a:extLst>
              <a:ext uri="{FF2B5EF4-FFF2-40B4-BE49-F238E27FC236}">
                <a16:creationId xmlns:a16="http://schemas.microsoft.com/office/drawing/2014/main" id="{80818169-1D2A-49F5-9D45-619D54F48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2381" y="3521346"/>
            <a:ext cx="125119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CloudWatch</a:t>
            </a:r>
            <a:endParaRPr lang="en-US" altLang="en-US" sz="1200" dirty="0"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48" name="Graphic 20" descr="Amazon Detective service icon.">
            <a:extLst>
              <a:ext uri="{FF2B5EF4-FFF2-40B4-BE49-F238E27FC236}">
                <a16:creationId xmlns:a16="http://schemas.microsoft.com/office/drawing/2014/main" id="{5BACFB52-225C-4C02-AB60-D177F4E4B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9801376" y="4200172"/>
            <a:ext cx="396000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" name="TextBox 12">
            <a:extLst>
              <a:ext uri="{FF2B5EF4-FFF2-40B4-BE49-F238E27FC236}">
                <a16:creationId xmlns:a16="http://schemas.microsoft.com/office/drawing/2014/main" id="{B31745EB-7259-4082-A76F-CBD1BE8D3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0402" y="4598553"/>
            <a:ext cx="12715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Detective</a:t>
            </a:r>
          </a:p>
        </p:txBody>
      </p:sp>
      <p:pic>
        <p:nvPicPr>
          <p:cNvPr id="150" name="Graphic 19" descr="AWS Security Hub service icon.">
            <a:extLst>
              <a:ext uri="{FF2B5EF4-FFF2-40B4-BE49-F238E27FC236}">
                <a16:creationId xmlns:a16="http://schemas.microsoft.com/office/drawing/2014/main" id="{94C17E24-3F99-4DFB-B43B-751FF8F9B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 bwMode="auto">
          <a:xfrm>
            <a:off x="9801376" y="5248085"/>
            <a:ext cx="396000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TextBox 12">
            <a:extLst>
              <a:ext uri="{FF2B5EF4-FFF2-40B4-BE49-F238E27FC236}">
                <a16:creationId xmlns:a16="http://schemas.microsoft.com/office/drawing/2014/main" id="{04BC12BF-51EB-4AB6-8684-3E0749755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0402" y="5644879"/>
            <a:ext cx="1271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Security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Hub</a:t>
            </a:r>
          </a:p>
        </p:txBody>
      </p:sp>
      <p:pic>
        <p:nvPicPr>
          <p:cNvPr id="152" name="Graphic 10" descr="AWS Lambda service icon.">
            <a:extLst>
              <a:ext uri="{FF2B5EF4-FFF2-40B4-BE49-F238E27FC236}">
                <a16:creationId xmlns:a16="http://schemas.microsoft.com/office/drawing/2014/main" id="{7249C1EC-5A69-3C4D-9DDF-0DB93BB7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 bwMode="auto">
          <a:xfrm>
            <a:off x="10655358" y="3115878"/>
            <a:ext cx="396000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" name="TextBox 20">
            <a:extLst>
              <a:ext uri="{FF2B5EF4-FFF2-40B4-BE49-F238E27FC236}">
                <a16:creationId xmlns:a16="http://schemas.microsoft.com/office/drawing/2014/main" id="{E5D4A7D0-5E44-1943-968A-C198F40D0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7667" y="3511878"/>
            <a:ext cx="127864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Lambda</a:t>
            </a:r>
          </a:p>
        </p:txBody>
      </p:sp>
      <p:pic>
        <p:nvPicPr>
          <p:cNvPr id="154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91CAAAFF-327D-4976-A2B6-301EAAD9B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10675936" y="4188518"/>
            <a:ext cx="396000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" name="TextBox 9">
            <a:extLst>
              <a:ext uri="{FF2B5EF4-FFF2-40B4-BE49-F238E27FC236}">
                <a16:creationId xmlns:a16="http://schemas.microsoft.com/office/drawing/2014/main" id="{3DC1859B-0115-41E2-8EA0-EB96EB6B4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3455" y="4586899"/>
            <a:ext cx="12653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SNS</a:t>
            </a:r>
            <a:endParaRPr lang="en-US" altLang="en-US" sz="1200" dirty="0"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56" name="Graphic 19" descr="Amazon EventBridge service icon.">
            <a:extLst>
              <a:ext uri="{FF2B5EF4-FFF2-40B4-BE49-F238E27FC236}">
                <a16:creationId xmlns:a16="http://schemas.microsoft.com/office/drawing/2014/main" id="{820E96C4-59EB-2648-98B1-156ACC2C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 bwMode="auto">
          <a:xfrm>
            <a:off x="10684819" y="5276655"/>
            <a:ext cx="396000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TextBox 11">
            <a:extLst>
              <a:ext uri="{FF2B5EF4-FFF2-40B4-BE49-F238E27FC236}">
                <a16:creationId xmlns:a16="http://schemas.microsoft.com/office/drawing/2014/main" id="{C9BB1F7E-248D-424E-8B74-0C0C9C2B1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8716" y="5682974"/>
            <a:ext cx="127864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EventBridge</a:t>
            </a:r>
            <a:endParaRPr lang="en-US" altLang="en-US" sz="1200" dirty="0"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8" name="Rectangle 57">
            <a:extLst>
              <a:ext uri="{FF2B5EF4-FFF2-40B4-BE49-F238E27FC236}">
                <a16:creationId xmlns:a16="http://schemas.microsoft.com/office/drawing/2014/main" id="{0521FAF2-6F4F-4ABB-8D8B-22439119CEED}"/>
              </a:ext>
            </a:extLst>
          </p:cNvPr>
          <p:cNvSpPr/>
          <p:nvPr/>
        </p:nvSpPr>
        <p:spPr>
          <a:xfrm>
            <a:off x="673080" y="1067091"/>
            <a:ext cx="8452198" cy="5398367"/>
          </a:xfrm>
          <a:prstGeom prst="rect">
            <a:avLst/>
          </a:prstGeom>
          <a:noFill/>
          <a:ln w="15875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502920" tIns="9144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AWS </a:t>
            </a: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GuardDuty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9" name="Rectangle 57">
            <a:extLst>
              <a:ext uri="{FF2B5EF4-FFF2-40B4-BE49-F238E27FC236}">
                <a16:creationId xmlns:a16="http://schemas.microsoft.com/office/drawing/2014/main" id="{0521FAF2-6F4F-4ABB-8D8B-22439119CEED}"/>
              </a:ext>
            </a:extLst>
          </p:cNvPr>
          <p:cNvSpPr/>
          <p:nvPr/>
        </p:nvSpPr>
        <p:spPr>
          <a:xfrm>
            <a:off x="3052779" y="2174358"/>
            <a:ext cx="4105033" cy="1204453"/>
          </a:xfrm>
          <a:prstGeom prst="rect">
            <a:avLst/>
          </a:prstGeom>
          <a:noFill/>
          <a:ln w="15875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502920" tIns="9144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0" name="Rectangle 57">
            <a:extLst>
              <a:ext uri="{FF2B5EF4-FFF2-40B4-BE49-F238E27FC236}">
                <a16:creationId xmlns:a16="http://schemas.microsoft.com/office/drawing/2014/main" id="{0521FAF2-6F4F-4ABB-8D8B-22439119CEED}"/>
              </a:ext>
            </a:extLst>
          </p:cNvPr>
          <p:cNvSpPr/>
          <p:nvPr/>
        </p:nvSpPr>
        <p:spPr>
          <a:xfrm>
            <a:off x="3052779" y="3656273"/>
            <a:ext cx="4105033" cy="2226186"/>
          </a:xfrm>
          <a:prstGeom prst="rect">
            <a:avLst/>
          </a:prstGeom>
          <a:noFill/>
          <a:ln w="15875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502920" tIns="9144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61" name="Graphic 22" descr="Shield resource icon for the General Icons category.">
            <a:extLst>
              <a:ext uri="{FF2B5EF4-FFF2-40B4-BE49-F238E27FC236}">
                <a16:creationId xmlns:a16="http://schemas.microsoft.com/office/drawing/2014/main" id="{71E40156-2DA6-4600-A10D-7EC50E83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 bwMode="auto">
          <a:xfrm>
            <a:off x="9740176" y="211652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" name="TextBox 39">
            <a:extLst>
              <a:ext uri="{FF2B5EF4-FFF2-40B4-BE49-F238E27FC236}">
                <a16:creationId xmlns:a16="http://schemas.microsoft.com/office/drawing/2014/main" id="{7C49A2FB-661D-4474-8A27-13425C8FD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6670" y="2652304"/>
            <a:ext cx="1073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보안</a:t>
            </a:r>
            <a:endParaRPr lang="en-US" altLang="en-US" sz="1200" dirty="0"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63" name="Graphic 15" descr="Gear resource icon for the General Icons category.">
            <a:extLst>
              <a:ext uri="{FF2B5EF4-FFF2-40B4-BE49-F238E27FC236}">
                <a16:creationId xmlns:a16="http://schemas.microsoft.com/office/drawing/2014/main" id="{AE1576A8-8CB6-47F8-A8FA-6D23E6ED3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 bwMode="auto">
          <a:xfrm>
            <a:off x="10614736" y="211652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" name="TextBox 32">
            <a:extLst>
              <a:ext uri="{FF2B5EF4-FFF2-40B4-BE49-F238E27FC236}">
                <a16:creationId xmlns:a16="http://schemas.microsoft.com/office/drawing/2014/main" id="{2E621450-0FDE-4864-A661-15856A176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6761" y="2645167"/>
            <a:ext cx="1073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설정</a:t>
            </a:r>
            <a:endParaRPr lang="en-US" altLang="en-US" sz="1200" dirty="0"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790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2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2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480241" y="1261131"/>
            <a:ext cx="3291980" cy="509919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139166" y="1261131"/>
            <a:ext cx="3291980" cy="509919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21316" y="1261131"/>
            <a:ext cx="3291980" cy="5099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2934" y="1540405"/>
            <a:ext cx="28457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LOW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의심스럽거나 악의적인 행위가 리소스를 탈취하기 전에 차단됨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Severity: 1.0 ~ 3.9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대처 방안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즉각 대응할 필요 없음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정보 활용 용도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03344" y="1540405"/>
            <a:ext cx="28457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MEDIUM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평상시 행동 패턴과 다른 의심스러운 행위 탐지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Severity: 4.0 ~ 6.9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대처 방안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추가 조사 필요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리소스 행위 변화시킨 신규 설치 소프트웨어 확인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 내역 변경 확인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IAM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주체에 부여된 권한 확인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62269" y="1540405"/>
            <a:ext cx="284577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HIGH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리소스가 이미 탈취되어 허락되지 않은 행동을 수행하고 있음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Severity: 7.0 ~ 8.9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대처 방안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즉각적인 대처 필요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인스턴스 격리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제거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IAM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Access Key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교체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i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GuardDuty</a:t>
            </a:r>
            <a:r>
              <a:rPr lang="en-US" altLang="ko-KR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심각도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/>
      <p:bldP spid="22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47625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&amp;</a:t>
              </a:r>
            </a:p>
          </p:txBody>
        </p:sp>
      </p:grpSp>
      <p:pic>
        <p:nvPicPr>
          <p:cNvPr id="4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2550" y="423705"/>
            <a:ext cx="9365692" cy="6243796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76A926D-20E4-42C2-969B-F82A3012189F}"/>
              </a:ext>
            </a:extLst>
          </p:cNvPr>
          <p:cNvGrpSpPr/>
          <p:nvPr/>
        </p:nvGrpSpPr>
        <p:grpSpPr>
          <a:xfrm rot="10800000">
            <a:off x="7216877" y="5456232"/>
            <a:ext cx="3431460" cy="1"/>
            <a:chOff x="1523994" y="3509963"/>
            <a:chExt cx="16178965" cy="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7B710D0-391B-4E2F-8163-EB46CD0C5FD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ABA84D-FF32-46E4-AC43-397951EC9A70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4" y="3509964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 descr="A picture containing person, standing, holding, wearing&#10;&#10;Description automatically generated">
            <a:extLst>
              <a:ext uri="{FF2B5EF4-FFF2-40B4-BE49-F238E27FC236}">
                <a16:creationId xmlns:a16="http://schemas.microsoft.com/office/drawing/2014/main" id="{1710FB7C-C225-461A-8B62-BB719953A9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28" y="1625600"/>
            <a:ext cx="5042522" cy="31623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279420" y="1871605"/>
            <a:ext cx="51161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400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위협 </a:t>
            </a:r>
            <a:r>
              <a:rPr lang="en-US" altLang="ko-KR" sz="4400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 </a:t>
            </a:r>
            <a:r>
              <a:rPr lang="ko-KR" altLang="en-US" sz="4400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등록 자동화</a:t>
            </a:r>
          </a:p>
        </p:txBody>
      </p:sp>
    </p:spTree>
    <p:extLst>
      <p:ext uri="{BB962C8B-B14F-4D97-AF65-F5344CB8AC3E}">
        <p14:creationId xmlns:p14="http://schemas.microsoft.com/office/powerpoint/2010/main" val="816644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629C0CB-8A02-4128-AD34-EF570C321802}"/>
              </a:ext>
            </a:extLst>
          </p:cNvPr>
          <p:cNvSpPr/>
          <p:nvPr/>
        </p:nvSpPr>
        <p:spPr>
          <a:xfrm flipH="1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8994A6-503C-4FEF-BB97-ACB18681773F}"/>
              </a:ext>
            </a:extLst>
          </p:cNvPr>
          <p:cNvSpPr/>
          <p:nvPr/>
        </p:nvSpPr>
        <p:spPr>
          <a:xfrm rot="16200000" flipH="1">
            <a:off x="5803901" y="469901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A73D2324-AF92-4C79-ACA4-F6D174647C66}"/>
              </a:ext>
            </a:extLst>
          </p:cNvPr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94913" y="291531"/>
            <a:ext cx="373420" cy="380617"/>
            <a:chOff x="291525" y="577238"/>
            <a:chExt cx="360000" cy="360000"/>
          </a:xfrm>
        </p:grpSpPr>
        <p:sp>
          <p:nvSpPr>
            <p:cNvPr id="111" name="타원 110"/>
            <p:cNvSpPr/>
            <p:nvPr/>
          </p:nvSpPr>
          <p:spPr>
            <a:xfrm>
              <a:off x="291525" y="577238"/>
              <a:ext cx="360000" cy="360000"/>
            </a:xfrm>
            <a:prstGeom prst="ellipse">
              <a:avLst/>
            </a:prstGeom>
            <a:gradFill flip="none" rotWithShape="1">
              <a:gsLst>
                <a:gs pos="33000">
                  <a:srgbClr val="00AAD5"/>
                </a:gs>
                <a:gs pos="100000">
                  <a:srgbClr val="0094C9"/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391049" y="695832"/>
              <a:ext cx="180000" cy="122813"/>
              <a:chOff x="391553" y="695240"/>
              <a:chExt cx="180000" cy="122813"/>
            </a:xfrm>
          </p:grpSpPr>
          <p:sp>
            <p:nvSpPr>
              <p:cNvPr id="113" name="L 도형 112"/>
              <p:cNvSpPr/>
              <p:nvPr/>
            </p:nvSpPr>
            <p:spPr>
              <a:xfrm rot="2700000">
                <a:off x="391555" y="695240"/>
                <a:ext cx="122813" cy="122813"/>
              </a:xfrm>
              <a:prstGeom prst="corner">
                <a:avLst>
                  <a:gd name="adj1" fmla="val 28070"/>
                  <a:gd name="adj2" fmla="val 2585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391553" y="734476"/>
                <a:ext cx="180000" cy="3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" name="그룹 85"/>
          <p:cNvGrpSpPr/>
          <p:nvPr/>
        </p:nvGrpSpPr>
        <p:grpSpPr>
          <a:xfrm>
            <a:off x="553853" y="322092"/>
            <a:ext cx="298736" cy="304493"/>
            <a:chOff x="743025" y="606143"/>
            <a:chExt cx="288000" cy="288000"/>
          </a:xfrm>
        </p:grpSpPr>
        <p:sp>
          <p:nvSpPr>
            <p:cNvPr id="109" name="타원 108"/>
            <p:cNvSpPr/>
            <p:nvPr/>
          </p:nvSpPr>
          <p:spPr>
            <a:xfrm>
              <a:off x="743025" y="606143"/>
              <a:ext cx="288000" cy="288000"/>
            </a:xfrm>
            <a:prstGeom prst="ellipse">
              <a:avLst/>
            </a:prstGeom>
            <a:gradFill flip="none" rotWithShape="1">
              <a:gsLst>
                <a:gs pos="14000">
                  <a:srgbClr val="B7D4E7"/>
                </a:gs>
                <a:gs pos="50000">
                  <a:srgbClr val="D6E9F5"/>
                </a:gs>
                <a:gs pos="50000">
                  <a:srgbClr val="B3D7EC"/>
                </a:gs>
              </a:gsLst>
              <a:lin ang="54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자유형 109"/>
            <p:cNvSpPr/>
            <p:nvPr/>
          </p:nvSpPr>
          <p:spPr>
            <a:xfrm flipH="1">
              <a:off x="807038" y="690774"/>
              <a:ext cx="161093" cy="140662"/>
            </a:xfrm>
            <a:custGeom>
              <a:avLst/>
              <a:gdLst>
                <a:gd name="connsiteX0" fmla="*/ 76368 w 174921"/>
                <a:gd name="connsiteY0" fmla="*/ 0 h 152736"/>
                <a:gd name="connsiteX1" fmla="*/ 0 w 174921"/>
                <a:gd name="connsiteY1" fmla="*/ 76368 h 152736"/>
                <a:gd name="connsiteX2" fmla="*/ 76368 w 174921"/>
                <a:gd name="connsiteY2" fmla="*/ 152736 h 152736"/>
                <a:gd name="connsiteX3" fmla="*/ 102566 w 174921"/>
                <a:gd name="connsiteY3" fmla="*/ 126537 h 152736"/>
                <a:gd name="connsiteX4" fmla="*/ 66366 w 174921"/>
                <a:gd name="connsiteY4" fmla="*/ 90337 h 152736"/>
                <a:gd name="connsiteX5" fmla="*/ 174921 w 174921"/>
                <a:gd name="connsiteY5" fmla="*/ 90337 h 152736"/>
                <a:gd name="connsiteX6" fmla="*/ 174921 w 174921"/>
                <a:gd name="connsiteY6" fmla="*/ 54337 h 152736"/>
                <a:gd name="connsiteX7" fmla="*/ 71040 w 174921"/>
                <a:gd name="connsiteY7" fmla="*/ 54337 h 152736"/>
                <a:gd name="connsiteX8" fmla="*/ 100872 w 174921"/>
                <a:gd name="connsiteY8" fmla="*/ 24505 h 15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921" h="152736">
                  <a:moveTo>
                    <a:pt x="76368" y="0"/>
                  </a:moveTo>
                  <a:lnTo>
                    <a:pt x="0" y="76368"/>
                  </a:lnTo>
                  <a:lnTo>
                    <a:pt x="76368" y="152736"/>
                  </a:lnTo>
                  <a:lnTo>
                    <a:pt x="102566" y="126537"/>
                  </a:lnTo>
                  <a:lnTo>
                    <a:pt x="66366" y="90337"/>
                  </a:lnTo>
                  <a:lnTo>
                    <a:pt x="174921" y="90337"/>
                  </a:lnTo>
                  <a:lnTo>
                    <a:pt x="174921" y="54337"/>
                  </a:lnTo>
                  <a:lnTo>
                    <a:pt x="71040" y="54337"/>
                  </a:lnTo>
                  <a:lnTo>
                    <a:pt x="100872" y="24505"/>
                  </a:lnTo>
                  <a:close/>
                </a:path>
              </a:pathLst>
            </a:custGeom>
            <a:solidFill>
              <a:srgbClr val="EBF3FA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7" name="직사각형 86"/>
          <p:cNvSpPr/>
          <p:nvPr/>
        </p:nvSpPr>
        <p:spPr>
          <a:xfrm>
            <a:off x="8148807" y="306234"/>
            <a:ext cx="1887942" cy="42568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036749" y="304745"/>
            <a:ext cx="413067" cy="427174"/>
          </a:xfrm>
          <a:prstGeom prst="rect">
            <a:avLst/>
          </a:prstGeom>
          <a:gradFill flip="none" rotWithShape="1">
            <a:gsLst>
              <a:gs pos="0">
                <a:srgbClr val="D6E9F5"/>
              </a:gs>
              <a:gs pos="100000">
                <a:srgbClr val="B3D7EC"/>
              </a:gs>
            </a:gsLst>
            <a:lin ang="16200000" scaled="1"/>
            <a:tileRect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10947646" y="84704"/>
            <a:ext cx="1118036" cy="545888"/>
            <a:chOff x="10554660" y="309768"/>
            <a:chExt cx="1077857" cy="516319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10554660" y="309768"/>
              <a:ext cx="322889" cy="152040"/>
            </a:xfrm>
            <a:prstGeom prst="roundRect">
              <a:avLst/>
            </a:prstGeom>
            <a:gradFill flip="none" rotWithShape="1">
              <a:gsLst>
                <a:gs pos="14000">
                  <a:srgbClr val="B7D4E7"/>
                </a:gs>
                <a:gs pos="50000">
                  <a:srgbClr val="D6E9F5"/>
                </a:gs>
                <a:gs pos="50000">
                  <a:srgbClr val="B3D7EC"/>
                </a:gs>
              </a:gsLst>
              <a:lin ang="5400000" scaled="1"/>
              <a:tileRect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10626104" y="385788"/>
              <a:ext cx="180000" cy="3600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10932144" y="309768"/>
              <a:ext cx="322889" cy="152040"/>
            </a:xfrm>
            <a:prstGeom prst="roundRect">
              <a:avLst/>
            </a:prstGeom>
            <a:gradFill flip="none" rotWithShape="1">
              <a:gsLst>
                <a:gs pos="14000">
                  <a:srgbClr val="B7D4E7"/>
                </a:gs>
                <a:gs pos="50000">
                  <a:srgbClr val="D6E9F5"/>
                </a:gs>
                <a:gs pos="50000">
                  <a:srgbClr val="B3D7EC"/>
                </a:gs>
              </a:gsLst>
              <a:lin ang="5400000" scaled="1"/>
              <a:tileRect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액자 100"/>
            <p:cNvSpPr/>
            <p:nvPr/>
          </p:nvSpPr>
          <p:spPr>
            <a:xfrm>
              <a:off x="11041116" y="345281"/>
              <a:ext cx="104943" cy="76507"/>
            </a:xfrm>
            <a:prstGeom prst="frame">
              <a:avLst>
                <a:gd name="adj1" fmla="val 34286"/>
              </a:avLst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11309628" y="309768"/>
              <a:ext cx="322889" cy="152040"/>
            </a:xfrm>
            <a:prstGeom prst="roundRect">
              <a:avLst/>
            </a:prstGeom>
            <a:gradFill flip="none" rotWithShape="1">
              <a:gsLst>
                <a:gs pos="50000">
                  <a:srgbClr val="FA9E93"/>
                </a:gs>
                <a:gs pos="50000">
                  <a:srgbClr val="E66958"/>
                </a:gs>
              </a:gsLst>
              <a:lin ang="5400000" scaled="1"/>
              <a:tileRect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덧셈 기호 102"/>
            <p:cNvSpPr/>
            <p:nvPr/>
          </p:nvSpPr>
          <p:spPr>
            <a:xfrm rot="2700000">
              <a:off x="11402111" y="320249"/>
              <a:ext cx="137922" cy="137922"/>
            </a:xfrm>
            <a:prstGeom prst="mathPlus">
              <a:avLst>
                <a:gd name="adj1" fmla="val 15175"/>
              </a:avLst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 9"/>
            <p:cNvSpPr>
              <a:spLocks noEditPoints="1"/>
            </p:cNvSpPr>
            <p:nvPr/>
          </p:nvSpPr>
          <p:spPr bwMode="auto">
            <a:xfrm>
              <a:off x="11449385" y="647299"/>
              <a:ext cx="178924" cy="178788"/>
            </a:xfrm>
            <a:custGeom>
              <a:avLst/>
              <a:gdLst>
                <a:gd name="T0" fmla="*/ 11090 w 13233"/>
                <a:gd name="T1" fmla="*/ 4455 h 13229"/>
                <a:gd name="T2" fmla="*/ 11990 w 13233"/>
                <a:gd name="T3" fmla="*/ 2957 h 13229"/>
                <a:gd name="T4" fmla="*/ 11323 w 13233"/>
                <a:gd name="T5" fmla="*/ 1949 h 13229"/>
                <a:gd name="T6" fmla="*/ 10821 w 13233"/>
                <a:gd name="T7" fmla="*/ 1758 h 13229"/>
                <a:gd name="T8" fmla="*/ 9177 w 13233"/>
                <a:gd name="T9" fmla="*/ 2363 h 13229"/>
                <a:gd name="T10" fmla="*/ 7918 w 13233"/>
                <a:gd name="T11" fmla="*/ 1831 h 13229"/>
                <a:gd name="T12" fmla="*/ 7428 w 13233"/>
                <a:gd name="T13" fmla="*/ 171 h 13229"/>
                <a:gd name="T14" fmla="*/ 6230 w 13233"/>
                <a:gd name="T15" fmla="*/ 0 h 13229"/>
                <a:gd name="T16" fmla="*/ 5755 w 13233"/>
                <a:gd name="T17" fmla="*/ 248 h 13229"/>
                <a:gd name="T18" fmla="*/ 5163 w 13233"/>
                <a:gd name="T19" fmla="*/ 1878 h 13229"/>
                <a:gd name="T20" fmla="*/ 4128 w 13233"/>
                <a:gd name="T21" fmla="*/ 2332 h 13229"/>
                <a:gd name="T22" fmla="*/ 2648 w 13233"/>
                <a:gd name="T23" fmla="*/ 1511 h 13229"/>
                <a:gd name="T24" fmla="*/ 1681 w 13233"/>
                <a:gd name="T25" fmla="*/ 2236 h 13229"/>
                <a:gd name="T26" fmla="*/ 1521 w 13233"/>
                <a:gd name="T27" fmla="*/ 2748 h 13229"/>
                <a:gd name="T28" fmla="*/ 2245 w 13233"/>
                <a:gd name="T29" fmla="*/ 4292 h 13229"/>
                <a:gd name="T30" fmla="*/ 1832 w 13233"/>
                <a:gd name="T31" fmla="*/ 5339 h 13229"/>
                <a:gd name="T32" fmla="*/ 171 w 13233"/>
                <a:gd name="T33" fmla="*/ 5811 h 13229"/>
                <a:gd name="T34" fmla="*/ 0 w 13233"/>
                <a:gd name="T35" fmla="*/ 7007 h 13229"/>
                <a:gd name="T36" fmla="*/ 248 w 13233"/>
                <a:gd name="T37" fmla="*/ 7483 h 13229"/>
                <a:gd name="T38" fmla="*/ 1941 w 13233"/>
                <a:gd name="T39" fmla="*/ 8249 h 13229"/>
                <a:gd name="T40" fmla="*/ 1331 w 13233"/>
                <a:gd name="T41" fmla="*/ 10120 h 13229"/>
                <a:gd name="T42" fmla="*/ 1397 w 13233"/>
                <a:gd name="T43" fmla="*/ 10695 h 13229"/>
                <a:gd name="T44" fmla="*/ 2254 w 13233"/>
                <a:gd name="T45" fmla="*/ 11503 h 13229"/>
                <a:gd name="T46" fmla="*/ 3830 w 13233"/>
                <a:gd name="T47" fmla="*/ 10713 h 13229"/>
                <a:gd name="T48" fmla="*/ 4905 w 13233"/>
                <a:gd name="T49" fmla="*/ 11265 h 13229"/>
                <a:gd name="T50" fmla="*/ 5704 w 13233"/>
                <a:gd name="T51" fmla="*/ 12894 h 13229"/>
                <a:gd name="T52" fmla="*/ 6177 w 13233"/>
                <a:gd name="T53" fmla="*/ 13228 h 13229"/>
                <a:gd name="T54" fmla="*/ 7351 w 13233"/>
                <a:gd name="T55" fmla="*/ 13123 h 13229"/>
                <a:gd name="T56" fmla="*/ 7807 w 13233"/>
                <a:gd name="T57" fmla="*/ 11428 h 13229"/>
                <a:gd name="T58" fmla="*/ 8775 w 13233"/>
                <a:gd name="T59" fmla="*/ 11080 h 13229"/>
                <a:gd name="T60" fmla="*/ 10429 w 13233"/>
                <a:gd name="T61" fmla="*/ 11726 h 13229"/>
                <a:gd name="T62" fmla="*/ 11000 w 13233"/>
                <a:gd name="T63" fmla="*/ 11627 h 13229"/>
                <a:gd name="T64" fmla="*/ 11755 w 13233"/>
                <a:gd name="T65" fmla="*/ 10723 h 13229"/>
                <a:gd name="T66" fmla="*/ 10864 w 13233"/>
                <a:gd name="T67" fmla="*/ 9182 h 13229"/>
                <a:gd name="T68" fmla="*/ 11303 w 13233"/>
                <a:gd name="T69" fmla="*/ 8253 h 13229"/>
                <a:gd name="T70" fmla="*/ 12898 w 13233"/>
                <a:gd name="T71" fmla="*/ 7533 h 13229"/>
                <a:gd name="T72" fmla="*/ 13232 w 13233"/>
                <a:gd name="T73" fmla="*/ 7060 h 13229"/>
                <a:gd name="T74" fmla="*/ 13126 w 13233"/>
                <a:gd name="T75" fmla="*/ 5887 h 13229"/>
                <a:gd name="T76" fmla="*/ 6637 w 13233"/>
                <a:gd name="T77" fmla="*/ 9096 h 13229"/>
                <a:gd name="T78" fmla="*/ 5958 w 13233"/>
                <a:gd name="T79" fmla="*/ 9002 h 13229"/>
                <a:gd name="T80" fmla="*/ 5300 w 13233"/>
                <a:gd name="T81" fmla="*/ 8705 h 13229"/>
                <a:gd name="T82" fmla="*/ 4761 w 13233"/>
                <a:gd name="T83" fmla="*/ 8239 h 13229"/>
                <a:gd name="T84" fmla="*/ 4375 w 13233"/>
                <a:gd name="T85" fmla="*/ 7635 h 13229"/>
                <a:gd name="T86" fmla="*/ 4176 w 13233"/>
                <a:gd name="T87" fmla="*/ 6931 h 13229"/>
                <a:gd name="T88" fmla="*/ 4176 w 13233"/>
                <a:gd name="T89" fmla="*/ 6299 h 13229"/>
                <a:gd name="T90" fmla="*/ 4375 w 13233"/>
                <a:gd name="T91" fmla="*/ 5594 h 13229"/>
                <a:gd name="T92" fmla="*/ 4761 w 13233"/>
                <a:gd name="T93" fmla="*/ 4992 h 13229"/>
                <a:gd name="T94" fmla="*/ 5300 w 13233"/>
                <a:gd name="T95" fmla="*/ 4525 h 13229"/>
                <a:gd name="T96" fmla="*/ 5958 w 13233"/>
                <a:gd name="T97" fmla="*/ 4228 h 13229"/>
                <a:gd name="T98" fmla="*/ 6637 w 13233"/>
                <a:gd name="T99" fmla="*/ 4135 h 13229"/>
                <a:gd name="T100" fmla="*/ 7316 w 13233"/>
                <a:gd name="T101" fmla="*/ 4228 h 13229"/>
                <a:gd name="T102" fmla="*/ 7974 w 13233"/>
                <a:gd name="T103" fmla="*/ 4525 h 13229"/>
                <a:gd name="T104" fmla="*/ 8513 w 13233"/>
                <a:gd name="T105" fmla="*/ 4992 h 13229"/>
                <a:gd name="T106" fmla="*/ 8899 w 13233"/>
                <a:gd name="T107" fmla="*/ 5594 h 13229"/>
                <a:gd name="T108" fmla="*/ 9098 w 13233"/>
                <a:gd name="T109" fmla="*/ 6299 h 13229"/>
                <a:gd name="T110" fmla="*/ 9098 w 13233"/>
                <a:gd name="T111" fmla="*/ 6931 h 13229"/>
                <a:gd name="T112" fmla="*/ 8899 w 13233"/>
                <a:gd name="T113" fmla="*/ 7635 h 13229"/>
                <a:gd name="T114" fmla="*/ 8513 w 13233"/>
                <a:gd name="T115" fmla="*/ 8239 h 13229"/>
                <a:gd name="T116" fmla="*/ 7974 w 13233"/>
                <a:gd name="T117" fmla="*/ 8705 h 13229"/>
                <a:gd name="T118" fmla="*/ 7316 w 13233"/>
                <a:gd name="T119" fmla="*/ 9002 h 13229"/>
                <a:gd name="T120" fmla="*/ 6637 w 13233"/>
                <a:gd name="T121" fmla="*/ 9096 h 13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33" h="13229">
                  <a:moveTo>
                    <a:pt x="12749" y="5652"/>
                  </a:moveTo>
                  <a:lnTo>
                    <a:pt x="11437" y="5433"/>
                  </a:lnTo>
                  <a:lnTo>
                    <a:pt x="11401" y="5288"/>
                  </a:lnTo>
                  <a:lnTo>
                    <a:pt x="11313" y="5002"/>
                  </a:lnTo>
                  <a:lnTo>
                    <a:pt x="11209" y="4725"/>
                  </a:lnTo>
                  <a:lnTo>
                    <a:pt x="11090" y="4455"/>
                  </a:lnTo>
                  <a:lnTo>
                    <a:pt x="11023" y="4324"/>
                  </a:lnTo>
                  <a:lnTo>
                    <a:pt x="11862" y="3285"/>
                  </a:lnTo>
                  <a:lnTo>
                    <a:pt x="11894" y="3243"/>
                  </a:lnTo>
                  <a:lnTo>
                    <a:pt x="11944" y="3152"/>
                  </a:lnTo>
                  <a:lnTo>
                    <a:pt x="11976" y="3056"/>
                  </a:lnTo>
                  <a:lnTo>
                    <a:pt x="11990" y="2957"/>
                  </a:lnTo>
                  <a:lnTo>
                    <a:pt x="11988" y="2857"/>
                  </a:lnTo>
                  <a:lnTo>
                    <a:pt x="11968" y="2759"/>
                  </a:lnTo>
                  <a:lnTo>
                    <a:pt x="11931" y="2664"/>
                  </a:lnTo>
                  <a:lnTo>
                    <a:pt x="11878" y="2577"/>
                  </a:lnTo>
                  <a:lnTo>
                    <a:pt x="11844" y="2536"/>
                  </a:lnTo>
                  <a:lnTo>
                    <a:pt x="11323" y="1949"/>
                  </a:lnTo>
                  <a:lnTo>
                    <a:pt x="11287" y="1910"/>
                  </a:lnTo>
                  <a:lnTo>
                    <a:pt x="11205" y="1847"/>
                  </a:lnTo>
                  <a:lnTo>
                    <a:pt x="11115" y="1800"/>
                  </a:lnTo>
                  <a:lnTo>
                    <a:pt x="11020" y="1769"/>
                  </a:lnTo>
                  <a:lnTo>
                    <a:pt x="10921" y="1754"/>
                  </a:lnTo>
                  <a:lnTo>
                    <a:pt x="10821" y="1758"/>
                  </a:lnTo>
                  <a:lnTo>
                    <a:pt x="10722" y="1779"/>
                  </a:lnTo>
                  <a:lnTo>
                    <a:pt x="10627" y="1816"/>
                  </a:lnTo>
                  <a:lnTo>
                    <a:pt x="10581" y="1844"/>
                  </a:lnTo>
                  <a:lnTo>
                    <a:pt x="9460" y="2548"/>
                  </a:lnTo>
                  <a:lnTo>
                    <a:pt x="9367" y="2484"/>
                  </a:lnTo>
                  <a:lnTo>
                    <a:pt x="9177" y="2363"/>
                  </a:lnTo>
                  <a:lnTo>
                    <a:pt x="8980" y="2251"/>
                  </a:lnTo>
                  <a:lnTo>
                    <a:pt x="8778" y="2148"/>
                  </a:lnTo>
                  <a:lnTo>
                    <a:pt x="8570" y="2055"/>
                  </a:lnTo>
                  <a:lnTo>
                    <a:pt x="8358" y="1970"/>
                  </a:lnTo>
                  <a:lnTo>
                    <a:pt x="8141" y="1896"/>
                  </a:lnTo>
                  <a:lnTo>
                    <a:pt x="7918" y="1831"/>
                  </a:lnTo>
                  <a:lnTo>
                    <a:pt x="7807" y="1802"/>
                  </a:lnTo>
                  <a:lnTo>
                    <a:pt x="7587" y="484"/>
                  </a:lnTo>
                  <a:lnTo>
                    <a:pt x="7577" y="432"/>
                  </a:lnTo>
                  <a:lnTo>
                    <a:pt x="7542" y="336"/>
                  </a:lnTo>
                  <a:lnTo>
                    <a:pt x="7492" y="248"/>
                  </a:lnTo>
                  <a:lnTo>
                    <a:pt x="7428" y="171"/>
                  </a:lnTo>
                  <a:lnTo>
                    <a:pt x="7351" y="107"/>
                  </a:lnTo>
                  <a:lnTo>
                    <a:pt x="7265" y="56"/>
                  </a:lnTo>
                  <a:lnTo>
                    <a:pt x="7171" y="20"/>
                  </a:lnTo>
                  <a:lnTo>
                    <a:pt x="7069" y="3"/>
                  </a:lnTo>
                  <a:lnTo>
                    <a:pt x="7016" y="0"/>
                  </a:lnTo>
                  <a:lnTo>
                    <a:pt x="6230" y="0"/>
                  </a:lnTo>
                  <a:lnTo>
                    <a:pt x="6177" y="3"/>
                  </a:lnTo>
                  <a:lnTo>
                    <a:pt x="6076" y="20"/>
                  </a:lnTo>
                  <a:lnTo>
                    <a:pt x="5981" y="56"/>
                  </a:lnTo>
                  <a:lnTo>
                    <a:pt x="5895" y="107"/>
                  </a:lnTo>
                  <a:lnTo>
                    <a:pt x="5818" y="171"/>
                  </a:lnTo>
                  <a:lnTo>
                    <a:pt x="5755" y="248"/>
                  </a:lnTo>
                  <a:lnTo>
                    <a:pt x="5704" y="336"/>
                  </a:lnTo>
                  <a:lnTo>
                    <a:pt x="5670" y="432"/>
                  </a:lnTo>
                  <a:lnTo>
                    <a:pt x="5660" y="484"/>
                  </a:lnTo>
                  <a:lnTo>
                    <a:pt x="5440" y="1802"/>
                  </a:lnTo>
                  <a:lnTo>
                    <a:pt x="5347" y="1825"/>
                  </a:lnTo>
                  <a:lnTo>
                    <a:pt x="5163" y="1878"/>
                  </a:lnTo>
                  <a:lnTo>
                    <a:pt x="4982" y="1938"/>
                  </a:lnTo>
                  <a:lnTo>
                    <a:pt x="4805" y="2003"/>
                  </a:lnTo>
                  <a:lnTo>
                    <a:pt x="4630" y="2077"/>
                  </a:lnTo>
                  <a:lnTo>
                    <a:pt x="4459" y="2155"/>
                  </a:lnTo>
                  <a:lnTo>
                    <a:pt x="4292" y="2240"/>
                  </a:lnTo>
                  <a:lnTo>
                    <a:pt x="4128" y="2332"/>
                  </a:lnTo>
                  <a:lnTo>
                    <a:pt x="4048" y="2380"/>
                  </a:lnTo>
                  <a:lnTo>
                    <a:pt x="2982" y="1619"/>
                  </a:lnTo>
                  <a:lnTo>
                    <a:pt x="2939" y="1590"/>
                  </a:lnTo>
                  <a:lnTo>
                    <a:pt x="2845" y="1546"/>
                  </a:lnTo>
                  <a:lnTo>
                    <a:pt x="2748" y="1521"/>
                  </a:lnTo>
                  <a:lnTo>
                    <a:pt x="2648" y="1511"/>
                  </a:lnTo>
                  <a:lnTo>
                    <a:pt x="2549" y="1520"/>
                  </a:lnTo>
                  <a:lnTo>
                    <a:pt x="2451" y="1545"/>
                  </a:lnTo>
                  <a:lnTo>
                    <a:pt x="2359" y="1586"/>
                  </a:lnTo>
                  <a:lnTo>
                    <a:pt x="2275" y="1645"/>
                  </a:lnTo>
                  <a:lnTo>
                    <a:pt x="2236" y="1681"/>
                  </a:lnTo>
                  <a:lnTo>
                    <a:pt x="1681" y="2236"/>
                  </a:lnTo>
                  <a:lnTo>
                    <a:pt x="1645" y="2275"/>
                  </a:lnTo>
                  <a:lnTo>
                    <a:pt x="1586" y="2360"/>
                  </a:lnTo>
                  <a:lnTo>
                    <a:pt x="1545" y="2452"/>
                  </a:lnTo>
                  <a:lnTo>
                    <a:pt x="1520" y="2548"/>
                  </a:lnTo>
                  <a:lnTo>
                    <a:pt x="1511" y="2648"/>
                  </a:lnTo>
                  <a:lnTo>
                    <a:pt x="1521" y="2748"/>
                  </a:lnTo>
                  <a:lnTo>
                    <a:pt x="1546" y="2845"/>
                  </a:lnTo>
                  <a:lnTo>
                    <a:pt x="1591" y="2938"/>
                  </a:lnTo>
                  <a:lnTo>
                    <a:pt x="1620" y="2982"/>
                  </a:lnTo>
                  <a:lnTo>
                    <a:pt x="2382" y="4050"/>
                  </a:lnTo>
                  <a:lnTo>
                    <a:pt x="2335" y="4129"/>
                  </a:lnTo>
                  <a:lnTo>
                    <a:pt x="2245" y="4292"/>
                  </a:lnTo>
                  <a:lnTo>
                    <a:pt x="2160" y="4458"/>
                  </a:lnTo>
                  <a:lnTo>
                    <a:pt x="2082" y="4628"/>
                  </a:lnTo>
                  <a:lnTo>
                    <a:pt x="2010" y="4800"/>
                  </a:lnTo>
                  <a:lnTo>
                    <a:pt x="1944" y="4977"/>
                  </a:lnTo>
                  <a:lnTo>
                    <a:pt x="1885" y="5156"/>
                  </a:lnTo>
                  <a:lnTo>
                    <a:pt x="1832" y="5339"/>
                  </a:lnTo>
                  <a:lnTo>
                    <a:pt x="1809" y="5431"/>
                  </a:lnTo>
                  <a:lnTo>
                    <a:pt x="484" y="5652"/>
                  </a:lnTo>
                  <a:lnTo>
                    <a:pt x="432" y="5662"/>
                  </a:lnTo>
                  <a:lnTo>
                    <a:pt x="336" y="5696"/>
                  </a:lnTo>
                  <a:lnTo>
                    <a:pt x="248" y="5747"/>
                  </a:lnTo>
                  <a:lnTo>
                    <a:pt x="171" y="5811"/>
                  </a:lnTo>
                  <a:lnTo>
                    <a:pt x="106" y="5887"/>
                  </a:lnTo>
                  <a:lnTo>
                    <a:pt x="55" y="5973"/>
                  </a:lnTo>
                  <a:lnTo>
                    <a:pt x="20" y="6068"/>
                  </a:lnTo>
                  <a:lnTo>
                    <a:pt x="1" y="6170"/>
                  </a:lnTo>
                  <a:lnTo>
                    <a:pt x="0" y="6222"/>
                  </a:lnTo>
                  <a:lnTo>
                    <a:pt x="0" y="7007"/>
                  </a:lnTo>
                  <a:lnTo>
                    <a:pt x="1" y="7060"/>
                  </a:lnTo>
                  <a:lnTo>
                    <a:pt x="20" y="7161"/>
                  </a:lnTo>
                  <a:lnTo>
                    <a:pt x="55" y="7256"/>
                  </a:lnTo>
                  <a:lnTo>
                    <a:pt x="106" y="7343"/>
                  </a:lnTo>
                  <a:lnTo>
                    <a:pt x="171" y="7419"/>
                  </a:lnTo>
                  <a:lnTo>
                    <a:pt x="248" y="7483"/>
                  </a:lnTo>
                  <a:lnTo>
                    <a:pt x="336" y="7533"/>
                  </a:lnTo>
                  <a:lnTo>
                    <a:pt x="432" y="7568"/>
                  </a:lnTo>
                  <a:lnTo>
                    <a:pt x="484" y="7579"/>
                  </a:lnTo>
                  <a:lnTo>
                    <a:pt x="1809" y="7799"/>
                  </a:lnTo>
                  <a:lnTo>
                    <a:pt x="1849" y="7951"/>
                  </a:lnTo>
                  <a:lnTo>
                    <a:pt x="1941" y="8249"/>
                  </a:lnTo>
                  <a:lnTo>
                    <a:pt x="2050" y="8538"/>
                  </a:lnTo>
                  <a:lnTo>
                    <a:pt x="2176" y="8818"/>
                  </a:lnTo>
                  <a:lnTo>
                    <a:pt x="2247" y="8953"/>
                  </a:lnTo>
                  <a:lnTo>
                    <a:pt x="1412" y="9987"/>
                  </a:lnTo>
                  <a:lnTo>
                    <a:pt x="1381" y="10029"/>
                  </a:lnTo>
                  <a:lnTo>
                    <a:pt x="1331" y="10120"/>
                  </a:lnTo>
                  <a:lnTo>
                    <a:pt x="1299" y="10215"/>
                  </a:lnTo>
                  <a:lnTo>
                    <a:pt x="1285" y="10315"/>
                  </a:lnTo>
                  <a:lnTo>
                    <a:pt x="1287" y="10415"/>
                  </a:lnTo>
                  <a:lnTo>
                    <a:pt x="1306" y="10513"/>
                  </a:lnTo>
                  <a:lnTo>
                    <a:pt x="1342" y="10607"/>
                  </a:lnTo>
                  <a:lnTo>
                    <a:pt x="1397" y="10695"/>
                  </a:lnTo>
                  <a:lnTo>
                    <a:pt x="1430" y="10736"/>
                  </a:lnTo>
                  <a:lnTo>
                    <a:pt x="1952" y="11323"/>
                  </a:lnTo>
                  <a:lnTo>
                    <a:pt x="1988" y="11360"/>
                  </a:lnTo>
                  <a:lnTo>
                    <a:pt x="2069" y="11424"/>
                  </a:lnTo>
                  <a:lnTo>
                    <a:pt x="2159" y="11472"/>
                  </a:lnTo>
                  <a:lnTo>
                    <a:pt x="2254" y="11503"/>
                  </a:lnTo>
                  <a:lnTo>
                    <a:pt x="2353" y="11516"/>
                  </a:lnTo>
                  <a:lnTo>
                    <a:pt x="2453" y="11514"/>
                  </a:lnTo>
                  <a:lnTo>
                    <a:pt x="2552" y="11493"/>
                  </a:lnTo>
                  <a:lnTo>
                    <a:pt x="2647" y="11454"/>
                  </a:lnTo>
                  <a:lnTo>
                    <a:pt x="2693" y="11428"/>
                  </a:lnTo>
                  <a:lnTo>
                    <a:pt x="3830" y="10713"/>
                  </a:lnTo>
                  <a:lnTo>
                    <a:pt x="3921" y="10774"/>
                  </a:lnTo>
                  <a:lnTo>
                    <a:pt x="4107" y="10890"/>
                  </a:lnTo>
                  <a:lnTo>
                    <a:pt x="4299" y="10997"/>
                  </a:lnTo>
                  <a:lnTo>
                    <a:pt x="4496" y="11094"/>
                  </a:lnTo>
                  <a:lnTo>
                    <a:pt x="4697" y="11184"/>
                  </a:lnTo>
                  <a:lnTo>
                    <a:pt x="4905" y="11265"/>
                  </a:lnTo>
                  <a:lnTo>
                    <a:pt x="5115" y="11337"/>
                  </a:lnTo>
                  <a:lnTo>
                    <a:pt x="5331" y="11400"/>
                  </a:lnTo>
                  <a:lnTo>
                    <a:pt x="5440" y="11428"/>
                  </a:lnTo>
                  <a:lnTo>
                    <a:pt x="5660" y="12745"/>
                  </a:lnTo>
                  <a:lnTo>
                    <a:pt x="5670" y="12797"/>
                  </a:lnTo>
                  <a:lnTo>
                    <a:pt x="5704" y="12894"/>
                  </a:lnTo>
                  <a:lnTo>
                    <a:pt x="5755" y="12982"/>
                  </a:lnTo>
                  <a:lnTo>
                    <a:pt x="5818" y="13059"/>
                  </a:lnTo>
                  <a:lnTo>
                    <a:pt x="5895" y="13123"/>
                  </a:lnTo>
                  <a:lnTo>
                    <a:pt x="5981" y="13174"/>
                  </a:lnTo>
                  <a:lnTo>
                    <a:pt x="6076" y="13209"/>
                  </a:lnTo>
                  <a:lnTo>
                    <a:pt x="6177" y="13228"/>
                  </a:lnTo>
                  <a:lnTo>
                    <a:pt x="6230" y="13229"/>
                  </a:lnTo>
                  <a:lnTo>
                    <a:pt x="7016" y="13229"/>
                  </a:lnTo>
                  <a:lnTo>
                    <a:pt x="7069" y="13228"/>
                  </a:lnTo>
                  <a:lnTo>
                    <a:pt x="7171" y="13209"/>
                  </a:lnTo>
                  <a:lnTo>
                    <a:pt x="7265" y="13174"/>
                  </a:lnTo>
                  <a:lnTo>
                    <a:pt x="7351" y="13123"/>
                  </a:lnTo>
                  <a:lnTo>
                    <a:pt x="7428" y="13059"/>
                  </a:lnTo>
                  <a:lnTo>
                    <a:pt x="7492" y="12982"/>
                  </a:lnTo>
                  <a:lnTo>
                    <a:pt x="7542" y="12894"/>
                  </a:lnTo>
                  <a:lnTo>
                    <a:pt x="7577" y="12797"/>
                  </a:lnTo>
                  <a:lnTo>
                    <a:pt x="7587" y="12745"/>
                  </a:lnTo>
                  <a:lnTo>
                    <a:pt x="7807" y="11428"/>
                  </a:lnTo>
                  <a:lnTo>
                    <a:pt x="7898" y="11404"/>
                  </a:lnTo>
                  <a:lnTo>
                    <a:pt x="8080" y="11352"/>
                  </a:lnTo>
                  <a:lnTo>
                    <a:pt x="8258" y="11295"/>
                  </a:lnTo>
                  <a:lnTo>
                    <a:pt x="8435" y="11229"/>
                  </a:lnTo>
                  <a:lnTo>
                    <a:pt x="8606" y="11158"/>
                  </a:lnTo>
                  <a:lnTo>
                    <a:pt x="8775" y="11080"/>
                  </a:lnTo>
                  <a:lnTo>
                    <a:pt x="8941" y="10997"/>
                  </a:lnTo>
                  <a:lnTo>
                    <a:pt x="9102" y="10907"/>
                  </a:lnTo>
                  <a:lnTo>
                    <a:pt x="9182" y="10860"/>
                  </a:lnTo>
                  <a:lnTo>
                    <a:pt x="10292" y="11652"/>
                  </a:lnTo>
                  <a:lnTo>
                    <a:pt x="10336" y="11681"/>
                  </a:lnTo>
                  <a:lnTo>
                    <a:pt x="10429" y="11726"/>
                  </a:lnTo>
                  <a:lnTo>
                    <a:pt x="10527" y="11752"/>
                  </a:lnTo>
                  <a:lnTo>
                    <a:pt x="10627" y="11761"/>
                  </a:lnTo>
                  <a:lnTo>
                    <a:pt x="10726" y="11753"/>
                  </a:lnTo>
                  <a:lnTo>
                    <a:pt x="10823" y="11728"/>
                  </a:lnTo>
                  <a:lnTo>
                    <a:pt x="10915" y="11686"/>
                  </a:lnTo>
                  <a:lnTo>
                    <a:pt x="11000" y="11627"/>
                  </a:lnTo>
                  <a:lnTo>
                    <a:pt x="11039" y="11590"/>
                  </a:lnTo>
                  <a:lnTo>
                    <a:pt x="11594" y="11036"/>
                  </a:lnTo>
                  <a:lnTo>
                    <a:pt x="11629" y="10997"/>
                  </a:lnTo>
                  <a:lnTo>
                    <a:pt x="11688" y="10913"/>
                  </a:lnTo>
                  <a:lnTo>
                    <a:pt x="11730" y="10821"/>
                  </a:lnTo>
                  <a:lnTo>
                    <a:pt x="11755" y="10723"/>
                  </a:lnTo>
                  <a:lnTo>
                    <a:pt x="11764" y="10625"/>
                  </a:lnTo>
                  <a:lnTo>
                    <a:pt x="11754" y="10525"/>
                  </a:lnTo>
                  <a:lnTo>
                    <a:pt x="11729" y="10427"/>
                  </a:lnTo>
                  <a:lnTo>
                    <a:pt x="11684" y="10334"/>
                  </a:lnTo>
                  <a:lnTo>
                    <a:pt x="11654" y="10290"/>
                  </a:lnTo>
                  <a:lnTo>
                    <a:pt x="10864" y="9182"/>
                  </a:lnTo>
                  <a:lnTo>
                    <a:pt x="10911" y="9102"/>
                  </a:lnTo>
                  <a:lnTo>
                    <a:pt x="11002" y="8940"/>
                  </a:lnTo>
                  <a:lnTo>
                    <a:pt x="11087" y="8772"/>
                  </a:lnTo>
                  <a:lnTo>
                    <a:pt x="11165" y="8603"/>
                  </a:lnTo>
                  <a:lnTo>
                    <a:pt x="11238" y="8429"/>
                  </a:lnTo>
                  <a:lnTo>
                    <a:pt x="11303" y="8253"/>
                  </a:lnTo>
                  <a:lnTo>
                    <a:pt x="11362" y="8073"/>
                  </a:lnTo>
                  <a:lnTo>
                    <a:pt x="11415" y="7890"/>
                  </a:lnTo>
                  <a:lnTo>
                    <a:pt x="11438" y="7797"/>
                  </a:lnTo>
                  <a:lnTo>
                    <a:pt x="12749" y="7579"/>
                  </a:lnTo>
                  <a:lnTo>
                    <a:pt x="12801" y="7568"/>
                  </a:lnTo>
                  <a:lnTo>
                    <a:pt x="12898" y="7533"/>
                  </a:lnTo>
                  <a:lnTo>
                    <a:pt x="12986" y="7483"/>
                  </a:lnTo>
                  <a:lnTo>
                    <a:pt x="13062" y="7419"/>
                  </a:lnTo>
                  <a:lnTo>
                    <a:pt x="13126" y="7343"/>
                  </a:lnTo>
                  <a:lnTo>
                    <a:pt x="13177" y="7256"/>
                  </a:lnTo>
                  <a:lnTo>
                    <a:pt x="13213" y="7161"/>
                  </a:lnTo>
                  <a:lnTo>
                    <a:pt x="13232" y="7060"/>
                  </a:lnTo>
                  <a:lnTo>
                    <a:pt x="13233" y="7007"/>
                  </a:lnTo>
                  <a:lnTo>
                    <a:pt x="13233" y="6222"/>
                  </a:lnTo>
                  <a:lnTo>
                    <a:pt x="13231" y="6170"/>
                  </a:lnTo>
                  <a:lnTo>
                    <a:pt x="13213" y="6068"/>
                  </a:lnTo>
                  <a:lnTo>
                    <a:pt x="13177" y="5973"/>
                  </a:lnTo>
                  <a:lnTo>
                    <a:pt x="13126" y="5887"/>
                  </a:lnTo>
                  <a:lnTo>
                    <a:pt x="13062" y="5811"/>
                  </a:lnTo>
                  <a:lnTo>
                    <a:pt x="12985" y="5747"/>
                  </a:lnTo>
                  <a:lnTo>
                    <a:pt x="12897" y="5696"/>
                  </a:lnTo>
                  <a:lnTo>
                    <a:pt x="12801" y="5662"/>
                  </a:lnTo>
                  <a:lnTo>
                    <a:pt x="12749" y="5652"/>
                  </a:lnTo>
                  <a:close/>
                  <a:moveTo>
                    <a:pt x="6637" y="9096"/>
                  </a:moveTo>
                  <a:lnTo>
                    <a:pt x="6573" y="9095"/>
                  </a:lnTo>
                  <a:lnTo>
                    <a:pt x="6446" y="9088"/>
                  </a:lnTo>
                  <a:lnTo>
                    <a:pt x="6321" y="9076"/>
                  </a:lnTo>
                  <a:lnTo>
                    <a:pt x="6198" y="9057"/>
                  </a:lnTo>
                  <a:lnTo>
                    <a:pt x="6076" y="9033"/>
                  </a:lnTo>
                  <a:lnTo>
                    <a:pt x="5958" y="9002"/>
                  </a:lnTo>
                  <a:lnTo>
                    <a:pt x="5842" y="8965"/>
                  </a:lnTo>
                  <a:lnTo>
                    <a:pt x="5728" y="8923"/>
                  </a:lnTo>
                  <a:lnTo>
                    <a:pt x="5616" y="8876"/>
                  </a:lnTo>
                  <a:lnTo>
                    <a:pt x="5507" y="8824"/>
                  </a:lnTo>
                  <a:lnTo>
                    <a:pt x="5402" y="8767"/>
                  </a:lnTo>
                  <a:lnTo>
                    <a:pt x="5300" y="8705"/>
                  </a:lnTo>
                  <a:lnTo>
                    <a:pt x="5201" y="8637"/>
                  </a:lnTo>
                  <a:lnTo>
                    <a:pt x="5105" y="8566"/>
                  </a:lnTo>
                  <a:lnTo>
                    <a:pt x="5013" y="8490"/>
                  </a:lnTo>
                  <a:lnTo>
                    <a:pt x="4926" y="8410"/>
                  </a:lnTo>
                  <a:lnTo>
                    <a:pt x="4841" y="8326"/>
                  </a:lnTo>
                  <a:lnTo>
                    <a:pt x="4761" y="8239"/>
                  </a:lnTo>
                  <a:lnTo>
                    <a:pt x="4685" y="8147"/>
                  </a:lnTo>
                  <a:lnTo>
                    <a:pt x="4613" y="8050"/>
                  </a:lnTo>
                  <a:lnTo>
                    <a:pt x="4547" y="7952"/>
                  </a:lnTo>
                  <a:lnTo>
                    <a:pt x="4485" y="7850"/>
                  </a:lnTo>
                  <a:lnTo>
                    <a:pt x="4427" y="7744"/>
                  </a:lnTo>
                  <a:lnTo>
                    <a:pt x="4375" y="7635"/>
                  </a:lnTo>
                  <a:lnTo>
                    <a:pt x="4327" y="7524"/>
                  </a:lnTo>
                  <a:lnTo>
                    <a:pt x="4287" y="7410"/>
                  </a:lnTo>
                  <a:lnTo>
                    <a:pt x="4250" y="7294"/>
                  </a:lnTo>
                  <a:lnTo>
                    <a:pt x="4219" y="7175"/>
                  </a:lnTo>
                  <a:lnTo>
                    <a:pt x="4195" y="7054"/>
                  </a:lnTo>
                  <a:lnTo>
                    <a:pt x="4176" y="6931"/>
                  </a:lnTo>
                  <a:lnTo>
                    <a:pt x="4164" y="6806"/>
                  </a:lnTo>
                  <a:lnTo>
                    <a:pt x="4157" y="6678"/>
                  </a:lnTo>
                  <a:lnTo>
                    <a:pt x="4156" y="6615"/>
                  </a:lnTo>
                  <a:lnTo>
                    <a:pt x="4157" y="6551"/>
                  </a:lnTo>
                  <a:lnTo>
                    <a:pt x="4164" y="6424"/>
                  </a:lnTo>
                  <a:lnTo>
                    <a:pt x="4176" y="6299"/>
                  </a:lnTo>
                  <a:lnTo>
                    <a:pt x="4195" y="6176"/>
                  </a:lnTo>
                  <a:lnTo>
                    <a:pt x="4219" y="6055"/>
                  </a:lnTo>
                  <a:lnTo>
                    <a:pt x="4250" y="5935"/>
                  </a:lnTo>
                  <a:lnTo>
                    <a:pt x="4287" y="5819"/>
                  </a:lnTo>
                  <a:lnTo>
                    <a:pt x="4327" y="5705"/>
                  </a:lnTo>
                  <a:lnTo>
                    <a:pt x="4375" y="5594"/>
                  </a:lnTo>
                  <a:lnTo>
                    <a:pt x="4427" y="5486"/>
                  </a:lnTo>
                  <a:lnTo>
                    <a:pt x="4485" y="5381"/>
                  </a:lnTo>
                  <a:lnTo>
                    <a:pt x="4547" y="5278"/>
                  </a:lnTo>
                  <a:lnTo>
                    <a:pt x="4613" y="5179"/>
                  </a:lnTo>
                  <a:lnTo>
                    <a:pt x="4685" y="5084"/>
                  </a:lnTo>
                  <a:lnTo>
                    <a:pt x="4761" y="4992"/>
                  </a:lnTo>
                  <a:lnTo>
                    <a:pt x="4841" y="4903"/>
                  </a:lnTo>
                  <a:lnTo>
                    <a:pt x="4926" y="4819"/>
                  </a:lnTo>
                  <a:lnTo>
                    <a:pt x="5013" y="4740"/>
                  </a:lnTo>
                  <a:lnTo>
                    <a:pt x="5105" y="4663"/>
                  </a:lnTo>
                  <a:lnTo>
                    <a:pt x="5201" y="4592"/>
                  </a:lnTo>
                  <a:lnTo>
                    <a:pt x="5300" y="4525"/>
                  </a:lnTo>
                  <a:lnTo>
                    <a:pt x="5402" y="4463"/>
                  </a:lnTo>
                  <a:lnTo>
                    <a:pt x="5507" y="4406"/>
                  </a:lnTo>
                  <a:lnTo>
                    <a:pt x="5616" y="4353"/>
                  </a:lnTo>
                  <a:lnTo>
                    <a:pt x="5728" y="4307"/>
                  </a:lnTo>
                  <a:lnTo>
                    <a:pt x="5842" y="4265"/>
                  </a:lnTo>
                  <a:lnTo>
                    <a:pt x="5958" y="4228"/>
                  </a:lnTo>
                  <a:lnTo>
                    <a:pt x="6076" y="4198"/>
                  </a:lnTo>
                  <a:lnTo>
                    <a:pt x="6198" y="4173"/>
                  </a:lnTo>
                  <a:lnTo>
                    <a:pt x="6321" y="4154"/>
                  </a:lnTo>
                  <a:lnTo>
                    <a:pt x="6446" y="4142"/>
                  </a:lnTo>
                  <a:lnTo>
                    <a:pt x="6573" y="4135"/>
                  </a:lnTo>
                  <a:lnTo>
                    <a:pt x="6637" y="4135"/>
                  </a:lnTo>
                  <a:lnTo>
                    <a:pt x="6701" y="4135"/>
                  </a:lnTo>
                  <a:lnTo>
                    <a:pt x="6829" y="4142"/>
                  </a:lnTo>
                  <a:lnTo>
                    <a:pt x="6954" y="4154"/>
                  </a:lnTo>
                  <a:lnTo>
                    <a:pt x="7077" y="4173"/>
                  </a:lnTo>
                  <a:lnTo>
                    <a:pt x="7197" y="4198"/>
                  </a:lnTo>
                  <a:lnTo>
                    <a:pt x="7316" y="4228"/>
                  </a:lnTo>
                  <a:lnTo>
                    <a:pt x="7433" y="4265"/>
                  </a:lnTo>
                  <a:lnTo>
                    <a:pt x="7547" y="4307"/>
                  </a:lnTo>
                  <a:lnTo>
                    <a:pt x="7658" y="4353"/>
                  </a:lnTo>
                  <a:lnTo>
                    <a:pt x="7767" y="4406"/>
                  </a:lnTo>
                  <a:lnTo>
                    <a:pt x="7872" y="4463"/>
                  </a:lnTo>
                  <a:lnTo>
                    <a:pt x="7974" y="4525"/>
                  </a:lnTo>
                  <a:lnTo>
                    <a:pt x="8073" y="4592"/>
                  </a:lnTo>
                  <a:lnTo>
                    <a:pt x="8169" y="4663"/>
                  </a:lnTo>
                  <a:lnTo>
                    <a:pt x="8261" y="4740"/>
                  </a:lnTo>
                  <a:lnTo>
                    <a:pt x="8349" y="4819"/>
                  </a:lnTo>
                  <a:lnTo>
                    <a:pt x="8433" y="4903"/>
                  </a:lnTo>
                  <a:lnTo>
                    <a:pt x="8513" y="4992"/>
                  </a:lnTo>
                  <a:lnTo>
                    <a:pt x="8590" y="5084"/>
                  </a:lnTo>
                  <a:lnTo>
                    <a:pt x="8661" y="5179"/>
                  </a:lnTo>
                  <a:lnTo>
                    <a:pt x="8727" y="5278"/>
                  </a:lnTo>
                  <a:lnTo>
                    <a:pt x="8790" y="5381"/>
                  </a:lnTo>
                  <a:lnTo>
                    <a:pt x="8847" y="5486"/>
                  </a:lnTo>
                  <a:lnTo>
                    <a:pt x="8899" y="5594"/>
                  </a:lnTo>
                  <a:lnTo>
                    <a:pt x="8946" y="5705"/>
                  </a:lnTo>
                  <a:lnTo>
                    <a:pt x="8988" y="5819"/>
                  </a:lnTo>
                  <a:lnTo>
                    <a:pt x="9024" y="5935"/>
                  </a:lnTo>
                  <a:lnTo>
                    <a:pt x="9055" y="6055"/>
                  </a:lnTo>
                  <a:lnTo>
                    <a:pt x="9079" y="6176"/>
                  </a:lnTo>
                  <a:lnTo>
                    <a:pt x="9098" y="6299"/>
                  </a:lnTo>
                  <a:lnTo>
                    <a:pt x="9111" y="6424"/>
                  </a:lnTo>
                  <a:lnTo>
                    <a:pt x="9118" y="6551"/>
                  </a:lnTo>
                  <a:lnTo>
                    <a:pt x="9118" y="6615"/>
                  </a:lnTo>
                  <a:lnTo>
                    <a:pt x="9118" y="6678"/>
                  </a:lnTo>
                  <a:lnTo>
                    <a:pt x="9111" y="6806"/>
                  </a:lnTo>
                  <a:lnTo>
                    <a:pt x="9098" y="6931"/>
                  </a:lnTo>
                  <a:lnTo>
                    <a:pt x="9079" y="7054"/>
                  </a:lnTo>
                  <a:lnTo>
                    <a:pt x="9055" y="7175"/>
                  </a:lnTo>
                  <a:lnTo>
                    <a:pt x="9024" y="7294"/>
                  </a:lnTo>
                  <a:lnTo>
                    <a:pt x="8988" y="7410"/>
                  </a:lnTo>
                  <a:lnTo>
                    <a:pt x="8946" y="7524"/>
                  </a:lnTo>
                  <a:lnTo>
                    <a:pt x="8899" y="7635"/>
                  </a:lnTo>
                  <a:lnTo>
                    <a:pt x="8847" y="7744"/>
                  </a:lnTo>
                  <a:lnTo>
                    <a:pt x="8790" y="7850"/>
                  </a:lnTo>
                  <a:lnTo>
                    <a:pt x="8727" y="7952"/>
                  </a:lnTo>
                  <a:lnTo>
                    <a:pt x="8661" y="8050"/>
                  </a:lnTo>
                  <a:lnTo>
                    <a:pt x="8590" y="8147"/>
                  </a:lnTo>
                  <a:lnTo>
                    <a:pt x="8513" y="8239"/>
                  </a:lnTo>
                  <a:lnTo>
                    <a:pt x="8433" y="8326"/>
                  </a:lnTo>
                  <a:lnTo>
                    <a:pt x="8349" y="8410"/>
                  </a:lnTo>
                  <a:lnTo>
                    <a:pt x="8261" y="8490"/>
                  </a:lnTo>
                  <a:lnTo>
                    <a:pt x="8169" y="8566"/>
                  </a:lnTo>
                  <a:lnTo>
                    <a:pt x="8073" y="8637"/>
                  </a:lnTo>
                  <a:lnTo>
                    <a:pt x="7974" y="8705"/>
                  </a:lnTo>
                  <a:lnTo>
                    <a:pt x="7872" y="8767"/>
                  </a:lnTo>
                  <a:lnTo>
                    <a:pt x="7767" y="8824"/>
                  </a:lnTo>
                  <a:lnTo>
                    <a:pt x="7658" y="8876"/>
                  </a:lnTo>
                  <a:lnTo>
                    <a:pt x="7547" y="8923"/>
                  </a:lnTo>
                  <a:lnTo>
                    <a:pt x="7433" y="8965"/>
                  </a:lnTo>
                  <a:lnTo>
                    <a:pt x="7316" y="9002"/>
                  </a:lnTo>
                  <a:lnTo>
                    <a:pt x="7197" y="9033"/>
                  </a:lnTo>
                  <a:lnTo>
                    <a:pt x="7077" y="9057"/>
                  </a:lnTo>
                  <a:lnTo>
                    <a:pt x="6954" y="9076"/>
                  </a:lnTo>
                  <a:lnTo>
                    <a:pt x="6829" y="9088"/>
                  </a:lnTo>
                  <a:lnTo>
                    <a:pt x="6701" y="9095"/>
                  </a:lnTo>
                  <a:lnTo>
                    <a:pt x="6637" y="9096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5" name="Group 12"/>
            <p:cNvGrpSpPr>
              <a:grpSpLocks noChangeAspect="1"/>
            </p:cNvGrpSpPr>
            <p:nvPr/>
          </p:nvGrpSpPr>
          <p:grpSpPr bwMode="auto">
            <a:xfrm>
              <a:off x="10864951" y="643633"/>
              <a:ext cx="218340" cy="173685"/>
              <a:chOff x="2015" y="2759"/>
              <a:chExt cx="841" cy="669"/>
            </a:xfrm>
            <a:solidFill>
              <a:schemeClr val="bg1"/>
            </a:solidFill>
          </p:grpSpPr>
          <p:sp>
            <p:nvSpPr>
              <p:cNvPr id="107" name="Freeform 13"/>
              <p:cNvSpPr>
                <a:spLocks/>
              </p:cNvSpPr>
              <p:nvPr/>
            </p:nvSpPr>
            <p:spPr bwMode="auto">
              <a:xfrm>
                <a:off x="2135" y="2894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8" name="Freeform 14"/>
              <p:cNvSpPr>
                <a:spLocks/>
              </p:cNvSpPr>
              <p:nvPr/>
            </p:nvSpPr>
            <p:spPr bwMode="auto">
              <a:xfrm>
                <a:off x="2015" y="2759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06" name="포인트가 5개인 별 105"/>
            <p:cNvSpPr/>
            <p:nvPr/>
          </p:nvSpPr>
          <p:spPr>
            <a:xfrm>
              <a:off x="11189035" y="637971"/>
              <a:ext cx="179348" cy="179348"/>
            </a:xfrm>
            <a:prstGeom prst="star5">
              <a:avLst>
                <a:gd name="adj" fmla="val 20625"/>
                <a:gd name="hf" fmla="val 105146"/>
                <a:gd name="vf" fmla="val 110557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0" name="덧셈 기호 89"/>
          <p:cNvSpPr/>
          <p:nvPr/>
        </p:nvSpPr>
        <p:spPr>
          <a:xfrm rot="18900000">
            <a:off x="9795212" y="440912"/>
            <a:ext cx="186710" cy="190308"/>
          </a:xfrm>
          <a:prstGeom prst="mathPlus">
            <a:avLst>
              <a:gd name="adj1" fmla="val 855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67595" y="306233"/>
            <a:ext cx="7079066" cy="342396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i="1" kern="0" noProof="0" dirty="0">
                <a:solidFill>
                  <a:prstClr val="black">
                    <a:lumMod val="50000"/>
                    <a:lumOff val="50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자동 </a:t>
            </a:r>
            <a:r>
              <a:rPr lang="ko-KR" altLang="en-US" sz="1400" b="1" i="1" kern="0" noProof="0" dirty="0" err="1">
                <a:solidFill>
                  <a:prstClr val="black">
                    <a:lumMod val="50000"/>
                    <a:lumOff val="50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메일링</a:t>
            </a:r>
            <a:r>
              <a:rPr lang="ko-KR" altLang="en-US" sz="1400" b="1" i="1" kern="0" noProof="0" dirty="0">
                <a:solidFill>
                  <a:prstClr val="black">
                    <a:lumMod val="50000"/>
                    <a:lumOff val="50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</a:t>
            </a:r>
            <a:r>
              <a:rPr kumimoji="0" lang="en-US" altLang="ko-KR" sz="14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b="1" i="1" kern="0" noProof="0" dirty="0" err="1">
                <a:solidFill>
                  <a:prstClr val="black">
                    <a:lumMod val="50000"/>
                    <a:lumOff val="50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</a:t>
            </a:r>
            <a:r>
              <a:rPr lang="ko-KR" altLang="en-US" sz="1400" b="1" i="1" kern="0" dirty="0" err="1">
                <a:solidFill>
                  <a:prstClr val="black">
                    <a:lumMod val="50000"/>
                    <a:lumOff val="50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키텍처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" name="자유형 10">
            <a:extLst>
              <a:ext uri="{FF2B5EF4-FFF2-40B4-BE49-F238E27FC236}">
                <a16:creationId xmlns:a16="http://schemas.microsoft.com/office/drawing/2014/main" id="{081E68D0-4833-4797-B459-B55FFECDFF38}"/>
              </a:ext>
            </a:extLst>
          </p:cNvPr>
          <p:cNvSpPr/>
          <p:nvPr/>
        </p:nvSpPr>
        <p:spPr>
          <a:xfrm>
            <a:off x="6985019" y="401498"/>
            <a:ext cx="174052" cy="174577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3" name="이등변 삼각형 92"/>
          <p:cNvSpPr/>
          <p:nvPr/>
        </p:nvSpPr>
        <p:spPr>
          <a:xfrm rot="10800000">
            <a:off x="7301368" y="442223"/>
            <a:ext cx="108454" cy="6382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4" name="덧셈 기호 93"/>
          <p:cNvSpPr/>
          <p:nvPr/>
        </p:nvSpPr>
        <p:spPr>
          <a:xfrm rot="18900000">
            <a:off x="7765347" y="386684"/>
            <a:ext cx="186710" cy="190308"/>
          </a:xfrm>
          <a:prstGeom prst="mathPlus">
            <a:avLst>
              <a:gd name="adj1" fmla="val 855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5" name="원호 94"/>
          <p:cNvSpPr/>
          <p:nvPr/>
        </p:nvSpPr>
        <p:spPr>
          <a:xfrm>
            <a:off x="7535731" y="411568"/>
            <a:ext cx="138137" cy="140800"/>
          </a:xfrm>
          <a:prstGeom prst="arc">
            <a:avLst>
              <a:gd name="adj1" fmla="val 16200000"/>
              <a:gd name="adj2" fmla="val 1336501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5273" y="731921"/>
            <a:ext cx="12061457" cy="603544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1944997" y="741191"/>
            <a:ext cx="181732" cy="602617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802664" y="741191"/>
            <a:ext cx="8586670" cy="5967178"/>
            <a:chOff x="1802664" y="741191"/>
            <a:chExt cx="8586670" cy="59671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2664" y="741191"/>
              <a:ext cx="8586670" cy="5967178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305300" y="3171825"/>
              <a:ext cx="81915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매일</a:t>
              </a:r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0621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BFC253-9134-9E86-BCE7-7A26B3D4D7BD}"/>
              </a:ext>
            </a:extLst>
          </p:cNvPr>
          <p:cNvGrpSpPr/>
          <p:nvPr/>
        </p:nvGrpSpPr>
        <p:grpSpPr>
          <a:xfrm>
            <a:off x="15369" y="555078"/>
            <a:ext cx="12204000" cy="6299613"/>
            <a:chOff x="-12000" y="415513"/>
            <a:chExt cx="12204000" cy="6299613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0FFEC7D-6F2C-E7B8-0414-D9B4D7BA3333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DAEDD89-6A3D-3343-C283-85EC418B31D4}"/>
                </a:ext>
              </a:extLst>
            </p:cNvPr>
            <p:cNvSpPr/>
            <p:nvPr/>
          </p:nvSpPr>
          <p:spPr>
            <a:xfrm rot="10800000">
              <a:off x="11271248" y="415513"/>
              <a:ext cx="114811" cy="45719"/>
            </a:xfrm>
            <a:custGeom>
              <a:avLst/>
              <a:gdLst>
                <a:gd name="connsiteX0" fmla="*/ 0 w 159543"/>
                <a:gd name="connsiteY0" fmla="*/ 57150 h 64293"/>
                <a:gd name="connsiteX1" fmla="*/ 90487 w 159543"/>
                <a:gd name="connsiteY1" fmla="*/ 0 h 64293"/>
                <a:gd name="connsiteX2" fmla="*/ 159543 w 159543"/>
                <a:gd name="connsiteY2" fmla="*/ 64293 h 64293"/>
                <a:gd name="connsiteX0" fmla="*/ 0 w 159543"/>
                <a:gd name="connsiteY0" fmla="*/ 56803 h 63946"/>
                <a:gd name="connsiteX1" fmla="*/ 8459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459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251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0778 w 159543"/>
                <a:gd name="connsiteY1" fmla="*/ 0 h 63946"/>
                <a:gd name="connsiteX2" fmla="*/ 159543 w 159543"/>
                <a:gd name="connsiteY2" fmla="*/ 63946 h 63946"/>
                <a:gd name="connsiteX0" fmla="*/ 0 w 160583"/>
                <a:gd name="connsiteY0" fmla="*/ 63391 h 63946"/>
                <a:gd name="connsiteX1" fmla="*/ 81818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583" h="63946">
                  <a:moveTo>
                    <a:pt x="0" y="63391"/>
                  </a:moveTo>
                  <a:lnTo>
                    <a:pt x="81124" y="0"/>
                  </a:lnTo>
                  <a:cubicBezTo>
                    <a:pt x="106570" y="21778"/>
                    <a:pt x="135137" y="42862"/>
                    <a:pt x="160583" y="63946"/>
                  </a:cubicBezTo>
                </a:path>
              </a:pathLst>
            </a:custGeom>
            <a:noFill/>
            <a:ln>
              <a:solidFill>
                <a:srgbClr val="4244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i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GuardDuty</a:t>
            </a:r>
            <a:r>
              <a:rPr lang="en-US" altLang="ko-KR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위협 </a:t>
            </a:r>
            <a:r>
              <a:rPr lang="en-US" altLang="ko-KR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IP </a:t>
            </a: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환경 설정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1C151E-8642-E331-3A47-AC55077D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60" y="1658002"/>
            <a:ext cx="11063275" cy="46083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A4C170-8A92-B0D5-DE78-E857602FC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68" y="3523394"/>
            <a:ext cx="11739225" cy="26850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5CA26-95E6-92D0-1F4F-F7C46ED35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87" y="4168067"/>
            <a:ext cx="11806588" cy="28721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3452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i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GuardDuty</a:t>
            </a:r>
            <a:r>
              <a:rPr lang="en-US" altLang="ko-KR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위협 </a:t>
            </a:r>
            <a:r>
              <a:rPr lang="en-US" altLang="ko-KR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IP </a:t>
            </a: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환경 설정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내용 개체 틀 3">
            <a:extLst>
              <a:ext uri="{FF2B5EF4-FFF2-40B4-BE49-F238E27FC236}">
                <a16:creationId xmlns:a16="http://schemas.microsoft.com/office/drawing/2014/main" id="{16D31E3A-AE3D-28E3-75ED-85AEBD171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6357" y="2326555"/>
            <a:ext cx="10515600" cy="26661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694" y="2911543"/>
            <a:ext cx="7649643" cy="120984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9156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BFC253-9134-9E86-BCE7-7A26B3D4D7BD}"/>
              </a:ext>
            </a:extLst>
          </p:cNvPr>
          <p:cNvGrpSpPr/>
          <p:nvPr/>
        </p:nvGrpSpPr>
        <p:grpSpPr>
          <a:xfrm>
            <a:off x="15369" y="555078"/>
            <a:ext cx="12204000" cy="6299613"/>
            <a:chOff x="-12000" y="415513"/>
            <a:chExt cx="12204000" cy="6299613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0FFEC7D-6F2C-E7B8-0414-D9B4D7BA3333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DAEDD89-6A3D-3343-C283-85EC418B31D4}"/>
                </a:ext>
              </a:extLst>
            </p:cNvPr>
            <p:cNvSpPr/>
            <p:nvPr/>
          </p:nvSpPr>
          <p:spPr>
            <a:xfrm rot="10800000">
              <a:off x="11271248" y="415513"/>
              <a:ext cx="114811" cy="45719"/>
            </a:xfrm>
            <a:custGeom>
              <a:avLst/>
              <a:gdLst>
                <a:gd name="connsiteX0" fmla="*/ 0 w 159543"/>
                <a:gd name="connsiteY0" fmla="*/ 57150 h 64293"/>
                <a:gd name="connsiteX1" fmla="*/ 90487 w 159543"/>
                <a:gd name="connsiteY1" fmla="*/ 0 h 64293"/>
                <a:gd name="connsiteX2" fmla="*/ 159543 w 159543"/>
                <a:gd name="connsiteY2" fmla="*/ 64293 h 64293"/>
                <a:gd name="connsiteX0" fmla="*/ 0 w 159543"/>
                <a:gd name="connsiteY0" fmla="*/ 56803 h 63946"/>
                <a:gd name="connsiteX1" fmla="*/ 8459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459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251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0778 w 159543"/>
                <a:gd name="connsiteY1" fmla="*/ 0 h 63946"/>
                <a:gd name="connsiteX2" fmla="*/ 159543 w 159543"/>
                <a:gd name="connsiteY2" fmla="*/ 63946 h 63946"/>
                <a:gd name="connsiteX0" fmla="*/ 0 w 160583"/>
                <a:gd name="connsiteY0" fmla="*/ 63391 h 63946"/>
                <a:gd name="connsiteX1" fmla="*/ 81818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583" h="63946">
                  <a:moveTo>
                    <a:pt x="0" y="63391"/>
                  </a:moveTo>
                  <a:lnTo>
                    <a:pt x="81124" y="0"/>
                  </a:lnTo>
                  <a:cubicBezTo>
                    <a:pt x="106570" y="21778"/>
                    <a:pt x="135137" y="42862"/>
                    <a:pt x="160583" y="63946"/>
                  </a:cubicBezTo>
                </a:path>
              </a:pathLst>
            </a:custGeom>
            <a:noFill/>
            <a:ln>
              <a:solidFill>
                <a:srgbClr val="4244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GuardDuty</a:t>
            </a: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위협 </a:t>
            </a: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IP </a:t>
            </a: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환경 설정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607294-8E13-1EE0-A160-CF05D3D45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614" y="1283803"/>
            <a:ext cx="6192114" cy="488700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97" y="3141080"/>
            <a:ext cx="11528460" cy="55492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400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BFC253-9134-9E86-BCE7-7A26B3D4D7BD}"/>
              </a:ext>
            </a:extLst>
          </p:cNvPr>
          <p:cNvGrpSpPr/>
          <p:nvPr/>
        </p:nvGrpSpPr>
        <p:grpSpPr>
          <a:xfrm>
            <a:off x="15369" y="555078"/>
            <a:ext cx="12204000" cy="6299613"/>
            <a:chOff x="-12000" y="415513"/>
            <a:chExt cx="12204000" cy="6299613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0FFEC7D-6F2C-E7B8-0414-D9B4D7BA3333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DAEDD89-6A3D-3343-C283-85EC418B31D4}"/>
                </a:ext>
              </a:extLst>
            </p:cNvPr>
            <p:cNvSpPr/>
            <p:nvPr/>
          </p:nvSpPr>
          <p:spPr>
            <a:xfrm rot="10800000">
              <a:off x="11271248" y="415513"/>
              <a:ext cx="114811" cy="45719"/>
            </a:xfrm>
            <a:custGeom>
              <a:avLst/>
              <a:gdLst>
                <a:gd name="connsiteX0" fmla="*/ 0 w 159543"/>
                <a:gd name="connsiteY0" fmla="*/ 57150 h 64293"/>
                <a:gd name="connsiteX1" fmla="*/ 90487 w 159543"/>
                <a:gd name="connsiteY1" fmla="*/ 0 h 64293"/>
                <a:gd name="connsiteX2" fmla="*/ 159543 w 159543"/>
                <a:gd name="connsiteY2" fmla="*/ 64293 h 64293"/>
                <a:gd name="connsiteX0" fmla="*/ 0 w 159543"/>
                <a:gd name="connsiteY0" fmla="*/ 56803 h 63946"/>
                <a:gd name="connsiteX1" fmla="*/ 8459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459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251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0778 w 159543"/>
                <a:gd name="connsiteY1" fmla="*/ 0 h 63946"/>
                <a:gd name="connsiteX2" fmla="*/ 159543 w 159543"/>
                <a:gd name="connsiteY2" fmla="*/ 63946 h 63946"/>
                <a:gd name="connsiteX0" fmla="*/ 0 w 160583"/>
                <a:gd name="connsiteY0" fmla="*/ 63391 h 63946"/>
                <a:gd name="connsiteX1" fmla="*/ 81818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583" h="63946">
                  <a:moveTo>
                    <a:pt x="0" y="63391"/>
                  </a:moveTo>
                  <a:lnTo>
                    <a:pt x="81124" y="0"/>
                  </a:lnTo>
                  <a:cubicBezTo>
                    <a:pt x="106570" y="21778"/>
                    <a:pt x="135137" y="42862"/>
                    <a:pt x="160583" y="63946"/>
                  </a:cubicBezTo>
                </a:path>
              </a:pathLst>
            </a:custGeom>
            <a:noFill/>
            <a:ln>
              <a:solidFill>
                <a:srgbClr val="4244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GuardDuty</a:t>
            </a: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위협 </a:t>
            </a: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IP </a:t>
            </a: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환경 설정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4F88B4-92AE-CBCD-87BF-881318DB1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52" y="3197327"/>
            <a:ext cx="10105895" cy="138353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051" y="2805469"/>
            <a:ext cx="2343477" cy="4001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381" y="3398771"/>
            <a:ext cx="3509235" cy="88335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5970" y="2568729"/>
            <a:ext cx="3164801" cy="77267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172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47625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&amp;</a:t>
              </a:r>
            </a:p>
          </p:txBody>
        </p:sp>
      </p:grpSp>
      <p:pic>
        <p:nvPicPr>
          <p:cNvPr id="4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2550" y="423705"/>
            <a:ext cx="9365692" cy="6243796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76A926D-20E4-42C2-969B-F82A3012189F}"/>
              </a:ext>
            </a:extLst>
          </p:cNvPr>
          <p:cNvGrpSpPr/>
          <p:nvPr/>
        </p:nvGrpSpPr>
        <p:grpSpPr>
          <a:xfrm rot="10800000">
            <a:off x="7216877" y="5456232"/>
            <a:ext cx="3431460" cy="1"/>
            <a:chOff x="1523994" y="3509963"/>
            <a:chExt cx="16178965" cy="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7B710D0-391B-4E2F-8163-EB46CD0C5FD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ABA84D-FF32-46E4-AC43-397951EC9A70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4" y="3509964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 descr="A picture containing person, standing, holding, wearing&#10;&#10;Description automatically generated">
            <a:extLst>
              <a:ext uri="{FF2B5EF4-FFF2-40B4-BE49-F238E27FC236}">
                <a16:creationId xmlns:a16="http://schemas.microsoft.com/office/drawing/2014/main" id="{1710FB7C-C225-461A-8B62-BB719953A9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28" y="1625600"/>
            <a:ext cx="5042522" cy="31623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255144" y="1871605"/>
            <a:ext cx="51404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400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자동 </a:t>
            </a:r>
            <a:r>
              <a:rPr lang="ko-KR" altLang="en-US" sz="4400" i="1" kern="0" dirty="0" err="1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메일링</a:t>
            </a:r>
            <a:r>
              <a:rPr lang="ko-KR" altLang="en-US" sz="4400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3554498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02F5841-A9B3-4966-95C6-5C3DEE838AEA}"/>
              </a:ext>
            </a:extLst>
          </p:cNvPr>
          <p:cNvGrpSpPr/>
          <p:nvPr/>
        </p:nvGrpSpPr>
        <p:grpSpPr>
          <a:xfrm flipH="1">
            <a:off x="-3" y="2307770"/>
            <a:ext cx="12192002" cy="4550229"/>
            <a:chOff x="899886" y="0"/>
            <a:chExt cx="5003799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D1DE87-EE95-4265-845B-38BBECD0C632}"/>
                </a:ext>
              </a:extLst>
            </p:cNvPr>
            <p:cNvSpPr/>
            <p:nvPr/>
          </p:nvSpPr>
          <p:spPr>
            <a:xfrm>
              <a:off x="899886" y="0"/>
              <a:ext cx="5003799" cy="6858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33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FBD13E3B-C5E7-4A4C-8FF3-62CABD781C1D}"/>
                </a:ext>
              </a:extLst>
            </p:cNvPr>
            <p:cNvSpPr/>
            <p:nvPr/>
          </p:nvSpPr>
          <p:spPr>
            <a:xfrm flipH="1">
              <a:off x="4803821" y="2362566"/>
              <a:ext cx="1099864" cy="4495434"/>
            </a:xfrm>
            <a:prstGeom prst="rtTriangle">
              <a:avLst/>
            </a:prstGeom>
            <a:solidFill>
              <a:schemeClr val="accent2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6" name="Freeform 28">
            <a:extLst>
              <a:ext uri="{FF2B5EF4-FFF2-40B4-BE49-F238E27FC236}">
                <a16:creationId xmlns:a16="http://schemas.microsoft.com/office/drawing/2014/main" id="{7855DFAA-2AA3-4ECE-8887-5495BE6574D2}"/>
              </a:ext>
            </a:extLst>
          </p:cNvPr>
          <p:cNvSpPr>
            <a:spLocks/>
          </p:cNvSpPr>
          <p:nvPr/>
        </p:nvSpPr>
        <p:spPr bwMode="auto">
          <a:xfrm>
            <a:off x="1588771" y="1601840"/>
            <a:ext cx="2244159" cy="1122079"/>
          </a:xfrm>
          <a:custGeom>
            <a:avLst/>
            <a:gdLst>
              <a:gd name="T0" fmla="*/ 1692 w 2276"/>
              <a:gd name="T1" fmla="*/ 1138 h 1138"/>
              <a:gd name="T2" fmla="*/ 1844 w 2276"/>
              <a:gd name="T3" fmla="*/ 930 h 1138"/>
              <a:gd name="T4" fmla="*/ 2276 w 2276"/>
              <a:gd name="T5" fmla="*/ 338 h 1138"/>
              <a:gd name="T6" fmla="*/ 1137 w 2276"/>
              <a:gd name="T7" fmla="*/ 0 h 1138"/>
              <a:gd name="T8" fmla="*/ 0 w 2276"/>
              <a:gd name="T9" fmla="*/ 336 h 1138"/>
              <a:gd name="T10" fmla="*/ 430 w 2276"/>
              <a:gd name="T11" fmla="*/ 930 h 1138"/>
              <a:gd name="T12" fmla="*/ 581 w 2276"/>
              <a:gd name="T13" fmla="*/ 1138 h 1138"/>
              <a:gd name="T14" fmla="*/ 581 w 2276"/>
              <a:gd name="T15" fmla="*/ 1138 h 1138"/>
              <a:gd name="T16" fmla="*/ 1137 w 2276"/>
              <a:gd name="T17" fmla="*/ 989 h 1138"/>
              <a:gd name="T18" fmla="*/ 1692 w 2276"/>
              <a:gd name="T19" fmla="*/ 1138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76" h="1138">
                <a:moveTo>
                  <a:pt x="1692" y="1138"/>
                </a:moveTo>
                <a:cubicBezTo>
                  <a:pt x="1844" y="930"/>
                  <a:pt x="1844" y="930"/>
                  <a:pt x="1844" y="930"/>
                </a:cubicBezTo>
                <a:cubicBezTo>
                  <a:pt x="2276" y="338"/>
                  <a:pt x="2276" y="338"/>
                  <a:pt x="2276" y="338"/>
                </a:cubicBezTo>
                <a:cubicBezTo>
                  <a:pt x="1948" y="124"/>
                  <a:pt x="1557" y="0"/>
                  <a:pt x="1137" y="0"/>
                </a:cubicBezTo>
                <a:cubicBezTo>
                  <a:pt x="718" y="0"/>
                  <a:pt x="328" y="123"/>
                  <a:pt x="0" y="336"/>
                </a:cubicBezTo>
                <a:cubicBezTo>
                  <a:pt x="430" y="930"/>
                  <a:pt x="430" y="930"/>
                  <a:pt x="430" y="930"/>
                </a:cubicBezTo>
                <a:cubicBezTo>
                  <a:pt x="581" y="1138"/>
                  <a:pt x="581" y="1138"/>
                  <a:pt x="581" y="1138"/>
                </a:cubicBezTo>
                <a:cubicBezTo>
                  <a:pt x="581" y="1138"/>
                  <a:pt x="581" y="1138"/>
                  <a:pt x="581" y="1138"/>
                </a:cubicBezTo>
                <a:cubicBezTo>
                  <a:pt x="744" y="1043"/>
                  <a:pt x="934" y="989"/>
                  <a:pt x="1137" y="989"/>
                </a:cubicBezTo>
                <a:cubicBezTo>
                  <a:pt x="1340" y="989"/>
                  <a:pt x="1529" y="1043"/>
                  <a:pt x="1692" y="1138"/>
                </a:cubicBezTo>
                <a:close/>
              </a:path>
            </a:pathLst>
          </a:cu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kern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7" name="Freeform 29">
            <a:extLst>
              <a:ext uri="{FF2B5EF4-FFF2-40B4-BE49-F238E27FC236}">
                <a16:creationId xmlns:a16="http://schemas.microsoft.com/office/drawing/2014/main" id="{210E8B5D-4D33-4DC4-9FC6-19BFE83ACAEF}"/>
              </a:ext>
            </a:extLst>
          </p:cNvPr>
          <p:cNvSpPr>
            <a:spLocks/>
          </p:cNvSpPr>
          <p:nvPr/>
        </p:nvSpPr>
        <p:spPr bwMode="auto">
          <a:xfrm>
            <a:off x="784126" y="4105664"/>
            <a:ext cx="1822024" cy="1623053"/>
          </a:xfrm>
          <a:custGeom>
            <a:avLst/>
            <a:gdLst>
              <a:gd name="T0" fmla="*/ 944 w 1848"/>
              <a:gd name="T1" fmla="*/ 0 h 1646"/>
              <a:gd name="T2" fmla="*/ 944 w 1848"/>
              <a:gd name="T3" fmla="*/ 0 h 1646"/>
              <a:gd name="T4" fmla="*/ 698 w 1848"/>
              <a:gd name="T5" fmla="*/ 79 h 1646"/>
              <a:gd name="T6" fmla="*/ 0 w 1848"/>
              <a:gd name="T7" fmla="*/ 304 h 1646"/>
              <a:gd name="T8" fmla="*/ 1848 w 1848"/>
              <a:gd name="T9" fmla="*/ 1646 h 1646"/>
              <a:gd name="T10" fmla="*/ 1848 w 1848"/>
              <a:gd name="T11" fmla="*/ 654 h 1646"/>
              <a:gd name="T12" fmla="*/ 944 w 1848"/>
              <a:gd name="T13" fmla="*/ 0 h 1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48" h="1646">
                <a:moveTo>
                  <a:pt x="944" y="0"/>
                </a:moveTo>
                <a:cubicBezTo>
                  <a:pt x="944" y="0"/>
                  <a:pt x="944" y="0"/>
                  <a:pt x="944" y="0"/>
                </a:cubicBezTo>
                <a:cubicBezTo>
                  <a:pt x="698" y="79"/>
                  <a:pt x="698" y="79"/>
                  <a:pt x="698" y="79"/>
                </a:cubicBezTo>
                <a:cubicBezTo>
                  <a:pt x="0" y="304"/>
                  <a:pt x="0" y="304"/>
                  <a:pt x="0" y="304"/>
                </a:cubicBezTo>
                <a:cubicBezTo>
                  <a:pt x="288" y="1058"/>
                  <a:pt x="1003" y="1604"/>
                  <a:pt x="1848" y="1646"/>
                </a:cubicBezTo>
                <a:cubicBezTo>
                  <a:pt x="1848" y="654"/>
                  <a:pt x="1848" y="654"/>
                  <a:pt x="1848" y="654"/>
                </a:cubicBezTo>
                <a:cubicBezTo>
                  <a:pt x="1441" y="616"/>
                  <a:pt x="1100" y="357"/>
                  <a:pt x="944" y="0"/>
                </a:cubicBezTo>
                <a:close/>
              </a:path>
            </a:pathLst>
          </a:cu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kern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8" name="Freeform 30">
            <a:extLst>
              <a:ext uri="{FF2B5EF4-FFF2-40B4-BE49-F238E27FC236}">
                <a16:creationId xmlns:a16="http://schemas.microsoft.com/office/drawing/2014/main" id="{0689E149-73EA-48B8-A769-88E437ED1A79}"/>
              </a:ext>
            </a:extLst>
          </p:cNvPr>
          <p:cNvSpPr>
            <a:spLocks/>
          </p:cNvSpPr>
          <p:nvPr/>
        </p:nvSpPr>
        <p:spPr bwMode="auto">
          <a:xfrm>
            <a:off x="2816385" y="4098782"/>
            <a:ext cx="1817853" cy="1622637"/>
          </a:xfrm>
          <a:custGeom>
            <a:avLst/>
            <a:gdLst>
              <a:gd name="T0" fmla="*/ 902 w 1844"/>
              <a:gd name="T1" fmla="*/ 0 h 1646"/>
              <a:gd name="T2" fmla="*/ 902 w 1844"/>
              <a:gd name="T3" fmla="*/ 0 h 1646"/>
              <a:gd name="T4" fmla="*/ 0 w 1844"/>
              <a:gd name="T5" fmla="*/ 655 h 1646"/>
              <a:gd name="T6" fmla="*/ 0 w 1844"/>
              <a:gd name="T7" fmla="*/ 1646 h 1646"/>
              <a:gd name="T8" fmla="*/ 1844 w 1844"/>
              <a:gd name="T9" fmla="*/ 306 h 1646"/>
              <a:gd name="T10" fmla="*/ 1147 w 1844"/>
              <a:gd name="T11" fmla="*/ 79 h 1646"/>
              <a:gd name="T12" fmla="*/ 902 w 1844"/>
              <a:gd name="T13" fmla="*/ 0 h 1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44" h="1646">
                <a:moveTo>
                  <a:pt x="902" y="0"/>
                </a:moveTo>
                <a:cubicBezTo>
                  <a:pt x="902" y="0"/>
                  <a:pt x="902" y="0"/>
                  <a:pt x="902" y="0"/>
                </a:cubicBezTo>
                <a:cubicBezTo>
                  <a:pt x="746" y="357"/>
                  <a:pt x="406" y="615"/>
                  <a:pt x="0" y="655"/>
                </a:cubicBezTo>
                <a:cubicBezTo>
                  <a:pt x="0" y="1646"/>
                  <a:pt x="0" y="1646"/>
                  <a:pt x="0" y="1646"/>
                </a:cubicBezTo>
                <a:cubicBezTo>
                  <a:pt x="844" y="1603"/>
                  <a:pt x="1556" y="1058"/>
                  <a:pt x="1844" y="306"/>
                </a:cubicBezTo>
                <a:cubicBezTo>
                  <a:pt x="1147" y="79"/>
                  <a:pt x="1147" y="79"/>
                  <a:pt x="1147" y="79"/>
                </a:cubicBezTo>
                <a:lnTo>
                  <a:pt x="902" y="0"/>
                </a:lnTo>
                <a:close/>
              </a:path>
            </a:pathLst>
          </a:cu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kern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9" name="Freeform 31">
            <a:extLst>
              <a:ext uri="{FF2B5EF4-FFF2-40B4-BE49-F238E27FC236}">
                <a16:creationId xmlns:a16="http://schemas.microsoft.com/office/drawing/2014/main" id="{1533ED89-CBEF-4F84-B7F6-B1695EB3398E}"/>
              </a:ext>
            </a:extLst>
          </p:cNvPr>
          <p:cNvSpPr>
            <a:spLocks/>
          </p:cNvSpPr>
          <p:nvPr/>
        </p:nvSpPr>
        <p:spPr bwMode="auto">
          <a:xfrm>
            <a:off x="3429775" y="2067357"/>
            <a:ext cx="1345662" cy="2137793"/>
          </a:xfrm>
          <a:custGeom>
            <a:avLst/>
            <a:gdLst>
              <a:gd name="T0" fmla="*/ 584 w 1365"/>
              <a:gd name="T1" fmla="*/ 0 h 2168"/>
              <a:gd name="T2" fmla="*/ 152 w 1365"/>
              <a:gd name="T3" fmla="*/ 592 h 2168"/>
              <a:gd name="T4" fmla="*/ 0 w 1365"/>
              <a:gd name="T5" fmla="*/ 799 h 2168"/>
              <a:gd name="T6" fmla="*/ 376 w 1365"/>
              <a:gd name="T7" fmla="*/ 1624 h 2168"/>
              <a:gd name="T8" fmla="*/ 350 w 1365"/>
              <a:gd name="T9" fmla="*/ 1860 h 2168"/>
              <a:gd name="T10" fmla="*/ 351 w 1365"/>
              <a:gd name="T11" fmla="*/ 1859 h 2168"/>
              <a:gd name="T12" fmla="*/ 596 w 1365"/>
              <a:gd name="T13" fmla="*/ 1940 h 2168"/>
              <a:gd name="T14" fmla="*/ 1293 w 1365"/>
              <a:gd name="T15" fmla="*/ 2168 h 2168"/>
              <a:gd name="T16" fmla="*/ 1293 w 1365"/>
              <a:gd name="T17" fmla="*/ 2168 h 2168"/>
              <a:gd name="T18" fmla="*/ 1365 w 1365"/>
              <a:gd name="T19" fmla="*/ 1624 h 2168"/>
              <a:gd name="T20" fmla="*/ 584 w 1365"/>
              <a:gd name="T21" fmla="*/ 0 h 2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65" h="2168">
                <a:moveTo>
                  <a:pt x="584" y="0"/>
                </a:moveTo>
                <a:cubicBezTo>
                  <a:pt x="152" y="592"/>
                  <a:pt x="152" y="592"/>
                  <a:pt x="152" y="592"/>
                </a:cubicBezTo>
                <a:cubicBezTo>
                  <a:pt x="0" y="799"/>
                  <a:pt x="0" y="799"/>
                  <a:pt x="0" y="799"/>
                </a:cubicBezTo>
                <a:cubicBezTo>
                  <a:pt x="230" y="1000"/>
                  <a:pt x="376" y="1295"/>
                  <a:pt x="376" y="1624"/>
                </a:cubicBezTo>
                <a:cubicBezTo>
                  <a:pt x="376" y="1705"/>
                  <a:pt x="367" y="1784"/>
                  <a:pt x="350" y="1860"/>
                </a:cubicBezTo>
                <a:cubicBezTo>
                  <a:pt x="351" y="1859"/>
                  <a:pt x="351" y="1859"/>
                  <a:pt x="351" y="1859"/>
                </a:cubicBezTo>
                <a:cubicBezTo>
                  <a:pt x="596" y="1940"/>
                  <a:pt x="596" y="1940"/>
                  <a:pt x="596" y="1940"/>
                </a:cubicBezTo>
                <a:cubicBezTo>
                  <a:pt x="1293" y="2168"/>
                  <a:pt x="1293" y="2168"/>
                  <a:pt x="1293" y="2168"/>
                </a:cubicBezTo>
                <a:cubicBezTo>
                  <a:pt x="1293" y="2168"/>
                  <a:pt x="1293" y="2168"/>
                  <a:pt x="1293" y="2168"/>
                </a:cubicBezTo>
                <a:cubicBezTo>
                  <a:pt x="1340" y="1995"/>
                  <a:pt x="1365" y="1812"/>
                  <a:pt x="1365" y="1624"/>
                </a:cubicBezTo>
                <a:cubicBezTo>
                  <a:pt x="1365" y="968"/>
                  <a:pt x="1060" y="382"/>
                  <a:pt x="584" y="0"/>
                </a:cubicBezTo>
                <a:close/>
              </a:path>
            </a:pathLst>
          </a:cu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kern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0" name="Freeform 32">
            <a:extLst>
              <a:ext uri="{FF2B5EF4-FFF2-40B4-BE49-F238E27FC236}">
                <a16:creationId xmlns:a16="http://schemas.microsoft.com/office/drawing/2014/main" id="{DD1124AF-72D4-47E4-A390-DA3D6C031CAA}"/>
              </a:ext>
            </a:extLst>
          </p:cNvPr>
          <p:cNvSpPr>
            <a:spLocks/>
          </p:cNvSpPr>
          <p:nvPr/>
        </p:nvSpPr>
        <p:spPr bwMode="auto">
          <a:xfrm>
            <a:off x="649811" y="2068608"/>
            <a:ext cx="1346913" cy="2137375"/>
          </a:xfrm>
          <a:custGeom>
            <a:avLst/>
            <a:gdLst>
              <a:gd name="T0" fmla="*/ 1366 w 1366"/>
              <a:gd name="T1" fmla="*/ 798 h 2168"/>
              <a:gd name="T2" fmla="*/ 1366 w 1366"/>
              <a:gd name="T3" fmla="*/ 798 h 2168"/>
              <a:gd name="T4" fmla="*/ 1213 w 1366"/>
              <a:gd name="T5" fmla="*/ 591 h 2168"/>
              <a:gd name="T6" fmla="*/ 779 w 1366"/>
              <a:gd name="T7" fmla="*/ 0 h 2168"/>
              <a:gd name="T8" fmla="*/ 0 w 1366"/>
              <a:gd name="T9" fmla="*/ 1623 h 2168"/>
              <a:gd name="T10" fmla="*/ 72 w 1366"/>
              <a:gd name="T11" fmla="*/ 2168 h 2168"/>
              <a:gd name="T12" fmla="*/ 770 w 1366"/>
              <a:gd name="T13" fmla="*/ 1941 h 2168"/>
              <a:gd name="T14" fmla="*/ 1015 w 1366"/>
              <a:gd name="T15" fmla="*/ 1861 h 2168"/>
              <a:gd name="T16" fmla="*/ 1015 w 1366"/>
              <a:gd name="T17" fmla="*/ 1861 h 2168"/>
              <a:gd name="T18" fmla="*/ 989 w 1366"/>
              <a:gd name="T19" fmla="*/ 1623 h 2168"/>
              <a:gd name="T20" fmla="*/ 1366 w 1366"/>
              <a:gd name="T21" fmla="*/ 798 h 2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66" h="2168">
                <a:moveTo>
                  <a:pt x="1366" y="798"/>
                </a:moveTo>
                <a:cubicBezTo>
                  <a:pt x="1366" y="798"/>
                  <a:pt x="1366" y="798"/>
                  <a:pt x="1366" y="798"/>
                </a:cubicBezTo>
                <a:cubicBezTo>
                  <a:pt x="1213" y="591"/>
                  <a:pt x="1213" y="591"/>
                  <a:pt x="1213" y="591"/>
                </a:cubicBezTo>
                <a:cubicBezTo>
                  <a:pt x="779" y="0"/>
                  <a:pt x="779" y="0"/>
                  <a:pt x="779" y="0"/>
                </a:cubicBezTo>
                <a:cubicBezTo>
                  <a:pt x="304" y="383"/>
                  <a:pt x="0" y="968"/>
                  <a:pt x="0" y="1623"/>
                </a:cubicBezTo>
                <a:cubicBezTo>
                  <a:pt x="0" y="1812"/>
                  <a:pt x="25" y="1994"/>
                  <a:pt x="72" y="2168"/>
                </a:cubicBezTo>
                <a:cubicBezTo>
                  <a:pt x="770" y="1941"/>
                  <a:pt x="770" y="1941"/>
                  <a:pt x="770" y="1941"/>
                </a:cubicBezTo>
                <a:cubicBezTo>
                  <a:pt x="1015" y="1861"/>
                  <a:pt x="1015" y="1861"/>
                  <a:pt x="1015" y="1861"/>
                </a:cubicBezTo>
                <a:cubicBezTo>
                  <a:pt x="1015" y="1861"/>
                  <a:pt x="1015" y="1861"/>
                  <a:pt x="1015" y="1861"/>
                </a:cubicBezTo>
                <a:cubicBezTo>
                  <a:pt x="998" y="1785"/>
                  <a:pt x="989" y="1705"/>
                  <a:pt x="989" y="1623"/>
                </a:cubicBezTo>
                <a:cubicBezTo>
                  <a:pt x="989" y="1294"/>
                  <a:pt x="1135" y="999"/>
                  <a:pt x="1366" y="798"/>
                </a:cubicBezTo>
                <a:close/>
              </a:path>
            </a:pathLst>
          </a:cu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kern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1" name="Freeform 22">
            <a:extLst>
              <a:ext uri="{FF2B5EF4-FFF2-40B4-BE49-F238E27FC236}">
                <a16:creationId xmlns:a16="http://schemas.microsoft.com/office/drawing/2014/main" id="{2ED865BF-5BC4-4F7A-A5D3-959D0407B6EF}"/>
              </a:ext>
            </a:extLst>
          </p:cNvPr>
          <p:cNvSpPr>
            <a:spLocks noEditPoints="1"/>
          </p:cNvSpPr>
          <p:nvPr/>
        </p:nvSpPr>
        <p:spPr bwMode="auto">
          <a:xfrm>
            <a:off x="1371863" y="2334738"/>
            <a:ext cx="2675890" cy="2664211"/>
          </a:xfrm>
          <a:custGeom>
            <a:avLst/>
            <a:gdLst>
              <a:gd name="T0" fmla="*/ 481 w 2714"/>
              <a:gd name="T1" fmla="*/ 321 h 2702"/>
              <a:gd name="T2" fmla="*/ 0 w 2714"/>
              <a:gd name="T3" fmla="*/ 1353 h 2702"/>
              <a:gd name="T4" fmla="*/ 38 w 2714"/>
              <a:gd name="T5" fmla="*/ 1671 h 2702"/>
              <a:gd name="T6" fmla="*/ 283 w 2714"/>
              <a:gd name="T7" fmla="*/ 1591 h 2702"/>
              <a:gd name="T8" fmla="*/ 283 w 2714"/>
              <a:gd name="T9" fmla="*/ 1591 h 2702"/>
              <a:gd name="T10" fmla="*/ 257 w 2714"/>
              <a:gd name="T11" fmla="*/ 1353 h 2702"/>
              <a:gd name="T12" fmla="*/ 634 w 2714"/>
              <a:gd name="T13" fmla="*/ 528 h 2702"/>
              <a:gd name="T14" fmla="*/ 634 w 2714"/>
              <a:gd name="T15" fmla="*/ 528 h 2702"/>
              <a:gd name="T16" fmla="*/ 481 w 2714"/>
              <a:gd name="T17" fmla="*/ 321 h 2702"/>
              <a:gd name="T18" fmla="*/ 2367 w 2714"/>
              <a:gd name="T19" fmla="*/ 1789 h 2702"/>
              <a:gd name="T20" fmla="*/ 2367 w 2714"/>
              <a:gd name="T21" fmla="*/ 1789 h 2702"/>
              <a:gd name="T22" fmla="*/ 1465 w 2714"/>
              <a:gd name="T23" fmla="*/ 2444 h 2702"/>
              <a:gd name="T24" fmla="*/ 1465 w 2714"/>
              <a:gd name="T25" fmla="*/ 2702 h 2702"/>
              <a:gd name="T26" fmla="*/ 2612 w 2714"/>
              <a:gd name="T27" fmla="*/ 1868 h 2702"/>
              <a:gd name="T28" fmla="*/ 2367 w 2714"/>
              <a:gd name="T29" fmla="*/ 1789 h 2702"/>
              <a:gd name="T30" fmla="*/ 2233 w 2714"/>
              <a:gd name="T31" fmla="*/ 321 h 2702"/>
              <a:gd name="T32" fmla="*/ 2081 w 2714"/>
              <a:gd name="T33" fmla="*/ 528 h 2702"/>
              <a:gd name="T34" fmla="*/ 2457 w 2714"/>
              <a:gd name="T35" fmla="*/ 1353 h 2702"/>
              <a:gd name="T36" fmla="*/ 2431 w 2714"/>
              <a:gd name="T37" fmla="*/ 1589 h 2702"/>
              <a:gd name="T38" fmla="*/ 2432 w 2714"/>
              <a:gd name="T39" fmla="*/ 1588 h 2702"/>
              <a:gd name="T40" fmla="*/ 2677 w 2714"/>
              <a:gd name="T41" fmla="*/ 1669 h 2702"/>
              <a:gd name="T42" fmla="*/ 2714 w 2714"/>
              <a:gd name="T43" fmla="*/ 1353 h 2702"/>
              <a:gd name="T44" fmla="*/ 2233 w 2714"/>
              <a:gd name="T45" fmla="*/ 321 h 2702"/>
              <a:gd name="T46" fmla="*/ 650 w 2714"/>
              <a:gd name="T47" fmla="*/ 199 h 2702"/>
              <a:gd name="T48" fmla="*/ 801 w 2714"/>
              <a:gd name="T49" fmla="*/ 407 h 2702"/>
              <a:gd name="T50" fmla="*/ 801 w 2714"/>
              <a:gd name="T51" fmla="*/ 407 h 2702"/>
              <a:gd name="T52" fmla="*/ 1357 w 2714"/>
              <a:gd name="T53" fmla="*/ 258 h 2702"/>
              <a:gd name="T54" fmla="*/ 1912 w 2714"/>
              <a:gd name="T55" fmla="*/ 407 h 2702"/>
              <a:gd name="T56" fmla="*/ 1912 w 2714"/>
              <a:gd name="T57" fmla="*/ 407 h 2702"/>
              <a:gd name="T58" fmla="*/ 2064 w 2714"/>
              <a:gd name="T59" fmla="*/ 199 h 2702"/>
              <a:gd name="T60" fmla="*/ 1357 w 2714"/>
              <a:gd name="T61" fmla="*/ 0 h 2702"/>
              <a:gd name="T62" fmla="*/ 650 w 2714"/>
              <a:gd name="T63" fmla="*/ 199 h 2702"/>
              <a:gd name="T64" fmla="*/ 348 w 2714"/>
              <a:gd name="T65" fmla="*/ 1790 h 2702"/>
              <a:gd name="T66" fmla="*/ 348 w 2714"/>
              <a:gd name="T67" fmla="*/ 1790 h 2702"/>
              <a:gd name="T68" fmla="*/ 102 w 2714"/>
              <a:gd name="T69" fmla="*/ 1869 h 2702"/>
              <a:gd name="T70" fmla="*/ 1252 w 2714"/>
              <a:gd name="T71" fmla="*/ 2702 h 2702"/>
              <a:gd name="T72" fmla="*/ 1252 w 2714"/>
              <a:gd name="T73" fmla="*/ 2444 h 2702"/>
              <a:gd name="T74" fmla="*/ 348 w 2714"/>
              <a:gd name="T75" fmla="*/ 1790 h 2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714" h="2702">
                <a:moveTo>
                  <a:pt x="481" y="321"/>
                </a:moveTo>
                <a:cubicBezTo>
                  <a:pt x="187" y="569"/>
                  <a:pt x="0" y="940"/>
                  <a:pt x="0" y="1353"/>
                </a:cubicBezTo>
                <a:cubicBezTo>
                  <a:pt x="0" y="1463"/>
                  <a:pt x="13" y="1569"/>
                  <a:pt x="38" y="1671"/>
                </a:cubicBezTo>
                <a:cubicBezTo>
                  <a:pt x="283" y="1591"/>
                  <a:pt x="283" y="1591"/>
                  <a:pt x="283" y="1591"/>
                </a:cubicBezTo>
                <a:cubicBezTo>
                  <a:pt x="283" y="1591"/>
                  <a:pt x="283" y="1591"/>
                  <a:pt x="283" y="1591"/>
                </a:cubicBezTo>
                <a:cubicBezTo>
                  <a:pt x="266" y="1515"/>
                  <a:pt x="257" y="1435"/>
                  <a:pt x="257" y="1353"/>
                </a:cubicBezTo>
                <a:cubicBezTo>
                  <a:pt x="257" y="1024"/>
                  <a:pt x="403" y="729"/>
                  <a:pt x="634" y="528"/>
                </a:cubicBezTo>
                <a:cubicBezTo>
                  <a:pt x="634" y="528"/>
                  <a:pt x="634" y="528"/>
                  <a:pt x="634" y="528"/>
                </a:cubicBezTo>
                <a:lnTo>
                  <a:pt x="481" y="321"/>
                </a:lnTo>
                <a:close/>
                <a:moveTo>
                  <a:pt x="2367" y="1789"/>
                </a:moveTo>
                <a:cubicBezTo>
                  <a:pt x="2367" y="1789"/>
                  <a:pt x="2367" y="1789"/>
                  <a:pt x="2367" y="1789"/>
                </a:cubicBezTo>
                <a:cubicBezTo>
                  <a:pt x="2211" y="2146"/>
                  <a:pt x="1871" y="2404"/>
                  <a:pt x="1465" y="2444"/>
                </a:cubicBezTo>
                <a:cubicBezTo>
                  <a:pt x="1465" y="2702"/>
                  <a:pt x="1465" y="2702"/>
                  <a:pt x="1465" y="2702"/>
                </a:cubicBezTo>
                <a:cubicBezTo>
                  <a:pt x="1984" y="2661"/>
                  <a:pt x="2421" y="2328"/>
                  <a:pt x="2612" y="1868"/>
                </a:cubicBezTo>
                <a:lnTo>
                  <a:pt x="2367" y="1789"/>
                </a:lnTo>
                <a:close/>
                <a:moveTo>
                  <a:pt x="2233" y="321"/>
                </a:moveTo>
                <a:cubicBezTo>
                  <a:pt x="2081" y="528"/>
                  <a:pt x="2081" y="528"/>
                  <a:pt x="2081" y="528"/>
                </a:cubicBezTo>
                <a:cubicBezTo>
                  <a:pt x="2311" y="729"/>
                  <a:pt x="2457" y="1024"/>
                  <a:pt x="2457" y="1353"/>
                </a:cubicBezTo>
                <a:cubicBezTo>
                  <a:pt x="2457" y="1434"/>
                  <a:pt x="2448" y="1513"/>
                  <a:pt x="2431" y="1589"/>
                </a:cubicBezTo>
                <a:cubicBezTo>
                  <a:pt x="2432" y="1588"/>
                  <a:pt x="2432" y="1588"/>
                  <a:pt x="2432" y="1588"/>
                </a:cubicBezTo>
                <a:cubicBezTo>
                  <a:pt x="2677" y="1669"/>
                  <a:pt x="2677" y="1669"/>
                  <a:pt x="2677" y="1669"/>
                </a:cubicBezTo>
                <a:cubicBezTo>
                  <a:pt x="2701" y="1567"/>
                  <a:pt x="2714" y="1462"/>
                  <a:pt x="2714" y="1353"/>
                </a:cubicBezTo>
                <a:cubicBezTo>
                  <a:pt x="2714" y="940"/>
                  <a:pt x="2527" y="569"/>
                  <a:pt x="2233" y="321"/>
                </a:cubicBezTo>
                <a:close/>
                <a:moveTo>
                  <a:pt x="650" y="199"/>
                </a:moveTo>
                <a:cubicBezTo>
                  <a:pt x="801" y="407"/>
                  <a:pt x="801" y="407"/>
                  <a:pt x="801" y="407"/>
                </a:cubicBezTo>
                <a:cubicBezTo>
                  <a:pt x="801" y="407"/>
                  <a:pt x="801" y="407"/>
                  <a:pt x="801" y="407"/>
                </a:cubicBezTo>
                <a:cubicBezTo>
                  <a:pt x="964" y="312"/>
                  <a:pt x="1154" y="258"/>
                  <a:pt x="1357" y="258"/>
                </a:cubicBezTo>
                <a:cubicBezTo>
                  <a:pt x="1560" y="258"/>
                  <a:pt x="1749" y="312"/>
                  <a:pt x="1912" y="407"/>
                </a:cubicBezTo>
                <a:cubicBezTo>
                  <a:pt x="1912" y="407"/>
                  <a:pt x="1912" y="407"/>
                  <a:pt x="1912" y="407"/>
                </a:cubicBezTo>
                <a:cubicBezTo>
                  <a:pt x="2064" y="199"/>
                  <a:pt x="2064" y="199"/>
                  <a:pt x="2064" y="199"/>
                </a:cubicBezTo>
                <a:cubicBezTo>
                  <a:pt x="1858" y="73"/>
                  <a:pt x="1616" y="0"/>
                  <a:pt x="1357" y="0"/>
                </a:cubicBezTo>
                <a:cubicBezTo>
                  <a:pt x="1098" y="0"/>
                  <a:pt x="856" y="73"/>
                  <a:pt x="650" y="199"/>
                </a:cubicBezTo>
                <a:close/>
                <a:moveTo>
                  <a:pt x="348" y="1790"/>
                </a:moveTo>
                <a:cubicBezTo>
                  <a:pt x="348" y="1790"/>
                  <a:pt x="348" y="1790"/>
                  <a:pt x="348" y="1790"/>
                </a:cubicBezTo>
                <a:cubicBezTo>
                  <a:pt x="102" y="1869"/>
                  <a:pt x="102" y="1869"/>
                  <a:pt x="102" y="1869"/>
                </a:cubicBezTo>
                <a:cubicBezTo>
                  <a:pt x="293" y="2329"/>
                  <a:pt x="732" y="2662"/>
                  <a:pt x="1252" y="2702"/>
                </a:cubicBezTo>
                <a:cubicBezTo>
                  <a:pt x="1252" y="2444"/>
                  <a:pt x="1252" y="2444"/>
                  <a:pt x="1252" y="2444"/>
                </a:cubicBezTo>
                <a:cubicBezTo>
                  <a:pt x="845" y="2406"/>
                  <a:pt x="504" y="2147"/>
                  <a:pt x="348" y="1790"/>
                </a:cubicBezTo>
                <a:close/>
              </a:path>
            </a:pathLst>
          </a:custGeom>
          <a:solidFill>
            <a:schemeClr val="accent4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kern="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id="{0889B75A-D38D-4FF8-B970-8B727A58BB7D}"/>
              </a:ext>
            </a:extLst>
          </p:cNvPr>
          <p:cNvSpPr>
            <a:spLocks/>
          </p:cNvSpPr>
          <p:nvPr/>
        </p:nvSpPr>
        <p:spPr bwMode="auto">
          <a:xfrm>
            <a:off x="2013825" y="1402035"/>
            <a:ext cx="1394050" cy="1130006"/>
          </a:xfrm>
          <a:custGeom>
            <a:avLst/>
            <a:gdLst>
              <a:gd name="T0" fmla="*/ 1414 w 1414"/>
              <a:gd name="T1" fmla="*/ 1144 h 1146"/>
              <a:gd name="T2" fmla="*/ 1414 w 1414"/>
              <a:gd name="T3" fmla="*/ 1144 h 1146"/>
              <a:gd name="T4" fmla="*/ 1287 w 1414"/>
              <a:gd name="T5" fmla="*/ 74 h 1146"/>
              <a:gd name="T6" fmla="*/ 706 w 1414"/>
              <a:gd name="T7" fmla="*/ 0 h 1146"/>
              <a:gd name="T8" fmla="*/ 124 w 1414"/>
              <a:gd name="T9" fmla="*/ 75 h 1146"/>
              <a:gd name="T10" fmla="*/ 0 w 1414"/>
              <a:gd name="T11" fmla="*/ 1145 h 1146"/>
              <a:gd name="T12" fmla="*/ 0 w 1414"/>
              <a:gd name="T13" fmla="*/ 1146 h 1146"/>
              <a:gd name="T14" fmla="*/ 708 w 1414"/>
              <a:gd name="T15" fmla="*/ 946 h 1146"/>
              <a:gd name="T16" fmla="*/ 1414 w 1414"/>
              <a:gd name="T17" fmla="*/ 1144 h 1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1146">
                <a:moveTo>
                  <a:pt x="1414" y="1144"/>
                </a:moveTo>
                <a:cubicBezTo>
                  <a:pt x="1414" y="1144"/>
                  <a:pt x="1414" y="1144"/>
                  <a:pt x="1414" y="1144"/>
                </a:cubicBezTo>
                <a:cubicBezTo>
                  <a:pt x="1287" y="74"/>
                  <a:pt x="1287" y="74"/>
                  <a:pt x="1287" y="74"/>
                </a:cubicBezTo>
                <a:cubicBezTo>
                  <a:pt x="1101" y="26"/>
                  <a:pt x="906" y="0"/>
                  <a:pt x="706" y="0"/>
                </a:cubicBezTo>
                <a:cubicBezTo>
                  <a:pt x="505" y="0"/>
                  <a:pt x="310" y="26"/>
                  <a:pt x="124" y="75"/>
                </a:cubicBezTo>
                <a:cubicBezTo>
                  <a:pt x="0" y="1145"/>
                  <a:pt x="0" y="1145"/>
                  <a:pt x="0" y="1145"/>
                </a:cubicBezTo>
                <a:cubicBezTo>
                  <a:pt x="0" y="1146"/>
                  <a:pt x="0" y="1146"/>
                  <a:pt x="0" y="1146"/>
                </a:cubicBezTo>
                <a:cubicBezTo>
                  <a:pt x="206" y="1019"/>
                  <a:pt x="449" y="946"/>
                  <a:pt x="708" y="946"/>
                </a:cubicBezTo>
                <a:cubicBezTo>
                  <a:pt x="967" y="946"/>
                  <a:pt x="1208" y="1019"/>
                  <a:pt x="1414" y="1144"/>
                </a:cubicBezTo>
                <a:close/>
              </a:path>
            </a:pathLst>
          </a:custGeom>
          <a:solidFill>
            <a:sysClr val="window" lastClr="FFFFFF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ker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Freeform 24">
            <a:extLst>
              <a:ext uri="{FF2B5EF4-FFF2-40B4-BE49-F238E27FC236}">
                <a16:creationId xmlns:a16="http://schemas.microsoft.com/office/drawing/2014/main" id="{CED33E3E-4CF0-483D-9D39-E1C3A696AAFC}"/>
              </a:ext>
            </a:extLst>
          </p:cNvPr>
          <p:cNvSpPr>
            <a:spLocks/>
          </p:cNvSpPr>
          <p:nvPr/>
        </p:nvSpPr>
        <p:spPr bwMode="auto">
          <a:xfrm>
            <a:off x="955567" y="4173447"/>
            <a:ext cx="1651417" cy="1606368"/>
          </a:xfrm>
          <a:custGeom>
            <a:avLst/>
            <a:gdLst>
              <a:gd name="T0" fmla="*/ 528 w 1675"/>
              <a:gd name="T1" fmla="*/ 0 h 1629"/>
              <a:gd name="T2" fmla="*/ 524 w 1675"/>
              <a:gd name="T3" fmla="*/ 4 h 1629"/>
              <a:gd name="T4" fmla="*/ 0 w 1675"/>
              <a:gd name="T5" fmla="*/ 947 h 1629"/>
              <a:gd name="T6" fmla="*/ 938 w 1675"/>
              <a:gd name="T7" fmla="*/ 1629 h 1629"/>
              <a:gd name="T8" fmla="*/ 1672 w 1675"/>
              <a:gd name="T9" fmla="*/ 837 h 1629"/>
              <a:gd name="T10" fmla="*/ 1675 w 1675"/>
              <a:gd name="T11" fmla="*/ 833 h 1629"/>
              <a:gd name="T12" fmla="*/ 528 w 1675"/>
              <a:gd name="T13" fmla="*/ 0 h 1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75" h="1629">
                <a:moveTo>
                  <a:pt x="528" y="0"/>
                </a:moveTo>
                <a:cubicBezTo>
                  <a:pt x="524" y="4"/>
                  <a:pt x="524" y="4"/>
                  <a:pt x="524" y="4"/>
                </a:cubicBezTo>
                <a:cubicBezTo>
                  <a:pt x="0" y="947"/>
                  <a:pt x="0" y="947"/>
                  <a:pt x="0" y="947"/>
                </a:cubicBezTo>
                <a:cubicBezTo>
                  <a:pt x="247" y="1247"/>
                  <a:pt x="569" y="1484"/>
                  <a:pt x="938" y="1629"/>
                </a:cubicBezTo>
                <a:cubicBezTo>
                  <a:pt x="1672" y="837"/>
                  <a:pt x="1672" y="837"/>
                  <a:pt x="1672" y="837"/>
                </a:cubicBezTo>
                <a:cubicBezTo>
                  <a:pt x="1675" y="833"/>
                  <a:pt x="1675" y="833"/>
                  <a:pt x="1675" y="833"/>
                </a:cubicBezTo>
                <a:cubicBezTo>
                  <a:pt x="1155" y="793"/>
                  <a:pt x="718" y="460"/>
                  <a:pt x="528" y="0"/>
                </a:cubicBezTo>
                <a:close/>
              </a:path>
            </a:pathLst>
          </a:custGeom>
          <a:solidFill>
            <a:sysClr val="window" lastClr="FFFFFF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ker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4" name="Freeform 25">
            <a:extLst>
              <a:ext uri="{FF2B5EF4-FFF2-40B4-BE49-F238E27FC236}">
                <a16:creationId xmlns:a16="http://schemas.microsoft.com/office/drawing/2014/main" id="{26AA6BF9-3D7F-498C-A841-783C9B1B6BCF}"/>
              </a:ext>
            </a:extLst>
          </p:cNvPr>
          <p:cNvSpPr>
            <a:spLocks/>
          </p:cNvSpPr>
          <p:nvPr/>
        </p:nvSpPr>
        <p:spPr bwMode="auto">
          <a:xfrm>
            <a:off x="442913" y="2446945"/>
            <a:ext cx="1404061" cy="1546301"/>
          </a:xfrm>
          <a:custGeom>
            <a:avLst/>
            <a:gdLst>
              <a:gd name="T0" fmla="*/ 987 w 1424"/>
              <a:gd name="T1" fmla="*/ 1568 h 1568"/>
              <a:gd name="T2" fmla="*/ 946 w 1424"/>
              <a:gd name="T3" fmla="*/ 1237 h 1568"/>
              <a:gd name="T4" fmla="*/ 1424 w 1424"/>
              <a:gd name="T5" fmla="*/ 208 h 1568"/>
              <a:gd name="T6" fmla="*/ 360 w 1424"/>
              <a:gd name="T7" fmla="*/ 0 h 1568"/>
              <a:gd name="T8" fmla="*/ 360 w 1424"/>
              <a:gd name="T9" fmla="*/ 0 h 1568"/>
              <a:gd name="T10" fmla="*/ 0 w 1424"/>
              <a:gd name="T11" fmla="*/ 1101 h 1568"/>
              <a:gd name="T12" fmla="*/ 979 w 1424"/>
              <a:gd name="T13" fmla="*/ 1556 h 1568"/>
              <a:gd name="T14" fmla="*/ 987 w 1424"/>
              <a:gd name="T15" fmla="*/ 1568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4" h="1568">
                <a:moveTo>
                  <a:pt x="987" y="1568"/>
                </a:moveTo>
                <a:cubicBezTo>
                  <a:pt x="961" y="1462"/>
                  <a:pt x="946" y="1351"/>
                  <a:pt x="946" y="1237"/>
                </a:cubicBezTo>
                <a:cubicBezTo>
                  <a:pt x="946" y="825"/>
                  <a:pt x="1132" y="455"/>
                  <a:pt x="1424" y="208"/>
                </a:cubicBezTo>
                <a:cubicBezTo>
                  <a:pt x="360" y="0"/>
                  <a:pt x="360" y="0"/>
                  <a:pt x="360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153" y="321"/>
                  <a:pt x="24" y="697"/>
                  <a:pt x="0" y="1101"/>
                </a:cubicBezTo>
                <a:cubicBezTo>
                  <a:pt x="979" y="1556"/>
                  <a:pt x="979" y="1556"/>
                  <a:pt x="979" y="1556"/>
                </a:cubicBezTo>
                <a:lnTo>
                  <a:pt x="987" y="1568"/>
                </a:lnTo>
                <a:close/>
              </a:path>
            </a:pathLst>
          </a:custGeom>
          <a:solidFill>
            <a:sysClr val="window" lastClr="FFFFFF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ker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5" name="Freeform 26">
            <a:extLst>
              <a:ext uri="{FF2B5EF4-FFF2-40B4-BE49-F238E27FC236}">
                <a16:creationId xmlns:a16="http://schemas.microsoft.com/office/drawing/2014/main" id="{4A4C938E-AE37-4C3A-8EED-4C31B21552CC}"/>
              </a:ext>
            </a:extLst>
          </p:cNvPr>
          <p:cNvSpPr>
            <a:spLocks/>
          </p:cNvSpPr>
          <p:nvPr/>
        </p:nvSpPr>
        <p:spPr bwMode="auto">
          <a:xfrm>
            <a:off x="2812213" y="4176368"/>
            <a:ext cx="1650584" cy="1603448"/>
          </a:xfrm>
          <a:custGeom>
            <a:avLst/>
            <a:gdLst>
              <a:gd name="T0" fmla="*/ 0 w 1674"/>
              <a:gd name="T1" fmla="*/ 830 h 1626"/>
              <a:gd name="T2" fmla="*/ 4 w 1674"/>
              <a:gd name="T3" fmla="*/ 834 h 1626"/>
              <a:gd name="T4" fmla="*/ 736 w 1674"/>
              <a:gd name="T5" fmla="*/ 1626 h 1626"/>
              <a:gd name="T6" fmla="*/ 1674 w 1674"/>
              <a:gd name="T7" fmla="*/ 945 h 1626"/>
              <a:gd name="T8" fmla="*/ 1151 w 1674"/>
              <a:gd name="T9" fmla="*/ 0 h 1626"/>
              <a:gd name="T10" fmla="*/ 0 w 1674"/>
              <a:gd name="T11" fmla="*/ 830 h 1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74" h="1626">
                <a:moveTo>
                  <a:pt x="0" y="830"/>
                </a:moveTo>
                <a:cubicBezTo>
                  <a:pt x="4" y="834"/>
                  <a:pt x="4" y="834"/>
                  <a:pt x="4" y="834"/>
                </a:cubicBezTo>
                <a:cubicBezTo>
                  <a:pt x="736" y="1626"/>
                  <a:pt x="736" y="1626"/>
                  <a:pt x="736" y="1626"/>
                </a:cubicBezTo>
                <a:cubicBezTo>
                  <a:pt x="1104" y="1482"/>
                  <a:pt x="1426" y="1245"/>
                  <a:pt x="1674" y="945"/>
                </a:cubicBezTo>
                <a:cubicBezTo>
                  <a:pt x="1151" y="0"/>
                  <a:pt x="1151" y="0"/>
                  <a:pt x="1151" y="0"/>
                </a:cubicBezTo>
                <a:cubicBezTo>
                  <a:pt x="959" y="460"/>
                  <a:pt x="521" y="792"/>
                  <a:pt x="0" y="830"/>
                </a:cubicBezTo>
                <a:close/>
              </a:path>
            </a:pathLst>
          </a:custGeom>
          <a:solidFill>
            <a:sysClr val="window" lastClr="FFFFFF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ker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Freeform 27">
            <a:extLst>
              <a:ext uri="{FF2B5EF4-FFF2-40B4-BE49-F238E27FC236}">
                <a16:creationId xmlns:a16="http://schemas.microsoft.com/office/drawing/2014/main" id="{A574DBF8-D4F9-431D-A093-E1B7E8A0888A}"/>
              </a:ext>
            </a:extLst>
          </p:cNvPr>
          <p:cNvSpPr>
            <a:spLocks/>
          </p:cNvSpPr>
          <p:nvPr/>
        </p:nvSpPr>
        <p:spPr bwMode="auto">
          <a:xfrm>
            <a:off x="3574310" y="2449031"/>
            <a:ext cx="1402391" cy="1532119"/>
          </a:xfrm>
          <a:custGeom>
            <a:avLst/>
            <a:gdLst>
              <a:gd name="T0" fmla="*/ 0 w 1422"/>
              <a:gd name="T1" fmla="*/ 203 h 1554"/>
              <a:gd name="T2" fmla="*/ 480 w 1422"/>
              <a:gd name="T3" fmla="*/ 1235 h 1554"/>
              <a:gd name="T4" fmla="*/ 442 w 1422"/>
              <a:gd name="T5" fmla="*/ 1554 h 1554"/>
              <a:gd name="T6" fmla="*/ 1422 w 1422"/>
              <a:gd name="T7" fmla="*/ 1095 h 1554"/>
              <a:gd name="T8" fmla="*/ 1063 w 1422"/>
              <a:gd name="T9" fmla="*/ 0 h 1554"/>
              <a:gd name="T10" fmla="*/ 0 w 1422"/>
              <a:gd name="T11" fmla="*/ 203 h 1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22" h="1554">
                <a:moveTo>
                  <a:pt x="0" y="203"/>
                </a:moveTo>
                <a:cubicBezTo>
                  <a:pt x="293" y="451"/>
                  <a:pt x="480" y="822"/>
                  <a:pt x="480" y="1235"/>
                </a:cubicBezTo>
                <a:cubicBezTo>
                  <a:pt x="480" y="1345"/>
                  <a:pt x="467" y="1452"/>
                  <a:pt x="442" y="1554"/>
                </a:cubicBezTo>
                <a:cubicBezTo>
                  <a:pt x="1422" y="1095"/>
                  <a:pt x="1422" y="1095"/>
                  <a:pt x="1422" y="1095"/>
                </a:cubicBezTo>
                <a:cubicBezTo>
                  <a:pt x="1397" y="694"/>
                  <a:pt x="1269" y="320"/>
                  <a:pt x="1063" y="0"/>
                </a:cubicBezTo>
                <a:lnTo>
                  <a:pt x="0" y="203"/>
                </a:lnTo>
                <a:close/>
              </a:path>
            </a:pathLst>
          </a:custGeom>
          <a:solidFill>
            <a:sysClr val="window" lastClr="FFFFFF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ker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9025212-A836-4AB0-851A-2D4826CE0E40}"/>
              </a:ext>
            </a:extLst>
          </p:cNvPr>
          <p:cNvGrpSpPr>
            <a:grpSpLocks noChangeAspect="1"/>
          </p:cNvGrpSpPr>
          <p:nvPr/>
        </p:nvGrpSpPr>
        <p:grpSpPr>
          <a:xfrm>
            <a:off x="2538580" y="1666439"/>
            <a:ext cx="435980" cy="435980"/>
            <a:chOff x="6213475" y="500063"/>
            <a:chExt cx="371476" cy="371476"/>
          </a:xfrm>
          <a:solidFill>
            <a:schemeClr val="accent4"/>
          </a:solidFill>
        </p:grpSpPr>
        <p:sp>
          <p:nvSpPr>
            <p:cNvPr id="145" name="Freeform 36">
              <a:extLst>
                <a:ext uri="{FF2B5EF4-FFF2-40B4-BE49-F238E27FC236}">
                  <a16:creationId xmlns:a16="http://schemas.microsoft.com/office/drawing/2014/main" id="{C34C332F-7363-4E12-80F8-CD1839F21D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9213" y="685801"/>
              <a:ext cx="185738" cy="185738"/>
            </a:xfrm>
            <a:custGeom>
              <a:avLst/>
              <a:gdLst>
                <a:gd name="T0" fmla="*/ 2 w 48"/>
                <a:gd name="T1" fmla="*/ 48 h 48"/>
                <a:gd name="T2" fmla="*/ 1 w 48"/>
                <a:gd name="T3" fmla="*/ 47 h 48"/>
                <a:gd name="T4" fmla="*/ 0 w 48"/>
                <a:gd name="T5" fmla="*/ 45 h 48"/>
                <a:gd name="T6" fmla="*/ 4 w 48"/>
                <a:gd name="T7" fmla="*/ 31 h 48"/>
                <a:gd name="T8" fmla="*/ 5 w 48"/>
                <a:gd name="T9" fmla="*/ 31 h 48"/>
                <a:gd name="T10" fmla="*/ 35 w 48"/>
                <a:gd name="T11" fmla="*/ 1 h 48"/>
                <a:gd name="T12" fmla="*/ 37 w 48"/>
                <a:gd name="T13" fmla="*/ 1 h 48"/>
                <a:gd name="T14" fmla="*/ 47 w 48"/>
                <a:gd name="T15" fmla="*/ 11 h 48"/>
                <a:gd name="T16" fmla="*/ 47 w 48"/>
                <a:gd name="T17" fmla="*/ 13 h 48"/>
                <a:gd name="T18" fmla="*/ 17 w 48"/>
                <a:gd name="T19" fmla="*/ 43 h 48"/>
                <a:gd name="T20" fmla="*/ 17 w 48"/>
                <a:gd name="T21" fmla="*/ 44 h 48"/>
                <a:gd name="T22" fmla="*/ 3 w 48"/>
                <a:gd name="T23" fmla="*/ 48 h 48"/>
                <a:gd name="T24" fmla="*/ 2 w 48"/>
                <a:gd name="T25" fmla="*/ 48 h 48"/>
                <a:gd name="T26" fmla="*/ 8 w 48"/>
                <a:gd name="T27" fmla="*/ 33 h 48"/>
                <a:gd name="T28" fmla="*/ 5 w 48"/>
                <a:gd name="T29" fmla="*/ 43 h 48"/>
                <a:gd name="T30" fmla="*/ 15 w 48"/>
                <a:gd name="T31" fmla="*/ 40 h 48"/>
                <a:gd name="T32" fmla="*/ 43 w 48"/>
                <a:gd name="T33" fmla="*/ 12 h 48"/>
                <a:gd name="T34" fmla="*/ 36 w 48"/>
                <a:gd name="T35" fmla="*/ 5 h 48"/>
                <a:gd name="T36" fmla="*/ 8 w 48"/>
                <a:gd name="T37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48">
                  <a:moveTo>
                    <a:pt x="2" y="48"/>
                  </a:moveTo>
                  <a:cubicBezTo>
                    <a:pt x="1" y="48"/>
                    <a:pt x="1" y="48"/>
                    <a:pt x="1" y="47"/>
                  </a:cubicBezTo>
                  <a:cubicBezTo>
                    <a:pt x="0" y="47"/>
                    <a:pt x="0" y="46"/>
                    <a:pt x="0" y="45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5" y="3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7" y="0"/>
                    <a:pt x="37" y="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8" y="11"/>
                    <a:pt x="48" y="13"/>
                    <a:pt x="47" y="1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8" y="3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36" y="5"/>
                    <a:pt x="36" y="5"/>
                    <a:pt x="36" y="5"/>
                  </a:cubicBezTo>
                  <a:lnTo>
                    <a:pt x="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6" name="Freeform 37">
              <a:extLst>
                <a:ext uri="{FF2B5EF4-FFF2-40B4-BE49-F238E27FC236}">
                  <a16:creationId xmlns:a16="http://schemas.microsoft.com/office/drawing/2014/main" id="{9379B010-EBA2-4F5E-A481-CA3996F72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988" y="720726"/>
              <a:ext cx="46038" cy="46038"/>
            </a:xfrm>
            <a:custGeom>
              <a:avLst/>
              <a:gdLst>
                <a:gd name="T0" fmla="*/ 24 w 29"/>
                <a:gd name="T1" fmla="*/ 29 h 29"/>
                <a:gd name="T2" fmla="*/ 0 w 29"/>
                <a:gd name="T3" fmla="*/ 5 h 29"/>
                <a:gd name="T4" fmla="*/ 5 w 29"/>
                <a:gd name="T5" fmla="*/ 0 h 29"/>
                <a:gd name="T6" fmla="*/ 29 w 29"/>
                <a:gd name="T7" fmla="*/ 24 h 29"/>
                <a:gd name="T8" fmla="*/ 24 w 2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4" y="29"/>
                  </a:moveTo>
                  <a:lnTo>
                    <a:pt x="0" y="5"/>
                  </a:lnTo>
                  <a:lnTo>
                    <a:pt x="5" y="0"/>
                  </a:lnTo>
                  <a:lnTo>
                    <a:pt x="29" y="24"/>
                  </a:lnTo>
                  <a:lnTo>
                    <a:pt x="2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7" name="Freeform 38">
              <a:extLst>
                <a:ext uri="{FF2B5EF4-FFF2-40B4-BE49-F238E27FC236}">
                  <a16:creationId xmlns:a16="http://schemas.microsoft.com/office/drawing/2014/main" id="{F77407EE-3F17-449B-8EA6-AF5BCDDFF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5088" y="801688"/>
              <a:ext cx="53975" cy="53975"/>
            </a:xfrm>
            <a:custGeom>
              <a:avLst/>
              <a:gdLst>
                <a:gd name="T0" fmla="*/ 12 w 14"/>
                <a:gd name="T1" fmla="*/ 14 h 14"/>
                <a:gd name="T2" fmla="*/ 11 w 14"/>
                <a:gd name="T3" fmla="*/ 13 h 14"/>
                <a:gd name="T4" fmla="*/ 1 w 14"/>
                <a:gd name="T5" fmla="*/ 3 h 14"/>
                <a:gd name="T6" fmla="*/ 1 w 14"/>
                <a:gd name="T7" fmla="*/ 1 h 14"/>
                <a:gd name="T8" fmla="*/ 3 w 14"/>
                <a:gd name="T9" fmla="*/ 1 h 14"/>
                <a:gd name="T10" fmla="*/ 13 w 14"/>
                <a:gd name="T11" fmla="*/ 11 h 14"/>
                <a:gd name="T12" fmla="*/ 13 w 14"/>
                <a:gd name="T13" fmla="*/ 13 h 14"/>
                <a:gd name="T14" fmla="*/ 12 w 14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12" y="14"/>
                  </a:moveTo>
                  <a:cubicBezTo>
                    <a:pt x="11" y="14"/>
                    <a:pt x="11" y="14"/>
                    <a:pt x="11" y="1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3"/>
                    <a:pt x="13" y="13"/>
                  </a:cubicBezTo>
                  <a:cubicBezTo>
                    <a:pt x="13" y="14"/>
                    <a:pt x="13" y="14"/>
                    <a:pt x="1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8" name="Freeform 39">
              <a:extLst>
                <a:ext uri="{FF2B5EF4-FFF2-40B4-BE49-F238E27FC236}">
                  <a16:creationId xmlns:a16="http://schemas.microsoft.com/office/drawing/2014/main" id="{4F445F52-036E-44B0-8368-E7621676E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8" y="655638"/>
              <a:ext cx="77788" cy="1428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9" name="Freeform 40">
              <a:extLst>
                <a:ext uri="{FF2B5EF4-FFF2-40B4-BE49-F238E27FC236}">
                  <a16:creationId xmlns:a16="http://schemas.microsoft.com/office/drawing/2014/main" id="{CA31761D-1AA8-4D37-AC7E-5E674A54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8" y="717551"/>
              <a:ext cx="77788" cy="1428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50" name="Freeform 41">
              <a:extLst>
                <a:ext uri="{FF2B5EF4-FFF2-40B4-BE49-F238E27FC236}">
                  <a16:creationId xmlns:a16="http://schemas.microsoft.com/office/drawing/2014/main" id="{0D3E9A05-2A31-4C96-85D1-A110316C2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9513" y="623888"/>
              <a:ext cx="77788" cy="53975"/>
            </a:xfrm>
            <a:custGeom>
              <a:avLst/>
              <a:gdLst>
                <a:gd name="T0" fmla="*/ 8 w 20"/>
                <a:gd name="T1" fmla="*/ 14 h 14"/>
                <a:gd name="T2" fmla="*/ 7 w 20"/>
                <a:gd name="T3" fmla="*/ 13 h 14"/>
                <a:gd name="T4" fmla="*/ 1 w 20"/>
                <a:gd name="T5" fmla="*/ 7 h 14"/>
                <a:gd name="T6" fmla="*/ 1 w 20"/>
                <a:gd name="T7" fmla="*/ 5 h 14"/>
                <a:gd name="T8" fmla="*/ 3 w 20"/>
                <a:gd name="T9" fmla="*/ 5 h 14"/>
                <a:gd name="T10" fmla="*/ 8 w 20"/>
                <a:gd name="T11" fmla="*/ 9 h 14"/>
                <a:gd name="T12" fmla="*/ 17 w 20"/>
                <a:gd name="T13" fmla="*/ 1 h 14"/>
                <a:gd name="T14" fmla="*/ 19 w 20"/>
                <a:gd name="T15" fmla="*/ 1 h 14"/>
                <a:gd name="T16" fmla="*/ 19 w 20"/>
                <a:gd name="T17" fmla="*/ 3 h 14"/>
                <a:gd name="T18" fmla="*/ 9 w 20"/>
                <a:gd name="T19" fmla="*/ 13 h 14"/>
                <a:gd name="T20" fmla="*/ 8 w 20"/>
                <a:gd name="T2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4">
                  <a:moveTo>
                    <a:pt x="8" y="14"/>
                  </a:moveTo>
                  <a:cubicBezTo>
                    <a:pt x="7" y="14"/>
                    <a:pt x="7" y="14"/>
                    <a:pt x="7" y="1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1" y="4"/>
                    <a:pt x="3" y="4"/>
                    <a:pt x="3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9" y="0"/>
                    <a:pt x="19" y="1"/>
                  </a:cubicBezTo>
                  <a:cubicBezTo>
                    <a:pt x="20" y="1"/>
                    <a:pt x="20" y="3"/>
                    <a:pt x="19" y="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51" name="Freeform 42">
              <a:extLst>
                <a:ext uri="{FF2B5EF4-FFF2-40B4-BE49-F238E27FC236}">
                  <a16:creationId xmlns:a16="http://schemas.microsoft.com/office/drawing/2014/main" id="{91728C22-B929-4F6E-A326-1B7FE9644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9513" y="685801"/>
              <a:ext cx="77788" cy="53975"/>
            </a:xfrm>
            <a:custGeom>
              <a:avLst/>
              <a:gdLst>
                <a:gd name="T0" fmla="*/ 8 w 20"/>
                <a:gd name="T1" fmla="*/ 14 h 14"/>
                <a:gd name="T2" fmla="*/ 7 w 20"/>
                <a:gd name="T3" fmla="*/ 13 h 14"/>
                <a:gd name="T4" fmla="*/ 1 w 20"/>
                <a:gd name="T5" fmla="*/ 7 h 14"/>
                <a:gd name="T6" fmla="*/ 1 w 20"/>
                <a:gd name="T7" fmla="*/ 5 h 14"/>
                <a:gd name="T8" fmla="*/ 3 w 20"/>
                <a:gd name="T9" fmla="*/ 5 h 14"/>
                <a:gd name="T10" fmla="*/ 8 w 20"/>
                <a:gd name="T11" fmla="*/ 9 h 14"/>
                <a:gd name="T12" fmla="*/ 17 w 20"/>
                <a:gd name="T13" fmla="*/ 1 h 14"/>
                <a:gd name="T14" fmla="*/ 19 w 20"/>
                <a:gd name="T15" fmla="*/ 1 h 14"/>
                <a:gd name="T16" fmla="*/ 19 w 20"/>
                <a:gd name="T17" fmla="*/ 3 h 14"/>
                <a:gd name="T18" fmla="*/ 9 w 20"/>
                <a:gd name="T19" fmla="*/ 13 h 14"/>
                <a:gd name="T20" fmla="*/ 8 w 20"/>
                <a:gd name="T2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4">
                  <a:moveTo>
                    <a:pt x="8" y="14"/>
                  </a:moveTo>
                  <a:cubicBezTo>
                    <a:pt x="7" y="14"/>
                    <a:pt x="7" y="14"/>
                    <a:pt x="7" y="1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1" y="4"/>
                    <a:pt x="3" y="4"/>
                    <a:pt x="3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9" y="0"/>
                    <a:pt x="19" y="1"/>
                  </a:cubicBezTo>
                  <a:cubicBezTo>
                    <a:pt x="20" y="1"/>
                    <a:pt x="20" y="3"/>
                    <a:pt x="19" y="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52" name="Freeform 43">
              <a:extLst>
                <a:ext uri="{FF2B5EF4-FFF2-40B4-BE49-F238E27FC236}">
                  <a16:creationId xmlns:a16="http://schemas.microsoft.com/office/drawing/2014/main" id="{47E68B4A-67C6-4151-9508-019AACD8B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475" y="500063"/>
              <a:ext cx="263525" cy="341313"/>
            </a:xfrm>
            <a:custGeom>
              <a:avLst/>
              <a:gdLst>
                <a:gd name="T0" fmla="*/ 36 w 68"/>
                <a:gd name="T1" fmla="*/ 88 h 88"/>
                <a:gd name="T2" fmla="*/ 2 w 68"/>
                <a:gd name="T3" fmla="*/ 88 h 88"/>
                <a:gd name="T4" fmla="*/ 0 w 68"/>
                <a:gd name="T5" fmla="*/ 86 h 88"/>
                <a:gd name="T6" fmla="*/ 0 w 68"/>
                <a:gd name="T7" fmla="*/ 2 h 88"/>
                <a:gd name="T8" fmla="*/ 2 w 68"/>
                <a:gd name="T9" fmla="*/ 0 h 88"/>
                <a:gd name="T10" fmla="*/ 46 w 68"/>
                <a:gd name="T11" fmla="*/ 0 h 88"/>
                <a:gd name="T12" fmla="*/ 47 w 68"/>
                <a:gd name="T13" fmla="*/ 1 h 88"/>
                <a:gd name="T14" fmla="*/ 67 w 68"/>
                <a:gd name="T15" fmla="*/ 21 h 88"/>
                <a:gd name="T16" fmla="*/ 68 w 68"/>
                <a:gd name="T17" fmla="*/ 22 h 88"/>
                <a:gd name="T18" fmla="*/ 68 w 68"/>
                <a:gd name="T19" fmla="*/ 52 h 88"/>
                <a:gd name="T20" fmla="*/ 66 w 68"/>
                <a:gd name="T21" fmla="*/ 54 h 88"/>
                <a:gd name="T22" fmla="*/ 64 w 68"/>
                <a:gd name="T23" fmla="*/ 52 h 88"/>
                <a:gd name="T24" fmla="*/ 64 w 68"/>
                <a:gd name="T25" fmla="*/ 23 h 88"/>
                <a:gd name="T26" fmla="*/ 45 w 68"/>
                <a:gd name="T27" fmla="*/ 4 h 88"/>
                <a:gd name="T28" fmla="*/ 4 w 68"/>
                <a:gd name="T29" fmla="*/ 4 h 88"/>
                <a:gd name="T30" fmla="*/ 4 w 68"/>
                <a:gd name="T31" fmla="*/ 84 h 88"/>
                <a:gd name="T32" fmla="*/ 36 w 68"/>
                <a:gd name="T33" fmla="*/ 84 h 88"/>
                <a:gd name="T34" fmla="*/ 38 w 68"/>
                <a:gd name="T35" fmla="*/ 86 h 88"/>
                <a:gd name="T36" fmla="*/ 36 w 68"/>
                <a:gd name="T3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" h="88">
                  <a:moveTo>
                    <a:pt x="36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1" y="88"/>
                    <a:pt x="0" y="87"/>
                    <a:pt x="0" y="8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7" y="0"/>
                    <a:pt x="47" y="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8" y="21"/>
                    <a:pt x="68" y="21"/>
                    <a:pt x="68" y="22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53"/>
                    <a:pt x="67" y="54"/>
                    <a:pt x="66" y="54"/>
                  </a:cubicBezTo>
                  <a:cubicBezTo>
                    <a:pt x="65" y="54"/>
                    <a:pt x="64" y="53"/>
                    <a:pt x="64" y="52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37" y="84"/>
                    <a:pt x="38" y="85"/>
                    <a:pt x="38" y="86"/>
                  </a:cubicBezTo>
                  <a:cubicBezTo>
                    <a:pt x="38" y="87"/>
                    <a:pt x="37" y="88"/>
                    <a:pt x="36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53" name="Freeform 44">
              <a:extLst>
                <a:ext uri="{FF2B5EF4-FFF2-40B4-BE49-F238E27FC236}">
                  <a16:creationId xmlns:a16="http://schemas.microsoft.com/office/drawing/2014/main" id="{3938CC1F-4F3E-4CE9-96D3-F133992DC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338" y="500063"/>
              <a:ext cx="93663" cy="93663"/>
            </a:xfrm>
            <a:custGeom>
              <a:avLst/>
              <a:gdLst>
                <a:gd name="T0" fmla="*/ 22 w 24"/>
                <a:gd name="T1" fmla="*/ 24 h 24"/>
                <a:gd name="T2" fmla="*/ 2 w 24"/>
                <a:gd name="T3" fmla="*/ 24 h 24"/>
                <a:gd name="T4" fmla="*/ 0 w 24"/>
                <a:gd name="T5" fmla="*/ 22 h 24"/>
                <a:gd name="T6" fmla="*/ 0 w 24"/>
                <a:gd name="T7" fmla="*/ 2 h 24"/>
                <a:gd name="T8" fmla="*/ 2 w 24"/>
                <a:gd name="T9" fmla="*/ 0 h 24"/>
                <a:gd name="T10" fmla="*/ 4 w 24"/>
                <a:gd name="T11" fmla="*/ 2 h 24"/>
                <a:gd name="T12" fmla="*/ 4 w 24"/>
                <a:gd name="T13" fmla="*/ 20 h 24"/>
                <a:gd name="T14" fmla="*/ 22 w 24"/>
                <a:gd name="T15" fmla="*/ 20 h 24"/>
                <a:gd name="T16" fmla="*/ 24 w 24"/>
                <a:gd name="T17" fmla="*/ 22 h 24"/>
                <a:gd name="T18" fmla="*/ 22 w 24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22" y="24"/>
                  </a:move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1"/>
                    <a:pt x="24" y="22"/>
                  </a:cubicBezTo>
                  <a:cubicBezTo>
                    <a:pt x="24" y="23"/>
                    <a:pt x="23" y="24"/>
                    <a:pt x="2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5CC56FF-9A11-4180-9948-0845905C5D65}"/>
              </a:ext>
            </a:extLst>
          </p:cNvPr>
          <p:cNvGrpSpPr>
            <a:grpSpLocks noChangeAspect="1"/>
          </p:cNvGrpSpPr>
          <p:nvPr/>
        </p:nvGrpSpPr>
        <p:grpSpPr>
          <a:xfrm>
            <a:off x="783158" y="2868376"/>
            <a:ext cx="455358" cy="435982"/>
            <a:chOff x="4848225" y="962026"/>
            <a:chExt cx="373063" cy="357188"/>
          </a:xfrm>
          <a:solidFill>
            <a:schemeClr val="accent4"/>
          </a:solidFill>
        </p:grpSpPr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id="{537EB3B9-F0C1-4675-90B1-14C363A2D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1563" y="1009651"/>
              <a:ext cx="309563" cy="309563"/>
            </a:xfrm>
            <a:custGeom>
              <a:avLst/>
              <a:gdLst>
                <a:gd name="T0" fmla="*/ 40 w 80"/>
                <a:gd name="T1" fmla="*/ 80 h 80"/>
                <a:gd name="T2" fmla="*/ 0 w 80"/>
                <a:gd name="T3" fmla="*/ 40 h 80"/>
                <a:gd name="T4" fmla="*/ 40 w 80"/>
                <a:gd name="T5" fmla="*/ 0 h 80"/>
                <a:gd name="T6" fmla="*/ 80 w 80"/>
                <a:gd name="T7" fmla="*/ 40 h 80"/>
                <a:gd name="T8" fmla="*/ 40 w 80"/>
                <a:gd name="T9" fmla="*/ 80 h 80"/>
                <a:gd name="T10" fmla="*/ 40 w 80"/>
                <a:gd name="T11" fmla="*/ 4 h 80"/>
                <a:gd name="T12" fmla="*/ 4 w 80"/>
                <a:gd name="T13" fmla="*/ 40 h 80"/>
                <a:gd name="T14" fmla="*/ 40 w 80"/>
                <a:gd name="T15" fmla="*/ 76 h 80"/>
                <a:gd name="T16" fmla="*/ 76 w 80"/>
                <a:gd name="T17" fmla="*/ 40 h 80"/>
                <a:gd name="T18" fmla="*/ 40 w 80"/>
                <a:gd name="T19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62"/>
                    <a:pt x="62" y="80"/>
                    <a:pt x="40" y="80"/>
                  </a:cubicBezTo>
                  <a:close/>
                  <a:moveTo>
                    <a:pt x="40" y="4"/>
                  </a:moveTo>
                  <a:cubicBezTo>
                    <a:pt x="20" y="4"/>
                    <a:pt x="4" y="20"/>
                    <a:pt x="4" y="40"/>
                  </a:cubicBezTo>
                  <a:cubicBezTo>
                    <a:pt x="4" y="60"/>
                    <a:pt x="20" y="76"/>
                    <a:pt x="40" y="76"/>
                  </a:cubicBezTo>
                  <a:cubicBezTo>
                    <a:pt x="60" y="76"/>
                    <a:pt x="76" y="60"/>
                    <a:pt x="76" y="40"/>
                  </a:cubicBezTo>
                  <a:cubicBezTo>
                    <a:pt x="76" y="20"/>
                    <a:pt x="60" y="4"/>
                    <a:pt x="4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id="{D6872703-01CF-4CED-AC2A-E837365FD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250" y="1276351"/>
              <a:ext cx="41275" cy="42863"/>
            </a:xfrm>
            <a:custGeom>
              <a:avLst/>
              <a:gdLst>
                <a:gd name="T0" fmla="*/ 2 w 11"/>
                <a:gd name="T1" fmla="*/ 11 h 11"/>
                <a:gd name="T2" fmla="*/ 0 w 11"/>
                <a:gd name="T3" fmla="*/ 10 h 11"/>
                <a:gd name="T4" fmla="*/ 0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1" y="11"/>
                    <a:pt x="1" y="11"/>
                    <a:pt x="0" y="10"/>
                  </a:cubicBezTo>
                  <a:cubicBezTo>
                    <a:pt x="0" y="10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2" y="11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1" name="Freeform 50">
              <a:extLst>
                <a:ext uri="{FF2B5EF4-FFF2-40B4-BE49-F238E27FC236}">
                  <a16:creationId xmlns:a16="http://schemas.microsoft.com/office/drawing/2014/main" id="{848876AE-C521-474B-A8A6-ACCBB35B3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163" y="1276351"/>
              <a:ext cx="42863" cy="4286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2" name="Freeform 51">
              <a:extLst>
                <a:ext uri="{FF2B5EF4-FFF2-40B4-BE49-F238E27FC236}">
                  <a16:creationId xmlns:a16="http://schemas.microsoft.com/office/drawing/2014/main" id="{4B6D64E5-282D-4884-980D-907E28594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225" y="1071563"/>
              <a:ext cx="76200" cy="107950"/>
            </a:xfrm>
            <a:custGeom>
              <a:avLst/>
              <a:gdLst>
                <a:gd name="T0" fmla="*/ 18 w 20"/>
                <a:gd name="T1" fmla="*/ 28 h 28"/>
                <a:gd name="T2" fmla="*/ 2 w 20"/>
                <a:gd name="T3" fmla="*/ 28 h 28"/>
                <a:gd name="T4" fmla="*/ 0 w 20"/>
                <a:gd name="T5" fmla="*/ 26 h 28"/>
                <a:gd name="T6" fmla="*/ 2 w 20"/>
                <a:gd name="T7" fmla="*/ 24 h 28"/>
                <a:gd name="T8" fmla="*/ 16 w 20"/>
                <a:gd name="T9" fmla="*/ 24 h 28"/>
                <a:gd name="T10" fmla="*/ 16 w 20"/>
                <a:gd name="T11" fmla="*/ 2 h 28"/>
                <a:gd name="T12" fmla="*/ 18 w 20"/>
                <a:gd name="T13" fmla="*/ 0 h 28"/>
                <a:gd name="T14" fmla="*/ 20 w 20"/>
                <a:gd name="T15" fmla="*/ 2 h 28"/>
                <a:gd name="T16" fmla="*/ 20 w 20"/>
                <a:gd name="T17" fmla="*/ 26 h 28"/>
                <a:gd name="T18" fmla="*/ 18 w 20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8">
                  <a:moveTo>
                    <a:pt x="18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27"/>
                    <a:pt x="0" y="26"/>
                  </a:cubicBezTo>
                  <a:cubicBezTo>
                    <a:pt x="0" y="25"/>
                    <a:pt x="1" y="24"/>
                    <a:pt x="2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7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7"/>
                    <a:pt x="19" y="28"/>
                    <a:pt x="1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3" name="Freeform 52">
              <a:extLst>
                <a:ext uri="{FF2B5EF4-FFF2-40B4-BE49-F238E27FC236}">
                  <a16:creationId xmlns:a16="http://schemas.microsoft.com/office/drawing/2014/main" id="{C84AB80A-8667-4E75-94EB-F99B12E59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225" y="962026"/>
              <a:ext cx="127000" cy="123825"/>
            </a:xfrm>
            <a:custGeom>
              <a:avLst/>
              <a:gdLst>
                <a:gd name="T0" fmla="*/ 9 w 33"/>
                <a:gd name="T1" fmla="*/ 32 h 32"/>
                <a:gd name="T2" fmla="*/ 7 w 33"/>
                <a:gd name="T3" fmla="*/ 31 h 32"/>
                <a:gd name="T4" fmla="*/ 7 w 33"/>
                <a:gd name="T5" fmla="*/ 7 h 32"/>
                <a:gd name="T6" fmla="*/ 32 w 33"/>
                <a:gd name="T7" fmla="*/ 7 h 32"/>
                <a:gd name="T8" fmla="*/ 32 w 33"/>
                <a:gd name="T9" fmla="*/ 9 h 32"/>
                <a:gd name="T10" fmla="*/ 29 w 33"/>
                <a:gd name="T11" fmla="*/ 9 h 32"/>
                <a:gd name="T12" fmla="*/ 10 w 33"/>
                <a:gd name="T13" fmla="*/ 9 h 32"/>
                <a:gd name="T14" fmla="*/ 10 w 33"/>
                <a:gd name="T15" fmla="*/ 29 h 32"/>
                <a:gd name="T16" fmla="*/ 10 w 33"/>
                <a:gd name="T17" fmla="*/ 31 h 32"/>
                <a:gd name="T18" fmla="*/ 9 w 33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9" y="32"/>
                  </a:moveTo>
                  <a:cubicBezTo>
                    <a:pt x="8" y="32"/>
                    <a:pt x="8" y="32"/>
                    <a:pt x="7" y="31"/>
                  </a:cubicBezTo>
                  <a:cubicBezTo>
                    <a:pt x="0" y="24"/>
                    <a:pt x="0" y="14"/>
                    <a:pt x="7" y="7"/>
                  </a:cubicBezTo>
                  <a:cubicBezTo>
                    <a:pt x="14" y="0"/>
                    <a:pt x="25" y="0"/>
                    <a:pt x="32" y="7"/>
                  </a:cubicBezTo>
                  <a:cubicBezTo>
                    <a:pt x="33" y="7"/>
                    <a:pt x="33" y="9"/>
                    <a:pt x="32" y="9"/>
                  </a:cubicBezTo>
                  <a:cubicBezTo>
                    <a:pt x="31" y="10"/>
                    <a:pt x="30" y="10"/>
                    <a:pt x="29" y="9"/>
                  </a:cubicBezTo>
                  <a:cubicBezTo>
                    <a:pt x="24" y="4"/>
                    <a:pt x="15" y="4"/>
                    <a:pt x="10" y="9"/>
                  </a:cubicBezTo>
                  <a:cubicBezTo>
                    <a:pt x="5" y="15"/>
                    <a:pt x="5" y="23"/>
                    <a:pt x="10" y="29"/>
                  </a:cubicBezTo>
                  <a:cubicBezTo>
                    <a:pt x="11" y="29"/>
                    <a:pt x="11" y="31"/>
                    <a:pt x="10" y="31"/>
                  </a:cubicBezTo>
                  <a:cubicBezTo>
                    <a:pt x="10" y="32"/>
                    <a:pt x="9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4" name="Freeform 53">
              <a:extLst>
                <a:ext uri="{FF2B5EF4-FFF2-40B4-BE49-F238E27FC236}">
                  <a16:creationId xmlns:a16="http://schemas.microsoft.com/office/drawing/2014/main" id="{27DE6E6F-06DE-4F3F-BC77-CF5C4E352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050" y="962026"/>
              <a:ext cx="122238" cy="123825"/>
            </a:xfrm>
            <a:custGeom>
              <a:avLst/>
              <a:gdLst>
                <a:gd name="T0" fmla="*/ 24 w 32"/>
                <a:gd name="T1" fmla="*/ 32 h 32"/>
                <a:gd name="T2" fmla="*/ 22 w 32"/>
                <a:gd name="T3" fmla="*/ 31 h 32"/>
                <a:gd name="T4" fmla="*/ 22 w 32"/>
                <a:gd name="T5" fmla="*/ 29 h 32"/>
                <a:gd name="T6" fmla="*/ 22 w 32"/>
                <a:gd name="T7" fmla="*/ 9 h 32"/>
                <a:gd name="T8" fmla="*/ 3 w 32"/>
                <a:gd name="T9" fmla="*/ 9 h 32"/>
                <a:gd name="T10" fmla="*/ 0 w 32"/>
                <a:gd name="T11" fmla="*/ 9 h 32"/>
                <a:gd name="T12" fmla="*/ 0 w 32"/>
                <a:gd name="T13" fmla="*/ 7 h 32"/>
                <a:gd name="T14" fmla="*/ 25 w 32"/>
                <a:gd name="T15" fmla="*/ 7 h 32"/>
                <a:gd name="T16" fmla="*/ 25 w 32"/>
                <a:gd name="T17" fmla="*/ 31 h 32"/>
                <a:gd name="T18" fmla="*/ 24 w 32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24" y="32"/>
                  </a:moveTo>
                  <a:cubicBezTo>
                    <a:pt x="23" y="32"/>
                    <a:pt x="23" y="32"/>
                    <a:pt x="22" y="31"/>
                  </a:cubicBezTo>
                  <a:cubicBezTo>
                    <a:pt x="22" y="31"/>
                    <a:pt x="22" y="29"/>
                    <a:pt x="22" y="29"/>
                  </a:cubicBezTo>
                  <a:cubicBezTo>
                    <a:pt x="28" y="23"/>
                    <a:pt x="28" y="15"/>
                    <a:pt x="22" y="9"/>
                  </a:cubicBezTo>
                  <a:cubicBezTo>
                    <a:pt x="17" y="4"/>
                    <a:pt x="8" y="4"/>
                    <a:pt x="3" y="9"/>
                  </a:cubicBezTo>
                  <a:cubicBezTo>
                    <a:pt x="2" y="10"/>
                    <a:pt x="1" y="10"/>
                    <a:pt x="0" y="9"/>
                  </a:cubicBezTo>
                  <a:cubicBezTo>
                    <a:pt x="0" y="9"/>
                    <a:pt x="0" y="7"/>
                    <a:pt x="0" y="7"/>
                  </a:cubicBezTo>
                  <a:cubicBezTo>
                    <a:pt x="7" y="0"/>
                    <a:pt x="18" y="0"/>
                    <a:pt x="25" y="7"/>
                  </a:cubicBezTo>
                  <a:cubicBezTo>
                    <a:pt x="32" y="14"/>
                    <a:pt x="32" y="24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C8271FE-833C-49AD-819A-9683D83405A9}"/>
              </a:ext>
            </a:extLst>
          </p:cNvPr>
          <p:cNvGrpSpPr>
            <a:grpSpLocks noChangeAspect="1"/>
          </p:cNvGrpSpPr>
          <p:nvPr/>
        </p:nvGrpSpPr>
        <p:grpSpPr>
          <a:xfrm>
            <a:off x="4182120" y="2940937"/>
            <a:ext cx="494008" cy="305186"/>
            <a:chOff x="7788275" y="1312863"/>
            <a:chExt cx="357188" cy="220663"/>
          </a:xfrm>
          <a:solidFill>
            <a:schemeClr val="accent4"/>
          </a:solidFill>
        </p:grpSpPr>
        <p:sp>
          <p:nvSpPr>
            <p:cNvPr id="133" name="Freeform 77">
              <a:extLst>
                <a:ext uri="{FF2B5EF4-FFF2-40B4-BE49-F238E27FC236}">
                  <a16:creationId xmlns:a16="http://schemas.microsoft.com/office/drawing/2014/main" id="{DD58F29C-C6F5-4225-AC5A-9C9E58BB9D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2088" y="1344613"/>
              <a:ext cx="92075" cy="93663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4" name="Freeform 78">
              <a:extLst>
                <a:ext uri="{FF2B5EF4-FFF2-40B4-BE49-F238E27FC236}">
                  <a16:creationId xmlns:a16="http://schemas.microsoft.com/office/drawing/2014/main" id="{117673F5-0A6A-4209-BCF9-BACDEFD9F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8275" y="1422400"/>
              <a:ext cx="128588" cy="79375"/>
            </a:xfrm>
            <a:custGeom>
              <a:avLst/>
              <a:gdLst>
                <a:gd name="T0" fmla="*/ 24 w 33"/>
                <a:gd name="T1" fmla="*/ 20 h 20"/>
                <a:gd name="T2" fmla="*/ 2 w 33"/>
                <a:gd name="T3" fmla="*/ 20 h 20"/>
                <a:gd name="T4" fmla="*/ 0 w 33"/>
                <a:gd name="T5" fmla="*/ 18 h 20"/>
                <a:gd name="T6" fmla="*/ 18 w 33"/>
                <a:gd name="T7" fmla="*/ 0 h 20"/>
                <a:gd name="T8" fmla="*/ 33 w 33"/>
                <a:gd name="T9" fmla="*/ 7 h 20"/>
                <a:gd name="T10" fmla="*/ 32 w 33"/>
                <a:gd name="T11" fmla="*/ 10 h 20"/>
                <a:gd name="T12" fmla="*/ 29 w 33"/>
                <a:gd name="T13" fmla="*/ 10 h 20"/>
                <a:gd name="T14" fmla="*/ 18 w 33"/>
                <a:gd name="T15" fmla="*/ 4 h 20"/>
                <a:gd name="T16" fmla="*/ 4 w 33"/>
                <a:gd name="T17" fmla="*/ 16 h 20"/>
                <a:gd name="T18" fmla="*/ 24 w 33"/>
                <a:gd name="T19" fmla="*/ 16 h 20"/>
                <a:gd name="T20" fmla="*/ 26 w 33"/>
                <a:gd name="T21" fmla="*/ 18 h 20"/>
                <a:gd name="T22" fmla="*/ 24 w 33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20">
                  <a:moveTo>
                    <a:pt x="24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4" y="0"/>
                    <a:pt x="29" y="3"/>
                    <a:pt x="33" y="7"/>
                  </a:cubicBezTo>
                  <a:cubicBezTo>
                    <a:pt x="33" y="8"/>
                    <a:pt x="33" y="9"/>
                    <a:pt x="32" y="10"/>
                  </a:cubicBezTo>
                  <a:cubicBezTo>
                    <a:pt x="31" y="11"/>
                    <a:pt x="30" y="11"/>
                    <a:pt x="29" y="10"/>
                  </a:cubicBezTo>
                  <a:cubicBezTo>
                    <a:pt x="27" y="6"/>
                    <a:pt x="22" y="4"/>
                    <a:pt x="18" y="4"/>
                  </a:cubicBezTo>
                  <a:cubicBezTo>
                    <a:pt x="11" y="4"/>
                    <a:pt x="5" y="9"/>
                    <a:pt x="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5" y="16"/>
                    <a:pt x="26" y="17"/>
                    <a:pt x="26" y="18"/>
                  </a:cubicBezTo>
                  <a:cubicBezTo>
                    <a:pt x="26" y="19"/>
                    <a:pt x="25" y="20"/>
                    <a:pt x="2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5" name="Freeform 79">
              <a:extLst>
                <a:ext uri="{FF2B5EF4-FFF2-40B4-BE49-F238E27FC236}">
                  <a16:creationId xmlns:a16="http://schemas.microsoft.com/office/drawing/2014/main" id="{9E9B8581-76C9-4FF4-B9FC-9EC01BCBD1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27988" y="1344613"/>
              <a:ext cx="93663" cy="93663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6" name="Freeform 80">
              <a:extLst>
                <a:ext uri="{FF2B5EF4-FFF2-40B4-BE49-F238E27FC236}">
                  <a16:creationId xmlns:a16="http://schemas.microsoft.com/office/drawing/2014/main" id="{950DC0A7-93FD-47B7-B5AC-7F3971CA7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6875" y="1422400"/>
              <a:ext cx="128588" cy="79375"/>
            </a:xfrm>
            <a:custGeom>
              <a:avLst/>
              <a:gdLst>
                <a:gd name="T0" fmla="*/ 31 w 33"/>
                <a:gd name="T1" fmla="*/ 20 h 20"/>
                <a:gd name="T2" fmla="*/ 9 w 33"/>
                <a:gd name="T3" fmla="*/ 20 h 20"/>
                <a:gd name="T4" fmla="*/ 7 w 33"/>
                <a:gd name="T5" fmla="*/ 18 h 20"/>
                <a:gd name="T6" fmla="*/ 9 w 33"/>
                <a:gd name="T7" fmla="*/ 16 h 20"/>
                <a:gd name="T8" fmla="*/ 29 w 33"/>
                <a:gd name="T9" fmla="*/ 16 h 20"/>
                <a:gd name="T10" fmla="*/ 15 w 33"/>
                <a:gd name="T11" fmla="*/ 4 h 20"/>
                <a:gd name="T12" fmla="*/ 4 w 33"/>
                <a:gd name="T13" fmla="*/ 10 h 20"/>
                <a:gd name="T14" fmla="*/ 1 w 33"/>
                <a:gd name="T15" fmla="*/ 10 h 20"/>
                <a:gd name="T16" fmla="*/ 0 w 33"/>
                <a:gd name="T17" fmla="*/ 7 h 20"/>
                <a:gd name="T18" fmla="*/ 15 w 33"/>
                <a:gd name="T19" fmla="*/ 0 h 20"/>
                <a:gd name="T20" fmla="*/ 33 w 33"/>
                <a:gd name="T21" fmla="*/ 18 h 20"/>
                <a:gd name="T22" fmla="*/ 31 w 33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20">
                  <a:moveTo>
                    <a:pt x="31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7" y="19"/>
                    <a:pt x="7" y="18"/>
                  </a:cubicBezTo>
                  <a:cubicBezTo>
                    <a:pt x="7" y="17"/>
                    <a:pt x="8" y="16"/>
                    <a:pt x="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9"/>
                    <a:pt x="22" y="4"/>
                    <a:pt x="15" y="4"/>
                  </a:cubicBezTo>
                  <a:cubicBezTo>
                    <a:pt x="11" y="4"/>
                    <a:pt x="6" y="6"/>
                    <a:pt x="4" y="10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0" y="9"/>
                    <a:pt x="0" y="8"/>
                    <a:pt x="0" y="7"/>
                  </a:cubicBezTo>
                  <a:cubicBezTo>
                    <a:pt x="4" y="3"/>
                    <a:pt x="9" y="0"/>
                    <a:pt x="15" y="0"/>
                  </a:cubicBezTo>
                  <a:cubicBezTo>
                    <a:pt x="25" y="0"/>
                    <a:pt x="33" y="8"/>
                    <a:pt x="33" y="18"/>
                  </a:cubicBezTo>
                  <a:cubicBezTo>
                    <a:pt x="33" y="19"/>
                    <a:pt x="32" y="20"/>
                    <a:pt x="3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7" name="Freeform 81">
              <a:extLst>
                <a:ext uri="{FF2B5EF4-FFF2-40B4-BE49-F238E27FC236}">
                  <a16:creationId xmlns:a16="http://schemas.microsoft.com/office/drawing/2014/main" id="{05EA89AE-E66B-4E21-BDF1-B4E1D5F682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4163" y="1312863"/>
              <a:ext cx="123825" cy="130175"/>
            </a:xfrm>
            <a:custGeom>
              <a:avLst/>
              <a:gdLst>
                <a:gd name="T0" fmla="*/ 16 w 32"/>
                <a:gd name="T1" fmla="*/ 33 h 33"/>
                <a:gd name="T2" fmla="*/ 0 w 32"/>
                <a:gd name="T3" fmla="*/ 16 h 33"/>
                <a:gd name="T4" fmla="*/ 16 w 32"/>
                <a:gd name="T5" fmla="*/ 0 h 33"/>
                <a:gd name="T6" fmla="*/ 32 w 32"/>
                <a:gd name="T7" fmla="*/ 16 h 33"/>
                <a:gd name="T8" fmla="*/ 16 w 32"/>
                <a:gd name="T9" fmla="*/ 33 h 33"/>
                <a:gd name="T10" fmla="*/ 16 w 32"/>
                <a:gd name="T11" fmla="*/ 4 h 33"/>
                <a:gd name="T12" fmla="*/ 4 w 32"/>
                <a:gd name="T13" fmla="*/ 16 h 33"/>
                <a:gd name="T14" fmla="*/ 16 w 32"/>
                <a:gd name="T15" fmla="*/ 29 h 33"/>
                <a:gd name="T16" fmla="*/ 28 w 32"/>
                <a:gd name="T17" fmla="*/ 16 h 33"/>
                <a:gd name="T18" fmla="*/ 16 w 32"/>
                <a:gd name="T19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3">
                  <a:moveTo>
                    <a:pt x="16" y="33"/>
                  </a:moveTo>
                  <a:cubicBezTo>
                    <a:pt x="7" y="33"/>
                    <a:pt x="0" y="2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6"/>
                    <a:pt x="25" y="33"/>
                    <a:pt x="16" y="33"/>
                  </a:cubicBezTo>
                  <a:close/>
                  <a:moveTo>
                    <a:pt x="16" y="4"/>
                  </a:moveTo>
                  <a:cubicBezTo>
                    <a:pt x="9" y="4"/>
                    <a:pt x="4" y="10"/>
                    <a:pt x="4" y="16"/>
                  </a:cubicBezTo>
                  <a:cubicBezTo>
                    <a:pt x="4" y="23"/>
                    <a:pt x="9" y="29"/>
                    <a:pt x="16" y="29"/>
                  </a:cubicBezTo>
                  <a:cubicBezTo>
                    <a:pt x="23" y="29"/>
                    <a:pt x="28" y="23"/>
                    <a:pt x="28" y="16"/>
                  </a:cubicBezTo>
                  <a:cubicBezTo>
                    <a:pt x="28" y="10"/>
                    <a:pt x="23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8" name="Freeform 82">
              <a:extLst>
                <a:ext uri="{FF2B5EF4-FFF2-40B4-BE49-F238E27FC236}">
                  <a16:creationId xmlns:a16="http://schemas.microsoft.com/office/drawing/2014/main" id="{9B5AE40D-85A8-4E7E-BCEC-0BF176427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69238" y="1427163"/>
              <a:ext cx="193675" cy="106363"/>
            </a:xfrm>
            <a:custGeom>
              <a:avLst/>
              <a:gdLst>
                <a:gd name="T0" fmla="*/ 48 w 50"/>
                <a:gd name="T1" fmla="*/ 27 h 27"/>
                <a:gd name="T2" fmla="*/ 48 w 50"/>
                <a:gd name="T3" fmla="*/ 27 h 27"/>
                <a:gd name="T4" fmla="*/ 2 w 50"/>
                <a:gd name="T5" fmla="*/ 27 h 27"/>
                <a:gd name="T6" fmla="*/ 0 w 50"/>
                <a:gd name="T7" fmla="*/ 25 h 27"/>
                <a:gd name="T8" fmla="*/ 25 w 50"/>
                <a:gd name="T9" fmla="*/ 0 h 27"/>
                <a:gd name="T10" fmla="*/ 50 w 50"/>
                <a:gd name="T11" fmla="*/ 24 h 27"/>
                <a:gd name="T12" fmla="*/ 50 w 50"/>
                <a:gd name="T13" fmla="*/ 25 h 27"/>
                <a:gd name="T14" fmla="*/ 48 w 50"/>
                <a:gd name="T15" fmla="*/ 27 h 27"/>
                <a:gd name="T16" fmla="*/ 4 w 50"/>
                <a:gd name="T17" fmla="*/ 23 h 27"/>
                <a:gd name="T18" fmla="*/ 46 w 50"/>
                <a:gd name="T19" fmla="*/ 23 h 27"/>
                <a:gd name="T20" fmla="*/ 25 w 50"/>
                <a:gd name="T21" fmla="*/ 4 h 27"/>
                <a:gd name="T22" fmla="*/ 4 w 50"/>
                <a:gd name="T23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27">
                  <a:moveTo>
                    <a:pt x="48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0" y="26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6"/>
                    <a:pt x="49" y="27"/>
                    <a:pt x="48" y="27"/>
                  </a:cubicBezTo>
                  <a:close/>
                  <a:moveTo>
                    <a:pt x="4" y="23"/>
                  </a:moveTo>
                  <a:cubicBezTo>
                    <a:pt x="46" y="23"/>
                    <a:pt x="46" y="23"/>
                    <a:pt x="46" y="23"/>
                  </a:cubicBezTo>
                  <a:cubicBezTo>
                    <a:pt x="45" y="12"/>
                    <a:pt x="36" y="4"/>
                    <a:pt x="25" y="4"/>
                  </a:cubicBezTo>
                  <a:cubicBezTo>
                    <a:pt x="14" y="4"/>
                    <a:pt x="5" y="12"/>
                    <a:pt x="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CCB076F-38F3-4D10-87C2-E0D291629C8B}"/>
              </a:ext>
            </a:extLst>
          </p:cNvPr>
          <p:cNvGrpSpPr>
            <a:grpSpLocks noChangeAspect="1"/>
          </p:cNvGrpSpPr>
          <p:nvPr/>
        </p:nvGrpSpPr>
        <p:grpSpPr>
          <a:xfrm>
            <a:off x="3540183" y="4802131"/>
            <a:ext cx="476728" cy="435980"/>
            <a:chOff x="8607425" y="5676900"/>
            <a:chExt cx="371475" cy="339725"/>
          </a:xfrm>
          <a:solidFill>
            <a:schemeClr val="accent4"/>
          </a:solidFill>
        </p:grpSpPr>
        <p:sp>
          <p:nvSpPr>
            <p:cNvPr id="125" name="Freeform 86">
              <a:extLst>
                <a:ext uri="{FF2B5EF4-FFF2-40B4-BE49-F238E27FC236}">
                  <a16:creationId xmlns:a16="http://schemas.microsoft.com/office/drawing/2014/main" id="{C772BE97-09C9-4524-9D89-084D57CBF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7425" y="5753100"/>
              <a:ext cx="371475" cy="263525"/>
            </a:xfrm>
            <a:custGeom>
              <a:avLst/>
              <a:gdLst>
                <a:gd name="T0" fmla="*/ 94 w 96"/>
                <a:gd name="T1" fmla="*/ 68 h 68"/>
                <a:gd name="T2" fmla="*/ 2 w 96"/>
                <a:gd name="T3" fmla="*/ 68 h 68"/>
                <a:gd name="T4" fmla="*/ 0 w 96"/>
                <a:gd name="T5" fmla="*/ 66 h 68"/>
                <a:gd name="T6" fmla="*/ 0 w 96"/>
                <a:gd name="T7" fmla="*/ 2 h 68"/>
                <a:gd name="T8" fmla="*/ 2 w 96"/>
                <a:gd name="T9" fmla="*/ 0 h 68"/>
                <a:gd name="T10" fmla="*/ 30 w 96"/>
                <a:gd name="T11" fmla="*/ 0 h 68"/>
                <a:gd name="T12" fmla="*/ 32 w 96"/>
                <a:gd name="T13" fmla="*/ 2 h 68"/>
                <a:gd name="T14" fmla="*/ 30 w 96"/>
                <a:gd name="T15" fmla="*/ 4 h 68"/>
                <a:gd name="T16" fmla="*/ 4 w 96"/>
                <a:gd name="T17" fmla="*/ 4 h 68"/>
                <a:gd name="T18" fmla="*/ 4 w 96"/>
                <a:gd name="T19" fmla="*/ 64 h 68"/>
                <a:gd name="T20" fmla="*/ 92 w 96"/>
                <a:gd name="T21" fmla="*/ 64 h 68"/>
                <a:gd name="T22" fmla="*/ 92 w 96"/>
                <a:gd name="T23" fmla="*/ 4 h 68"/>
                <a:gd name="T24" fmla="*/ 66 w 96"/>
                <a:gd name="T25" fmla="*/ 4 h 68"/>
                <a:gd name="T26" fmla="*/ 64 w 96"/>
                <a:gd name="T27" fmla="*/ 2 h 68"/>
                <a:gd name="T28" fmla="*/ 66 w 96"/>
                <a:gd name="T29" fmla="*/ 0 h 68"/>
                <a:gd name="T30" fmla="*/ 94 w 96"/>
                <a:gd name="T31" fmla="*/ 0 h 68"/>
                <a:gd name="T32" fmla="*/ 96 w 96"/>
                <a:gd name="T33" fmla="*/ 2 h 68"/>
                <a:gd name="T34" fmla="*/ 96 w 96"/>
                <a:gd name="T35" fmla="*/ 66 h 68"/>
                <a:gd name="T36" fmla="*/ 94 w 96"/>
                <a:gd name="T3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68">
                  <a:moveTo>
                    <a:pt x="94" y="68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1" y="68"/>
                    <a:pt x="0" y="67"/>
                    <a:pt x="0" y="6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4" y="3"/>
                    <a:pt x="64" y="2"/>
                  </a:cubicBezTo>
                  <a:cubicBezTo>
                    <a:pt x="64" y="1"/>
                    <a:pt x="65" y="0"/>
                    <a:pt x="6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0"/>
                    <a:pt x="96" y="1"/>
                    <a:pt x="96" y="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7"/>
                    <a:pt x="95" y="68"/>
                    <a:pt x="9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26" name="Freeform 87">
              <a:extLst>
                <a:ext uri="{FF2B5EF4-FFF2-40B4-BE49-F238E27FC236}">
                  <a16:creationId xmlns:a16="http://schemas.microsoft.com/office/drawing/2014/main" id="{48329C0D-D812-4434-ACB8-E200D1DDB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7425" y="5815013"/>
              <a:ext cx="371475" cy="15875"/>
            </a:xfrm>
            <a:custGeom>
              <a:avLst/>
              <a:gdLst>
                <a:gd name="T0" fmla="*/ 94 w 96"/>
                <a:gd name="T1" fmla="*/ 4 h 4"/>
                <a:gd name="T2" fmla="*/ 2 w 96"/>
                <a:gd name="T3" fmla="*/ 4 h 4"/>
                <a:gd name="T4" fmla="*/ 0 w 96"/>
                <a:gd name="T5" fmla="*/ 2 h 4"/>
                <a:gd name="T6" fmla="*/ 2 w 96"/>
                <a:gd name="T7" fmla="*/ 0 h 4"/>
                <a:gd name="T8" fmla="*/ 94 w 96"/>
                <a:gd name="T9" fmla="*/ 0 h 4"/>
                <a:gd name="T10" fmla="*/ 96 w 96"/>
                <a:gd name="T11" fmla="*/ 2 h 4"/>
                <a:gd name="T12" fmla="*/ 94 w 9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0"/>
                    <a:pt x="96" y="1"/>
                    <a:pt x="96" y="2"/>
                  </a:cubicBezTo>
                  <a:cubicBezTo>
                    <a:pt x="96" y="3"/>
                    <a:pt x="95" y="4"/>
                    <a:pt x="9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27" name="Freeform 88">
              <a:extLst>
                <a:ext uri="{FF2B5EF4-FFF2-40B4-BE49-F238E27FC236}">
                  <a16:creationId xmlns:a16="http://schemas.microsoft.com/office/drawing/2014/main" id="{3A9CBBC4-1393-411C-9D14-0D0B52960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3163" y="5876925"/>
              <a:ext cx="77788" cy="15875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28" name="Freeform 89">
              <a:extLst>
                <a:ext uri="{FF2B5EF4-FFF2-40B4-BE49-F238E27FC236}">
                  <a16:creationId xmlns:a16="http://schemas.microsoft.com/office/drawing/2014/main" id="{11E0A291-35A1-4A1C-BF71-11093F9E2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3163" y="5907088"/>
              <a:ext cx="107950" cy="15875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29" name="Freeform 90">
              <a:extLst>
                <a:ext uri="{FF2B5EF4-FFF2-40B4-BE49-F238E27FC236}">
                  <a16:creationId xmlns:a16="http://schemas.microsoft.com/office/drawing/2014/main" id="{9E08FB90-687E-4D18-A231-18F6224C5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3163" y="5938838"/>
              <a:ext cx="93663" cy="15875"/>
            </a:xfrm>
            <a:custGeom>
              <a:avLst/>
              <a:gdLst>
                <a:gd name="T0" fmla="*/ 22 w 24"/>
                <a:gd name="T1" fmla="*/ 4 h 4"/>
                <a:gd name="T2" fmla="*/ 2 w 24"/>
                <a:gd name="T3" fmla="*/ 4 h 4"/>
                <a:gd name="T4" fmla="*/ 0 w 24"/>
                <a:gd name="T5" fmla="*/ 2 h 4"/>
                <a:gd name="T6" fmla="*/ 2 w 24"/>
                <a:gd name="T7" fmla="*/ 0 h 4"/>
                <a:gd name="T8" fmla="*/ 22 w 24"/>
                <a:gd name="T9" fmla="*/ 0 h 4"/>
                <a:gd name="T10" fmla="*/ 24 w 24"/>
                <a:gd name="T11" fmla="*/ 2 h 4"/>
                <a:gd name="T12" fmla="*/ 2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3"/>
                    <a:pt x="23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0" name="Freeform 91">
              <a:extLst>
                <a:ext uri="{FF2B5EF4-FFF2-40B4-BE49-F238E27FC236}">
                  <a16:creationId xmlns:a16="http://schemas.microsoft.com/office/drawing/2014/main" id="{FA15DD4D-22C4-431C-BFBA-4D67AD3037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47125" y="5676900"/>
              <a:ext cx="92075" cy="122237"/>
            </a:xfrm>
            <a:custGeom>
              <a:avLst/>
              <a:gdLst>
                <a:gd name="T0" fmla="*/ 22 w 24"/>
                <a:gd name="T1" fmla="*/ 32 h 32"/>
                <a:gd name="T2" fmla="*/ 2 w 24"/>
                <a:gd name="T3" fmla="*/ 32 h 32"/>
                <a:gd name="T4" fmla="*/ 0 w 24"/>
                <a:gd name="T5" fmla="*/ 30 h 32"/>
                <a:gd name="T6" fmla="*/ 0 w 24"/>
                <a:gd name="T7" fmla="*/ 12 h 32"/>
                <a:gd name="T8" fmla="*/ 12 w 24"/>
                <a:gd name="T9" fmla="*/ 0 h 32"/>
                <a:gd name="T10" fmla="*/ 24 w 24"/>
                <a:gd name="T11" fmla="*/ 12 h 32"/>
                <a:gd name="T12" fmla="*/ 24 w 24"/>
                <a:gd name="T13" fmla="*/ 30 h 32"/>
                <a:gd name="T14" fmla="*/ 22 w 24"/>
                <a:gd name="T15" fmla="*/ 32 h 32"/>
                <a:gd name="T16" fmla="*/ 4 w 24"/>
                <a:gd name="T17" fmla="*/ 28 h 32"/>
                <a:gd name="T18" fmla="*/ 20 w 24"/>
                <a:gd name="T19" fmla="*/ 28 h 32"/>
                <a:gd name="T20" fmla="*/ 20 w 24"/>
                <a:gd name="T21" fmla="*/ 12 h 32"/>
                <a:gd name="T22" fmla="*/ 12 w 24"/>
                <a:gd name="T23" fmla="*/ 4 h 32"/>
                <a:gd name="T24" fmla="*/ 4 w 24"/>
                <a:gd name="T25" fmla="*/ 12 h 32"/>
                <a:gd name="T26" fmla="*/ 4 w 24"/>
                <a:gd name="T2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2">
                  <a:moveTo>
                    <a:pt x="22" y="32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3" y="32"/>
                    <a:pt x="22" y="32"/>
                  </a:cubicBezTo>
                  <a:close/>
                  <a:moveTo>
                    <a:pt x="4" y="28"/>
                  </a:moveTo>
                  <a:cubicBezTo>
                    <a:pt x="20" y="28"/>
                    <a:pt x="20" y="28"/>
                    <a:pt x="20" y="28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ubicBezTo>
                    <a:pt x="8" y="4"/>
                    <a:pt x="4" y="8"/>
                    <a:pt x="4" y="12"/>
                  </a:cubicBezTo>
                  <a:lnTo>
                    <a:pt x="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1" name="Freeform 92">
              <a:extLst>
                <a:ext uri="{FF2B5EF4-FFF2-40B4-BE49-F238E27FC236}">
                  <a16:creationId xmlns:a16="http://schemas.microsoft.com/office/drawing/2014/main" id="{238DA2E8-2C0C-4D6F-AAA3-C299E38CFC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85213" y="5861050"/>
              <a:ext cx="61913" cy="61912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2" name="Freeform 93">
              <a:extLst>
                <a:ext uri="{FF2B5EF4-FFF2-40B4-BE49-F238E27FC236}">
                  <a16:creationId xmlns:a16="http://schemas.microsoft.com/office/drawing/2014/main" id="{FC5DD552-9DF3-422E-8656-3D09DA54D6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9338" y="5907088"/>
              <a:ext cx="93663" cy="61912"/>
            </a:xfrm>
            <a:custGeom>
              <a:avLst/>
              <a:gdLst>
                <a:gd name="T0" fmla="*/ 22 w 24"/>
                <a:gd name="T1" fmla="*/ 16 h 16"/>
                <a:gd name="T2" fmla="*/ 22 w 24"/>
                <a:gd name="T3" fmla="*/ 16 h 16"/>
                <a:gd name="T4" fmla="*/ 2 w 24"/>
                <a:gd name="T5" fmla="*/ 16 h 16"/>
                <a:gd name="T6" fmla="*/ 0 w 24"/>
                <a:gd name="T7" fmla="*/ 14 h 16"/>
                <a:gd name="T8" fmla="*/ 12 w 24"/>
                <a:gd name="T9" fmla="*/ 0 h 16"/>
                <a:gd name="T10" fmla="*/ 24 w 24"/>
                <a:gd name="T11" fmla="*/ 13 h 16"/>
                <a:gd name="T12" fmla="*/ 24 w 24"/>
                <a:gd name="T13" fmla="*/ 14 h 16"/>
                <a:gd name="T14" fmla="*/ 22 w 24"/>
                <a:gd name="T15" fmla="*/ 16 h 16"/>
                <a:gd name="T16" fmla="*/ 4 w 24"/>
                <a:gd name="T17" fmla="*/ 12 h 16"/>
                <a:gd name="T18" fmla="*/ 20 w 24"/>
                <a:gd name="T19" fmla="*/ 12 h 16"/>
                <a:gd name="T20" fmla="*/ 12 w 24"/>
                <a:gd name="T21" fmla="*/ 4 h 16"/>
                <a:gd name="T22" fmla="*/ 4 w 24"/>
                <a:gd name="T2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6">
                  <a:moveTo>
                    <a:pt x="22" y="16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8" y="0"/>
                    <a:pt x="24" y="6"/>
                    <a:pt x="24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3" y="16"/>
                    <a:pt x="22" y="16"/>
                  </a:cubicBezTo>
                  <a:close/>
                  <a:moveTo>
                    <a:pt x="4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19" y="7"/>
                    <a:pt x="16" y="4"/>
                    <a:pt x="12" y="4"/>
                  </a:cubicBezTo>
                  <a:cubicBezTo>
                    <a:pt x="8" y="4"/>
                    <a:pt x="5" y="7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E63391F-8E02-4B23-BA45-D8EC18ABEFB8}"/>
              </a:ext>
            </a:extLst>
          </p:cNvPr>
          <p:cNvGrpSpPr>
            <a:grpSpLocks noChangeAspect="1"/>
          </p:cNvGrpSpPr>
          <p:nvPr/>
        </p:nvGrpSpPr>
        <p:grpSpPr>
          <a:xfrm>
            <a:off x="1468984" y="4809328"/>
            <a:ext cx="439742" cy="435982"/>
            <a:chOff x="3738563" y="4918076"/>
            <a:chExt cx="371475" cy="368299"/>
          </a:xfrm>
          <a:solidFill>
            <a:schemeClr val="accent4"/>
          </a:solidFill>
        </p:grpSpPr>
        <p:sp>
          <p:nvSpPr>
            <p:cNvPr id="118" name="Freeform 97">
              <a:extLst>
                <a:ext uri="{FF2B5EF4-FFF2-40B4-BE49-F238E27FC236}">
                  <a16:creationId xmlns:a16="http://schemas.microsoft.com/office/drawing/2014/main" id="{441878E6-57C9-4B73-9A47-60468793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1" y="4918076"/>
              <a:ext cx="355600" cy="233362"/>
            </a:xfrm>
            <a:custGeom>
              <a:avLst/>
              <a:gdLst>
                <a:gd name="T0" fmla="*/ 14 w 92"/>
                <a:gd name="T1" fmla="*/ 59 h 60"/>
                <a:gd name="T2" fmla="*/ 0 w 92"/>
                <a:gd name="T3" fmla="*/ 50 h 60"/>
                <a:gd name="T4" fmla="*/ 0 w 92"/>
                <a:gd name="T5" fmla="*/ 48 h 60"/>
                <a:gd name="T6" fmla="*/ 2 w 92"/>
                <a:gd name="T7" fmla="*/ 47 h 60"/>
                <a:gd name="T8" fmla="*/ 12 w 92"/>
                <a:gd name="T9" fmla="*/ 29 h 60"/>
                <a:gd name="T10" fmla="*/ 25 w 92"/>
                <a:gd name="T11" fmla="*/ 2 h 60"/>
                <a:gd name="T12" fmla="*/ 46 w 92"/>
                <a:gd name="T13" fmla="*/ 5 h 60"/>
                <a:gd name="T14" fmla="*/ 67 w 92"/>
                <a:gd name="T15" fmla="*/ 2 h 60"/>
                <a:gd name="T16" fmla="*/ 80 w 92"/>
                <a:gd name="T17" fmla="*/ 29 h 60"/>
                <a:gd name="T18" fmla="*/ 90 w 92"/>
                <a:gd name="T19" fmla="*/ 47 h 60"/>
                <a:gd name="T20" fmla="*/ 92 w 92"/>
                <a:gd name="T21" fmla="*/ 48 h 60"/>
                <a:gd name="T22" fmla="*/ 92 w 92"/>
                <a:gd name="T23" fmla="*/ 50 h 60"/>
                <a:gd name="T24" fmla="*/ 75 w 92"/>
                <a:gd name="T25" fmla="*/ 59 h 60"/>
                <a:gd name="T26" fmla="*/ 64 w 92"/>
                <a:gd name="T27" fmla="*/ 47 h 60"/>
                <a:gd name="T28" fmla="*/ 66 w 92"/>
                <a:gd name="T29" fmla="*/ 45 h 60"/>
                <a:gd name="T30" fmla="*/ 68 w 92"/>
                <a:gd name="T31" fmla="*/ 47 h 60"/>
                <a:gd name="T32" fmla="*/ 76 w 92"/>
                <a:gd name="T33" fmla="*/ 55 h 60"/>
                <a:gd name="T34" fmla="*/ 87 w 92"/>
                <a:gd name="T35" fmla="*/ 50 h 60"/>
                <a:gd name="T36" fmla="*/ 77 w 92"/>
                <a:gd name="T37" fmla="*/ 30 h 60"/>
                <a:gd name="T38" fmla="*/ 65 w 92"/>
                <a:gd name="T39" fmla="*/ 6 h 60"/>
                <a:gd name="T40" fmla="*/ 47 w 92"/>
                <a:gd name="T41" fmla="*/ 9 h 60"/>
                <a:gd name="T42" fmla="*/ 45 w 92"/>
                <a:gd name="T43" fmla="*/ 9 h 60"/>
                <a:gd name="T44" fmla="*/ 27 w 92"/>
                <a:gd name="T45" fmla="*/ 6 h 60"/>
                <a:gd name="T46" fmla="*/ 15 w 92"/>
                <a:gd name="T47" fmla="*/ 30 h 60"/>
                <a:gd name="T48" fmla="*/ 5 w 92"/>
                <a:gd name="T49" fmla="*/ 50 h 60"/>
                <a:gd name="T50" fmla="*/ 16 w 92"/>
                <a:gd name="T51" fmla="*/ 55 h 60"/>
                <a:gd name="T52" fmla="*/ 24 w 92"/>
                <a:gd name="T53" fmla="*/ 47 h 60"/>
                <a:gd name="T54" fmla="*/ 26 w 92"/>
                <a:gd name="T55" fmla="*/ 45 h 60"/>
                <a:gd name="T56" fmla="*/ 28 w 92"/>
                <a:gd name="T57" fmla="*/ 47 h 60"/>
                <a:gd name="T58" fmla="*/ 17 w 92"/>
                <a:gd name="T59" fmla="*/ 59 h 60"/>
                <a:gd name="T60" fmla="*/ 14 w 92"/>
                <a:gd name="T61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60">
                  <a:moveTo>
                    <a:pt x="14" y="59"/>
                  </a:moveTo>
                  <a:cubicBezTo>
                    <a:pt x="9" y="59"/>
                    <a:pt x="3" y="57"/>
                    <a:pt x="0" y="50"/>
                  </a:cubicBezTo>
                  <a:cubicBezTo>
                    <a:pt x="0" y="49"/>
                    <a:pt x="0" y="48"/>
                    <a:pt x="0" y="48"/>
                  </a:cubicBezTo>
                  <a:cubicBezTo>
                    <a:pt x="1" y="47"/>
                    <a:pt x="1" y="47"/>
                    <a:pt x="2" y="47"/>
                  </a:cubicBezTo>
                  <a:cubicBezTo>
                    <a:pt x="7" y="47"/>
                    <a:pt x="9" y="38"/>
                    <a:pt x="12" y="29"/>
                  </a:cubicBezTo>
                  <a:cubicBezTo>
                    <a:pt x="14" y="18"/>
                    <a:pt x="17" y="7"/>
                    <a:pt x="25" y="2"/>
                  </a:cubicBezTo>
                  <a:cubicBezTo>
                    <a:pt x="31" y="0"/>
                    <a:pt x="38" y="1"/>
                    <a:pt x="46" y="5"/>
                  </a:cubicBezTo>
                  <a:cubicBezTo>
                    <a:pt x="54" y="1"/>
                    <a:pt x="61" y="0"/>
                    <a:pt x="67" y="2"/>
                  </a:cubicBezTo>
                  <a:cubicBezTo>
                    <a:pt x="75" y="7"/>
                    <a:pt x="78" y="18"/>
                    <a:pt x="80" y="29"/>
                  </a:cubicBezTo>
                  <a:cubicBezTo>
                    <a:pt x="83" y="38"/>
                    <a:pt x="85" y="47"/>
                    <a:pt x="90" y="47"/>
                  </a:cubicBezTo>
                  <a:cubicBezTo>
                    <a:pt x="91" y="47"/>
                    <a:pt x="91" y="47"/>
                    <a:pt x="92" y="48"/>
                  </a:cubicBezTo>
                  <a:cubicBezTo>
                    <a:pt x="92" y="48"/>
                    <a:pt x="92" y="49"/>
                    <a:pt x="92" y="50"/>
                  </a:cubicBezTo>
                  <a:cubicBezTo>
                    <a:pt x="88" y="58"/>
                    <a:pt x="80" y="60"/>
                    <a:pt x="75" y="59"/>
                  </a:cubicBezTo>
                  <a:cubicBezTo>
                    <a:pt x="68" y="58"/>
                    <a:pt x="64" y="53"/>
                    <a:pt x="64" y="47"/>
                  </a:cubicBezTo>
                  <a:cubicBezTo>
                    <a:pt x="64" y="46"/>
                    <a:pt x="64" y="45"/>
                    <a:pt x="66" y="45"/>
                  </a:cubicBezTo>
                  <a:cubicBezTo>
                    <a:pt x="67" y="45"/>
                    <a:pt x="68" y="46"/>
                    <a:pt x="68" y="47"/>
                  </a:cubicBezTo>
                  <a:cubicBezTo>
                    <a:pt x="68" y="51"/>
                    <a:pt x="72" y="54"/>
                    <a:pt x="76" y="55"/>
                  </a:cubicBezTo>
                  <a:cubicBezTo>
                    <a:pt x="78" y="55"/>
                    <a:pt x="83" y="56"/>
                    <a:pt x="87" y="50"/>
                  </a:cubicBezTo>
                  <a:cubicBezTo>
                    <a:pt x="81" y="48"/>
                    <a:pt x="79" y="39"/>
                    <a:pt x="77" y="30"/>
                  </a:cubicBezTo>
                  <a:cubicBezTo>
                    <a:pt x="74" y="20"/>
                    <a:pt x="72" y="9"/>
                    <a:pt x="65" y="6"/>
                  </a:cubicBezTo>
                  <a:cubicBezTo>
                    <a:pt x="61" y="4"/>
                    <a:pt x="55" y="5"/>
                    <a:pt x="47" y="9"/>
                  </a:cubicBezTo>
                  <a:cubicBezTo>
                    <a:pt x="46" y="9"/>
                    <a:pt x="46" y="9"/>
                    <a:pt x="45" y="9"/>
                  </a:cubicBezTo>
                  <a:cubicBezTo>
                    <a:pt x="37" y="5"/>
                    <a:pt x="31" y="4"/>
                    <a:pt x="27" y="6"/>
                  </a:cubicBezTo>
                  <a:cubicBezTo>
                    <a:pt x="20" y="9"/>
                    <a:pt x="18" y="20"/>
                    <a:pt x="15" y="30"/>
                  </a:cubicBezTo>
                  <a:cubicBezTo>
                    <a:pt x="13" y="39"/>
                    <a:pt x="11" y="48"/>
                    <a:pt x="5" y="50"/>
                  </a:cubicBezTo>
                  <a:cubicBezTo>
                    <a:pt x="9" y="56"/>
                    <a:pt x="14" y="55"/>
                    <a:pt x="16" y="55"/>
                  </a:cubicBezTo>
                  <a:cubicBezTo>
                    <a:pt x="20" y="54"/>
                    <a:pt x="24" y="51"/>
                    <a:pt x="24" y="47"/>
                  </a:cubicBezTo>
                  <a:cubicBezTo>
                    <a:pt x="24" y="46"/>
                    <a:pt x="25" y="45"/>
                    <a:pt x="26" y="45"/>
                  </a:cubicBezTo>
                  <a:cubicBezTo>
                    <a:pt x="28" y="45"/>
                    <a:pt x="28" y="46"/>
                    <a:pt x="28" y="47"/>
                  </a:cubicBezTo>
                  <a:cubicBezTo>
                    <a:pt x="28" y="53"/>
                    <a:pt x="24" y="58"/>
                    <a:pt x="17" y="59"/>
                  </a:cubicBezTo>
                  <a:cubicBezTo>
                    <a:pt x="16" y="59"/>
                    <a:pt x="15" y="59"/>
                    <a:pt x="1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19" name="Freeform 98">
              <a:extLst>
                <a:ext uri="{FF2B5EF4-FFF2-40B4-BE49-F238E27FC236}">
                  <a16:creationId xmlns:a16="http://schemas.microsoft.com/office/drawing/2014/main" id="{E654FE98-D435-4514-BFBA-DB671C5760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4288" y="4976813"/>
              <a:ext cx="204788" cy="201612"/>
            </a:xfrm>
            <a:custGeom>
              <a:avLst/>
              <a:gdLst>
                <a:gd name="T0" fmla="*/ 26 w 53"/>
                <a:gd name="T1" fmla="*/ 52 h 52"/>
                <a:gd name="T2" fmla="*/ 25 w 53"/>
                <a:gd name="T3" fmla="*/ 52 h 52"/>
                <a:gd name="T4" fmla="*/ 4 w 53"/>
                <a:gd name="T5" fmla="*/ 32 h 52"/>
                <a:gd name="T6" fmla="*/ 0 w 53"/>
                <a:gd name="T7" fmla="*/ 24 h 52"/>
                <a:gd name="T8" fmla="*/ 1 w 53"/>
                <a:gd name="T9" fmla="*/ 19 h 52"/>
                <a:gd name="T10" fmla="*/ 4 w 53"/>
                <a:gd name="T11" fmla="*/ 16 h 52"/>
                <a:gd name="T12" fmla="*/ 6 w 53"/>
                <a:gd name="T13" fmla="*/ 9 h 52"/>
                <a:gd name="T14" fmla="*/ 8 w 53"/>
                <a:gd name="T15" fmla="*/ 8 h 52"/>
                <a:gd name="T16" fmla="*/ 23 w 53"/>
                <a:gd name="T17" fmla="*/ 2 h 52"/>
                <a:gd name="T18" fmla="*/ 25 w 53"/>
                <a:gd name="T19" fmla="*/ 1 h 52"/>
                <a:gd name="T20" fmla="*/ 27 w 53"/>
                <a:gd name="T21" fmla="*/ 1 h 52"/>
                <a:gd name="T22" fmla="*/ 29 w 53"/>
                <a:gd name="T23" fmla="*/ 2 h 52"/>
                <a:gd name="T24" fmla="*/ 44 w 53"/>
                <a:gd name="T25" fmla="*/ 8 h 52"/>
                <a:gd name="T26" fmla="*/ 46 w 53"/>
                <a:gd name="T27" fmla="*/ 9 h 52"/>
                <a:gd name="T28" fmla="*/ 48 w 53"/>
                <a:gd name="T29" fmla="*/ 16 h 52"/>
                <a:gd name="T30" fmla="*/ 53 w 53"/>
                <a:gd name="T31" fmla="*/ 24 h 52"/>
                <a:gd name="T32" fmla="*/ 48 w 53"/>
                <a:gd name="T33" fmla="*/ 32 h 52"/>
                <a:gd name="T34" fmla="*/ 27 w 53"/>
                <a:gd name="T35" fmla="*/ 52 h 52"/>
                <a:gd name="T36" fmla="*/ 26 w 53"/>
                <a:gd name="T37" fmla="*/ 52 h 52"/>
                <a:gd name="T38" fmla="*/ 10 w 53"/>
                <a:gd name="T39" fmla="*/ 12 h 52"/>
                <a:gd name="T40" fmla="*/ 8 w 53"/>
                <a:gd name="T41" fmla="*/ 18 h 52"/>
                <a:gd name="T42" fmla="*/ 6 w 53"/>
                <a:gd name="T43" fmla="*/ 20 h 52"/>
                <a:gd name="T44" fmla="*/ 4 w 53"/>
                <a:gd name="T45" fmla="*/ 24 h 52"/>
                <a:gd name="T46" fmla="*/ 6 w 53"/>
                <a:gd name="T47" fmla="*/ 28 h 52"/>
                <a:gd name="T48" fmla="*/ 8 w 53"/>
                <a:gd name="T49" fmla="*/ 30 h 52"/>
                <a:gd name="T50" fmla="*/ 26 w 53"/>
                <a:gd name="T51" fmla="*/ 48 h 52"/>
                <a:gd name="T52" fmla="*/ 44 w 53"/>
                <a:gd name="T53" fmla="*/ 30 h 52"/>
                <a:gd name="T54" fmla="*/ 46 w 53"/>
                <a:gd name="T55" fmla="*/ 28 h 52"/>
                <a:gd name="T56" fmla="*/ 49 w 53"/>
                <a:gd name="T57" fmla="*/ 24 h 52"/>
                <a:gd name="T58" fmla="*/ 46 w 53"/>
                <a:gd name="T59" fmla="*/ 20 h 52"/>
                <a:gd name="T60" fmla="*/ 44 w 53"/>
                <a:gd name="T61" fmla="*/ 18 h 52"/>
                <a:gd name="T62" fmla="*/ 42 w 53"/>
                <a:gd name="T63" fmla="*/ 12 h 52"/>
                <a:gd name="T64" fmla="*/ 26 w 53"/>
                <a:gd name="T65" fmla="*/ 6 h 52"/>
                <a:gd name="T66" fmla="*/ 10 w 53"/>
                <a:gd name="T67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2">
                  <a:moveTo>
                    <a:pt x="26" y="52"/>
                  </a:moveTo>
                  <a:cubicBezTo>
                    <a:pt x="26" y="52"/>
                    <a:pt x="26" y="52"/>
                    <a:pt x="25" y="52"/>
                  </a:cubicBezTo>
                  <a:cubicBezTo>
                    <a:pt x="17" y="49"/>
                    <a:pt x="7" y="42"/>
                    <a:pt x="4" y="32"/>
                  </a:cubicBezTo>
                  <a:cubicBezTo>
                    <a:pt x="1" y="31"/>
                    <a:pt x="0" y="28"/>
                    <a:pt x="0" y="24"/>
                  </a:cubicBezTo>
                  <a:cubicBezTo>
                    <a:pt x="0" y="22"/>
                    <a:pt x="0" y="20"/>
                    <a:pt x="1" y="19"/>
                  </a:cubicBezTo>
                  <a:cubicBezTo>
                    <a:pt x="2" y="17"/>
                    <a:pt x="3" y="17"/>
                    <a:pt x="4" y="1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7" y="8"/>
                    <a:pt x="8" y="8"/>
                  </a:cubicBezTo>
                  <a:cubicBezTo>
                    <a:pt x="20" y="8"/>
                    <a:pt x="22" y="5"/>
                    <a:pt x="23" y="2"/>
                  </a:cubicBezTo>
                  <a:cubicBezTo>
                    <a:pt x="24" y="2"/>
                    <a:pt x="24" y="1"/>
                    <a:pt x="25" y="1"/>
                  </a:cubicBezTo>
                  <a:cubicBezTo>
                    <a:pt x="25" y="0"/>
                    <a:pt x="27" y="0"/>
                    <a:pt x="27" y="1"/>
                  </a:cubicBezTo>
                  <a:cubicBezTo>
                    <a:pt x="28" y="1"/>
                    <a:pt x="28" y="2"/>
                    <a:pt x="29" y="2"/>
                  </a:cubicBezTo>
                  <a:cubicBezTo>
                    <a:pt x="30" y="5"/>
                    <a:pt x="32" y="8"/>
                    <a:pt x="44" y="8"/>
                  </a:cubicBezTo>
                  <a:cubicBezTo>
                    <a:pt x="45" y="8"/>
                    <a:pt x="46" y="9"/>
                    <a:pt x="46" y="9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51" y="17"/>
                    <a:pt x="53" y="20"/>
                    <a:pt x="53" y="24"/>
                  </a:cubicBezTo>
                  <a:cubicBezTo>
                    <a:pt x="53" y="28"/>
                    <a:pt x="51" y="31"/>
                    <a:pt x="48" y="32"/>
                  </a:cubicBezTo>
                  <a:cubicBezTo>
                    <a:pt x="45" y="42"/>
                    <a:pt x="35" y="49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lose/>
                  <a:moveTo>
                    <a:pt x="10" y="12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19"/>
                    <a:pt x="7" y="20"/>
                    <a:pt x="6" y="20"/>
                  </a:cubicBezTo>
                  <a:cubicBezTo>
                    <a:pt x="4" y="20"/>
                    <a:pt x="4" y="23"/>
                    <a:pt x="4" y="24"/>
                  </a:cubicBezTo>
                  <a:cubicBezTo>
                    <a:pt x="4" y="25"/>
                    <a:pt x="4" y="28"/>
                    <a:pt x="6" y="28"/>
                  </a:cubicBezTo>
                  <a:cubicBezTo>
                    <a:pt x="7" y="28"/>
                    <a:pt x="8" y="29"/>
                    <a:pt x="8" y="30"/>
                  </a:cubicBezTo>
                  <a:cubicBezTo>
                    <a:pt x="10" y="41"/>
                    <a:pt x="22" y="46"/>
                    <a:pt x="26" y="48"/>
                  </a:cubicBezTo>
                  <a:cubicBezTo>
                    <a:pt x="30" y="46"/>
                    <a:pt x="42" y="41"/>
                    <a:pt x="44" y="30"/>
                  </a:cubicBezTo>
                  <a:cubicBezTo>
                    <a:pt x="44" y="29"/>
                    <a:pt x="45" y="28"/>
                    <a:pt x="46" y="28"/>
                  </a:cubicBezTo>
                  <a:cubicBezTo>
                    <a:pt x="48" y="28"/>
                    <a:pt x="49" y="25"/>
                    <a:pt x="49" y="24"/>
                  </a:cubicBezTo>
                  <a:cubicBezTo>
                    <a:pt x="49" y="23"/>
                    <a:pt x="48" y="20"/>
                    <a:pt x="46" y="20"/>
                  </a:cubicBezTo>
                  <a:cubicBezTo>
                    <a:pt x="45" y="20"/>
                    <a:pt x="44" y="19"/>
                    <a:pt x="44" y="18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32" y="12"/>
                    <a:pt x="28" y="9"/>
                    <a:pt x="26" y="6"/>
                  </a:cubicBezTo>
                  <a:cubicBezTo>
                    <a:pt x="24" y="9"/>
                    <a:pt x="20" y="12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20" name="Freeform 99">
              <a:extLst>
                <a:ext uri="{FF2B5EF4-FFF2-40B4-BE49-F238E27FC236}">
                  <a16:creationId xmlns:a16="http://schemas.microsoft.com/office/drawing/2014/main" id="{72F00D1F-9148-48BA-AF15-70AA0D8B6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8563" y="5143500"/>
              <a:ext cx="371475" cy="142875"/>
            </a:xfrm>
            <a:custGeom>
              <a:avLst/>
              <a:gdLst>
                <a:gd name="T0" fmla="*/ 94 w 96"/>
                <a:gd name="T1" fmla="*/ 37 h 37"/>
                <a:gd name="T2" fmla="*/ 2 w 96"/>
                <a:gd name="T3" fmla="*/ 37 h 37"/>
                <a:gd name="T4" fmla="*/ 0 w 96"/>
                <a:gd name="T5" fmla="*/ 35 h 37"/>
                <a:gd name="T6" fmla="*/ 0 w 96"/>
                <a:gd name="T7" fmla="*/ 29 h 37"/>
                <a:gd name="T8" fmla="*/ 29 w 96"/>
                <a:gd name="T9" fmla="*/ 4 h 37"/>
                <a:gd name="T10" fmla="*/ 37 w 96"/>
                <a:gd name="T11" fmla="*/ 0 h 37"/>
                <a:gd name="T12" fmla="*/ 40 w 96"/>
                <a:gd name="T13" fmla="*/ 1 h 37"/>
                <a:gd name="T14" fmla="*/ 39 w 96"/>
                <a:gd name="T15" fmla="*/ 4 h 37"/>
                <a:gd name="T16" fmla="*/ 31 w 96"/>
                <a:gd name="T17" fmla="*/ 7 h 37"/>
                <a:gd name="T18" fmla="*/ 4 w 96"/>
                <a:gd name="T19" fmla="*/ 29 h 37"/>
                <a:gd name="T20" fmla="*/ 4 w 96"/>
                <a:gd name="T21" fmla="*/ 33 h 37"/>
                <a:gd name="T22" fmla="*/ 92 w 96"/>
                <a:gd name="T23" fmla="*/ 33 h 37"/>
                <a:gd name="T24" fmla="*/ 92 w 96"/>
                <a:gd name="T25" fmla="*/ 29 h 37"/>
                <a:gd name="T26" fmla="*/ 65 w 96"/>
                <a:gd name="T27" fmla="*/ 7 h 37"/>
                <a:gd name="T28" fmla="*/ 57 w 96"/>
                <a:gd name="T29" fmla="*/ 4 h 37"/>
                <a:gd name="T30" fmla="*/ 56 w 96"/>
                <a:gd name="T31" fmla="*/ 1 h 37"/>
                <a:gd name="T32" fmla="*/ 59 w 96"/>
                <a:gd name="T33" fmla="*/ 0 h 37"/>
                <a:gd name="T34" fmla="*/ 67 w 96"/>
                <a:gd name="T35" fmla="*/ 4 h 37"/>
                <a:gd name="T36" fmla="*/ 96 w 96"/>
                <a:gd name="T37" fmla="*/ 29 h 37"/>
                <a:gd name="T38" fmla="*/ 96 w 96"/>
                <a:gd name="T39" fmla="*/ 35 h 37"/>
                <a:gd name="T40" fmla="*/ 94 w 96"/>
                <a:gd name="T4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37">
                  <a:moveTo>
                    <a:pt x="94" y="37"/>
                  </a:moveTo>
                  <a:cubicBezTo>
                    <a:pt x="2" y="37"/>
                    <a:pt x="2" y="37"/>
                    <a:pt x="2" y="37"/>
                  </a:cubicBezTo>
                  <a:cubicBezTo>
                    <a:pt x="1" y="37"/>
                    <a:pt x="0" y="36"/>
                    <a:pt x="0" y="3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6"/>
                    <a:pt x="14" y="10"/>
                    <a:pt x="29" y="4"/>
                  </a:cubicBezTo>
                  <a:cubicBezTo>
                    <a:pt x="32" y="3"/>
                    <a:pt x="35" y="1"/>
                    <a:pt x="37" y="0"/>
                  </a:cubicBezTo>
                  <a:cubicBezTo>
                    <a:pt x="38" y="0"/>
                    <a:pt x="39" y="0"/>
                    <a:pt x="40" y="1"/>
                  </a:cubicBezTo>
                  <a:cubicBezTo>
                    <a:pt x="40" y="2"/>
                    <a:pt x="40" y="3"/>
                    <a:pt x="39" y="4"/>
                  </a:cubicBezTo>
                  <a:cubicBezTo>
                    <a:pt x="36" y="5"/>
                    <a:pt x="33" y="6"/>
                    <a:pt x="31" y="7"/>
                  </a:cubicBezTo>
                  <a:cubicBezTo>
                    <a:pt x="16" y="13"/>
                    <a:pt x="4" y="18"/>
                    <a:pt x="4" y="29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18"/>
                    <a:pt x="80" y="13"/>
                    <a:pt x="65" y="7"/>
                  </a:cubicBezTo>
                  <a:cubicBezTo>
                    <a:pt x="63" y="6"/>
                    <a:pt x="60" y="5"/>
                    <a:pt x="57" y="4"/>
                  </a:cubicBezTo>
                  <a:cubicBezTo>
                    <a:pt x="56" y="3"/>
                    <a:pt x="56" y="2"/>
                    <a:pt x="56" y="1"/>
                  </a:cubicBezTo>
                  <a:cubicBezTo>
                    <a:pt x="57" y="0"/>
                    <a:pt x="58" y="0"/>
                    <a:pt x="59" y="0"/>
                  </a:cubicBezTo>
                  <a:cubicBezTo>
                    <a:pt x="61" y="1"/>
                    <a:pt x="64" y="3"/>
                    <a:pt x="67" y="4"/>
                  </a:cubicBezTo>
                  <a:cubicBezTo>
                    <a:pt x="82" y="10"/>
                    <a:pt x="96" y="16"/>
                    <a:pt x="96" y="29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6" y="36"/>
                    <a:pt x="95" y="37"/>
                    <a:pt x="9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21" name="Freeform 100">
              <a:extLst>
                <a:ext uri="{FF2B5EF4-FFF2-40B4-BE49-F238E27FC236}">
                  <a16:creationId xmlns:a16="http://schemas.microsoft.com/office/drawing/2014/main" id="{FA1852CC-F992-4A13-A73D-EEAC1ACCE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6351" y="5170488"/>
              <a:ext cx="115888" cy="115887"/>
            </a:xfrm>
            <a:custGeom>
              <a:avLst/>
              <a:gdLst>
                <a:gd name="T0" fmla="*/ 28 w 30"/>
                <a:gd name="T1" fmla="*/ 30 h 30"/>
                <a:gd name="T2" fmla="*/ 26 w 30"/>
                <a:gd name="T3" fmla="*/ 28 h 30"/>
                <a:gd name="T4" fmla="*/ 14 w 30"/>
                <a:gd name="T5" fmla="*/ 17 h 30"/>
                <a:gd name="T6" fmla="*/ 0 w 30"/>
                <a:gd name="T7" fmla="*/ 2 h 30"/>
                <a:gd name="T8" fmla="*/ 2 w 30"/>
                <a:gd name="T9" fmla="*/ 0 h 30"/>
                <a:gd name="T10" fmla="*/ 4 w 30"/>
                <a:gd name="T11" fmla="*/ 2 h 30"/>
                <a:gd name="T12" fmla="*/ 16 w 30"/>
                <a:gd name="T13" fmla="*/ 13 h 30"/>
                <a:gd name="T14" fmla="*/ 30 w 30"/>
                <a:gd name="T15" fmla="*/ 28 h 30"/>
                <a:gd name="T16" fmla="*/ 28 w 30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28" y="30"/>
                  </a:moveTo>
                  <a:cubicBezTo>
                    <a:pt x="27" y="30"/>
                    <a:pt x="26" y="29"/>
                    <a:pt x="26" y="28"/>
                  </a:cubicBezTo>
                  <a:cubicBezTo>
                    <a:pt x="26" y="23"/>
                    <a:pt x="20" y="20"/>
                    <a:pt x="14" y="17"/>
                  </a:cubicBezTo>
                  <a:cubicBezTo>
                    <a:pt x="7" y="13"/>
                    <a:pt x="0" y="9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7"/>
                    <a:pt x="10" y="10"/>
                    <a:pt x="16" y="13"/>
                  </a:cubicBezTo>
                  <a:cubicBezTo>
                    <a:pt x="23" y="17"/>
                    <a:pt x="30" y="21"/>
                    <a:pt x="30" y="28"/>
                  </a:cubicBezTo>
                  <a:cubicBezTo>
                    <a:pt x="30" y="29"/>
                    <a:pt x="29" y="30"/>
                    <a:pt x="2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22" name="Freeform 101">
              <a:extLst>
                <a:ext uri="{FF2B5EF4-FFF2-40B4-BE49-F238E27FC236}">
                  <a16:creationId xmlns:a16="http://schemas.microsoft.com/office/drawing/2014/main" id="{43F489DF-CE10-4668-9913-A7E30E6D1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6363" y="5170488"/>
              <a:ext cx="115888" cy="115887"/>
            </a:xfrm>
            <a:custGeom>
              <a:avLst/>
              <a:gdLst>
                <a:gd name="T0" fmla="*/ 2 w 30"/>
                <a:gd name="T1" fmla="*/ 30 h 30"/>
                <a:gd name="T2" fmla="*/ 0 w 30"/>
                <a:gd name="T3" fmla="*/ 28 h 30"/>
                <a:gd name="T4" fmla="*/ 14 w 30"/>
                <a:gd name="T5" fmla="*/ 13 h 30"/>
                <a:gd name="T6" fmla="*/ 26 w 30"/>
                <a:gd name="T7" fmla="*/ 2 h 30"/>
                <a:gd name="T8" fmla="*/ 28 w 30"/>
                <a:gd name="T9" fmla="*/ 0 h 30"/>
                <a:gd name="T10" fmla="*/ 30 w 30"/>
                <a:gd name="T11" fmla="*/ 2 h 30"/>
                <a:gd name="T12" fmla="*/ 16 w 30"/>
                <a:gd name="T13" fmla="*/ 17 h 30"/>
                <a:gd name="T14" fmla="*/ 4 w 30"/>
                <a:gd name="T15" fmla="*/ 28 h 30"/>
                <a:gd name="T16" fmla="*/ 2 w 30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2" y="30"/>
                  </a:moveTo>
                  <a:cubicBezTo>
                    <a:pt x="1" y="30"/>
                    <a:pt x="0" y="29"/>
                    <a:pt x="0" y="28"/>
                  </a:cubicBezTo>
                  <a:cubicBezTo>
                    <a:pt x="0" y="21"/>
                    <a:pt x="7" y="17"/>
                    <a:pt x="14" y="13"/>
                  </a:cubicBezTo>
                  <a:cubicBezTo>
                    <a:pt x="20" y="10"/>
                    <a:pt x="26" y="7"/>
                    <a:pt x="26" y="2"/>
                  </a:cubicBezTo>
                  <a:cubicBezTo>
                    <a:pt x="26" y="1"/>
                    <a:pt x="27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ubicBezTo>
                    <a:pt x="30" y="9"/>
                    <a:pt x="23" y="13"/>
                    <a:pt x="16" y="17"/>
                  </a:cubicBezTo>
                  <a:cubicBezTo>
                    <a:pt x="10" y="20"/>
                    <a:pt x="4" y="23"/>
                    <a:pt x="4" y="28"/>
                  </a:cubicBezTo>
                  <a:cubicBezTo>
                    <a:pt x="4" y="29"/>
                    <a:pt x="3" y="30"/>
                    <a:pt x="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23" name="Freeform 102">
              <a:extLst>
                <a:ext uri="{FF2B5EF4-FFF2-40B4-BE49-F238E27FC236}">
                  <a16:creationId xmlns:a16="http://schemas.microsoft.com/office/drawing/2014/main" id="{98A3831E-6718-41F4-BA3A-1DC0DEFAC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0326" y="5038725"/>
              <a:ext cx="46038" cy="23812"/>
            </a:xfrm>
            <a:custGeom>
              <a:avLst/>
              <a:gdLst>
                <a:gd name="T0" fmla="*/ 10 w 12"/>
                <a:gd name="T1" fmla="*/ 6 h 6"/>
                <a:gd name="T2" fmla="*/ 8 w 12"/>
                <a:gd name="T3" fmla="*/ 4 h 6"/>
                <a:gd name="T4" fmla="*/ 7 w 12"/>
                <a:gd name="T5" fmla="*/ 4 h 6"/>
                <a:gd name="T6" fmla="*/ 6 w 12"/>
                <a:gd name="T7" fmla="*/ 4 h 6"/>
                <a:gd name="T8" fmla="*/ 5 w 12"/>
                <a:gd name="T9" fmla="*/ 4 h 6"/>
                <a:gd name="T10" fmla="*/ 4 w 12"/>
                <a:gd name="T11" fmla="*/ 4 h 6"/>
                <a:gd name="T12" fmla="*/ 2 w 12"/>
                <a:gd name="T13" fmla="*/ 6 h 6"/>
                <a:gd name="T14" fmla="*/ 0 w 12"/>
                <a:gd name="T15" fmla="*/ 4 h 6"/>
                <a:gd name="T16" fmla="*/ 1 w 12"/>
                <a:gd name="T17" fmla="*/ 1 h 6"/>
                <a:gd name="T18" fmla="*/ 5 w 12"/>
                <a:gd name="T19" fmla="*/ 0 h 6"/>
                <a:gd name="T20" fmla="*/ 6 w 12"/>
                <a:gd name="T21" fmla="*/ 0 h 6"/>
                <a:gd name="T22" fmla="*/ 7 w 12"/>
                <a:gd name="T23" fmla="*/ 0 h 6"/>
                <a:gd name="T24" fmla="*/ 11 w 12"/>
                <a:gd name="T25" fmla="*/ 1 h 6"/>
                <a:gd name="T26" fmla="*/ 12 w 12"/>
                <a:gd name="T27" fmla="*/ 4 h 6"/>
                <a:gd name="T28" fmla="*/ 10 w 12"/>
                <a:gd name="T2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6">
                  <a:moveTo>
                    <a:pt x="10" y="6"/>
                  </a:moveTo>
                  <a:cubicBezTo>
                    <a:pt x="9" y="6"/>
                    <a:pt x="8" y="5"/>
                    <a:pt x="8" y="4"/>
                  </a:cubicBezTo>
                  <a:cubicBezTo>
                    <a:pt x="8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2" y="4"/>
                  </a:cubicBezTo>
                  <a:cubicBezTo>
                    <a:pt x="12" y="5"/>
                    <a:pt x="11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24" name="Freeform 103">
              <a:extLst>
                <a:ext uri="{FF2B5EF4-FFF2-40B4-BE49-F238E27FC236}">
                  <a16:creationId xmlns:a16="http://schemas.microsoft.com/office/drawing/2014/main" id="{31B759BD-200F-4046-A579-DF362500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238" y="5038725"/>
              <a:ext cx="46038" cy="23812"/>
            </a:xfrm>
            <a:custGeom>
              <a:avLst/>
              <a:gdLst>
                <a:gd name="T0" fmla="*/ 10 w 12"/>
                <a:gd name="T1" fmla="*/ 6 h 6"/>
                <a:gd name="T2" fmla="*/ 8 w 12"/>
                <a:gd name="T3" fmla="*/ 4 h 6"/>
                <a:gd name="T4" fmla="*/ 7 w 12"/>
                <a:gd name="T5" fmla="*/ 4 h 6"/>
                <a:gd name="T6" fmla="*/ 6 w 12"/>
                <a:gd name="T7" fmla="*/ 4 h 6"/>
                <a:gd name="T8" fmla="*/ 5 w 12"/>
                <a:gd name="T9" fmla="*/ 4 h 6"/>
                <a:gd name="T10" fmla="*/ 4 w 12"/>
                <a:gd name="T11" fmla="*/ 4 h 6"/>
                <a:gd name="T12" fmla="*/ 2 w 12"/>
                <a:gd name="T13" fmla="*/ 6 h 6"/>
                <a:gd name="T14" fmla="*/ 0 w 12"/>
                <a:gd name="T15" fmla="*/ 4 h 6"/>
                <a:gd name="T16" fmla="*/ 1 w 12"/>
                <a:gd name="T17" fmla="*/ 1 h 6"/>
                <a:gd name="T18" fmla="*/ 5 w 12"/>
                <a:gd name="T19" fmla="*/ 0 h 6"/>
                <a:gd name="T20" fmla="*/ 6 w 12"/>
                <a:gd name="T21" fmla="*/ 0 h 6"/>
                <a:gd name="T22" fmla="*/ 7 w 12"/>
                <a:gd name="T23" fmla="*/ 0 h 6"/>
                <a:gd name="T24" fmla="*/ 11 w 12"/>
                <a:gd name="T25" fmla="*/ 1 h 6"/>
                <a:gd name="T26" fmla="*/ 12 w 12"/>
                <a:gd name="T27" fmla="*/ 4 h 6"/>
                <a:gd name="T28" fmla="*/ 10 w 12"/>
                <a:gd name="T2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6">
                  <a:moveTo>
                    <a:pt x="10" y="6"/>
                  </a:moveTo>
                  <a:cubicBezTo>
                    <a:pt x="9" y="6"/>
                    <a:pt x="8" y="5"/>
                    <a:pt x="8" y="4"/>
                  </a:cubicBezTo>
                  <a:cubicBezTo>
                    <a:pt x="8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2" y="4"/>
                  </a:cubicBezTo>
                  <a:cubicBezTo>
                    <a:pt x="12" y="5"/>
                    <a:pt x="11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CF11443-85C6-46CE-90F3-56A14DB9BCDA}"/>
              </a:ext>
            </a:extLst>
          </p:cNvPr>
          <p:cNvGrpSpPr>
            <a:grpSpLocks noChangeAspect="1"/>
          </p:cNvGrpSpPr>
          <p:nvPr/>
        </p:nvGrpSpPr>
        <p:grpSpPr>
          <a:xfrm>
            <a:off x="2141621" y="3089266"/>
            <a:ext cx="1057360" cy="1061820"/>
            <a:chOff x="1165229" y="4221163"/>
            <a:chExt cx="369885" cy="371441"/>
          </a:xfrm>
          <a:solidFill>
            <a:schemeClr val="accent3"/>
          </a:solidFill>
        </p:grpSpPr>
        <p:sp>
          <p:nvSpPr>
            <p:cNvPr id="112" name="Freeform 10">
              <a:extLst>
                <a:ext uri="{FF2B5EF4-FFF2-40B4-BE49-F238E27FC236}">
                  <a16:creationId xmlns:a16="http://schemas.microsoft.com/office/drawing/2014/main" id="{4FB040BF-0E3D-4106-AC3C-B3A65E00E6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229" y="4406867"/>
              <a:ext cx="323851" cy="185737"/>
            </a:xfrm>
            <a:custGeom>
              <a:avLst/>
              <a:gdLst>
                <a:gd name="T0" fmla="*/ 24 w 84"/>
                <a:gd name="T1" fmla="*/ 48 h 48"/>
                <a:gd name="T2" fmla="*/ 0 w 84"/>
                <a:gd name="T3" fmla="*/ 24 h 48"/>
                <a:gd name="T4" fmla="*/ 24 w 84"/>
                <a:gd name="T5" fmla="*/ 0 h 48"/>
                <a:gd name="T6" fmla="*/ 47 w 84"/>
                <a:gd name="T7" fmla="*/ 16 h 48"/>
                <a:gd name="T8" fmla="*/ 76 w 84"/>
                <a:gd name="T9" fmla="*/ 16 h 48"/>
                <a:gd name="T10" fmla="*/ 77 w 84"/>
                <a:gd name="T11" fmla="*/ 17 h 48"/>
                <a:gd name="T12" fmla="*/ 83 w 84"/>
                <a:gd name="T13" fmla="*/ 23 h 48"/>
                <a:gd name="T14" fmla="*/ 83 w 84"/>
                <a:gd name="T15" fmla="*/ 25 h 48"/>
                <a:gd name="T16" fmla="*/ 77 w 84"/>
                <a:gd name="T17" fmla="*/ 31 h 48"/>
                <a:gd name="T18" fmla="*/ 76 w 84"/>
                <a:gd name="T19" fmla="*/ 32 h 48"/>
                <a:gd name="T20" fmla="*/ 71 w 84"/>
                <a:gd name="T21" fmla="*/ 32 h 48"/>
                <a:gd name="T22" fmla="*/ 67 w 84"/>
                <a:gd name="T23" fmla="*/ 35 h 48"/>
                <a:gd name="T24" fmla="*/ 65 w 84"/>
                <a:gd name="T25" fmla="*/ 35 h 48"/>
                <a:gd name="T26" fmla="*/ 61 w 84"/>
                <a:gd name="T27" fmla="*/ 32 h 48"/>
                <a:gd name="T28" fmla="*/ 59 w 84"/>
                <a:gd name="T29" fmla="*/ 32 h 48"/>
                <a:gd name="T30" fmla="*/ 55 w 84"/>
                <a:gd name="T31" fmla="*/ 35 h 48"/>
                <a:gd name="T32" fmla="*/ 53 w 84"/>
                <a:gd name="T33" fmla="*/ 35 h 48"/>
                <a:gd name="T34" fmla="*/ 49 w 84"/>
                <a:gd name="T35" fmla="*/ 32 h 48"/>
                <a:gd name="T36" fmla="*/ 47 w 84"/>
                <a:gd name="T37" fmla="*/ 32 h 48"/>
                <a:gd name="T38" fmla="*/ 24 w 84"/>
                <a:gd name="T39" fmla="*/ 48 h 48"/>
                <a:gd name="T40" fmla="*/ 24 w 84"/>
                <a:gd name="T41" fmla="*/ 4 h 48"/>
                <a:gd name="T42" fmla="*/ 4 w 84"/>
                <a:gd name="T43" fmla="*/ 24 h 48"/>
                <a:gd name="T44" fmla="*/ 24 w 84"/>
                <a:gd name="T45" fmla="*/ 44 h 48"/>
                <a:gd name="T46" fmla="*/ 43 w 84"/>
                <a:gd name="T47" fmla="*/ 29 h 48"/>
                <a:gd name="T48" fmla="*/ 45 w 84"/>
                <a:gd name="T49" fmla="*/ 28 h 48"/>
                <a:gd name="T50" fmla="*/ 50 w 84"/>
                <a:gd name="T51" fmla="*/ 28 h 48"/>
                <a:gd name="T52" fmla="*/ 51 w 84"/>
                <a:gd name="T53" fmla="*/ 29 h 48"/>
                <a:gd name="T54" fmla="*/ 54 w 84"/>
                <a:gd name="T55" fmla="*/ 31 h 48"/>
                <a:gd name="T56" fmla="*/ 57 w 84"/>
                <a:gd name="T57" fmla="*/ 29 h 48"/>
                <a:gd name="T58" fmla="*/ 58 w 84"/>
                <a:gd name="T59" fmla="*/ 28 h 48"/>
                <a:gd name="T60" fmla="*/ 62 w 84"/>
                <a:gd name="T61" fmla="*/ 28 h 48"/>
                <a:gd name="T62" fmla="*/ 63 w 84"/>
                <a:gd name="T63" fmla="*/ 29 h 48"/>
                <a:gd name="T64" fmla="*/ 66 w 84"/>
                <a:gd name="T65" fmla="*/ 31 h 48"/>
                <a:gd name="T66" fmla="*/ 69 w 84"/>
                <a:gd name="T67" fmla="*/ 29 h 48"/>
                <a:gd name="T68" fmla="*/ 70 w 84"/>
                <a:gd name="T69" fmla="*/ 28 h 48"/>
                <a:gd name="T70" fmla="*/ 75 w 84"/>
                <a:gd name="T71" fmla="*/ 28 h 48"/>
                <a:gd name="T72" fmla="*/ 79 w 84"/>
                <a:gd name="T73" fmla="*/ 24 h 48"/>
                <a:gd name="T74" fmla="*/ 75 w 84"/>
                <a:gd name="T75" fmla="*/ 20 h 48"/>
                <a:gd name="T76" fmla="*/ 45 w 84"/>
                <a:gd name="T77" fmla="*/ 20 h 48"/>
                <a:gd name="T78" fmla="*/ 43 w 84"/>
                <a:gd name="T79" fmla="*/ 19 h 48"/>
                <a:gd name="T80" fmla="*/ 24 w 84"/>
                <a:gd name="T81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4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4" y="0"/>
                    <a:pt x="43" y="7"/>
                    <a:pt x="4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7" y="16"/>
                    <a:pt x="77" y="17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4" y="25"/>
                    <a:pt x="83" y="25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77" y="32"/>
                    <a:pt x="77" y="32"/>
                    <a:pt x="76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6"/>
                    <a:pt x="65" y="36"/>
                    <a:pt x="65" y="35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6"/>
                    <a:pt x="53" y="36"/>
                    <a:pt x="53" y="35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3" y="41"/>
                    <a:pt x="34" y="48"/>
                    <a:pt x="24" y="48"/>
                  </a:cubicBezTo>
                  <a:close/>
                  <a:moveTo>
                    <a:pt x="24" y="4"/>
                  </a:moveTo>
                  <a:cubicBezTo>
                    <a:pt x="13" y="4"/>
                    <a:pt x="4" y="13"/>
                    <a:pt x="4" y="24"/>
                  </a:cubicBezTo>
                  <a:cubicBezTo>
                    <a:pt x="4" y="35"/>
                    <a:pt x="13" y="44"/>
                    <a:pt x="24" y="44"/>
                  </a:cubicBezTo>
                  <a:cubicBezTo>
                    <a:pt x="33" y="44"/>
                    <a:pt x="41" y="38"/>
                    <a:pt x="43" y="29"/>
                  </a:cubicBezTo>
                  <a:cubicBezTo>
                    <a:pt x="43" y="29"/>
                    <a:pt x="44" y="28"/>
                    <a:pt x="45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9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28"/>
                    <a:pt x="57" y="28"/>
                    <a:pt x="58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28"/>
                    <a:pt x="63" y="28"/>
                    <a:pt x="63" y="29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9" y="28"/>
                    <a:pt x="69" y="28"/>
                    <a:pt x="70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4" y="20"/>
                    <a:pt x="43" y="19"/>
                    <a:pt x="43" y="19"/>
                  </a:cubicBezTo>
                  <a:cubicBezTo>
                    <a:pt x="41" y="10"/>
                    <a:pt x="33" y="4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864E1871-2B81-4EC0-9C65-5E79288C1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5391" y="4468785"/>
              <a:ext cx="61913" cy="61913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14" name="Oval 12">
              <a:extLst>
                <a:ext uri="{FF2B5EF4-FFF2-40B4-BE49-F238E27FC236}">
                  <a16:creationId xmlns:a16="http://schemas.microsoft.com/office/drawing/2014/main" id="{28529F01-AAF6-431B-BD25-478C73384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292" y="4368774"/>
              <a:ext cx="31750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15" name="Freeform 13">
              <a:extLst>
                <a:ext uri="{FF2B5EF4-FFF2-40B4-BE49-F238E27FC236}">
                  <a16:creationId xmlns:a16="http://schemas.microsoft.com/office/drawing/2014/main" id="{A91E5356-D398-4B20-9D6B-7384673DF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229" y="4383061"/>
              <a:ext cx="15875" cy="47625"/>
            </a:xfrm>
            <a:custGeom>
              <a:avLst/>
              <a:gdLst>
                <a:gd name="T0" fmla="*/ 2 w 4"/>
                <a:gd name="T1" fmla="*/ 12 h 12"/>
                <a:gd name="T2" fmla="*/ 0 w 4"/>
                <a:gd name="T3" fmla="*/ 10 h 12"/>
                <a:gd name="T4" fmla="*/ 0 w 4"/>
                <a:gd name="T5" fmla="*/ 2 h 12"/>
                <a:gd name="T6" fmla="*/ 2 w 4"/>
                <a:gd name="T7" fmla="*/ 0 h 12"/>
                <a:gd name="T8" fmla="*/ 4 w 4"/>
                <a:gd name="T9" fmla="*/ 2 h 12"/>
                <a:gd name="T10" fmla="*/ 4 w 4"/>
                <a:gd name="T11" fmla="*/ 10 h 12"/>
                <a:gd name="T12" fmla="*/ 2 w 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2">
                  <a:moveTo>
                    <a:pt x="2" y="12"/>
                  </a:move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3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16" name="Freeform 14">
              <a:extLst>
                <a:ext uri="{FF2B5EF4-FFF2-40B4-BE49-F238E27FC236}">
                  <a16:creationId xmlns:a16="http://schemas.microsoft.com/office/drawing/2014/main" id="{B79C3967-B51C-45DC-844D-D7692E2F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9214" y="4329089"/>
              <a:ext cx="215900" cy="171448"/>
            </a:xfrm>
            <a:custGeom>
              <a:avLst/>
              <a:gdLst>
                <a:gd name="T0" fmla="*/ 54 w 56"/>
                <a:gd name="T1" fmla="*/ 44 h 44"/>
                <a:gd name="T2" fmla="*/ 50 w 56"/>
                <a:gd name="T3" fmla="*/ 44 h 44"/>
                <a:gd name="T4" fmla="*/ 48 w 56"/>
                <a:gd name="T5" fmla="*/ 42 h 44"/>
                <a:gd name="T6" fmla="*/ 50 w 56"/>
                <a:gd name="T7" fmla="*/ 40 h 44"/>
                <a:gd name="T8" fmla="*/ 52 w 56"/>
                <a:gd name="T9" fmla="*/ 40 h 44"/>
                <a:gd name="T10" fmla="*/ 52 w 56"/>
                <a:gd name="T11" fmla="*/ 4 h 44"/>
                <a:gd name="T12" fmla="*/ 4 w 56"/>
                <a:gd name="T13" fmla="*/ 4 h 44"/>
                <a:gd name="T14" fmla="*/ 4 w 56"/>
                <a:gd name="T15" fmla="*/ 18 h 44"/>
                <a:gd name="T16" fmla="*/ 2 w 56"/>
                <a:gd name="T17" fmla="*/ 20 h 44"/>
                <a:gd name="T18" fmla="*/ 0 w 56"/>
                <a:gd name="T19" fmla="*/ 18 h 44"/>
                <a:gd name="T20" fmla="*/ 0 w 56"/>
                <a:gd name="T21" fmla="*/ 2 h 44"/>
                <a:gd name="T22" fmla="*/ 2 w 56"/>
                <a:gd name="T23" fmla="*/ 0 h 44"/>
                <a:gd name="T24" fmla="*/ 54 w 56"/>
                <a:gd name="T25" fmla="*/ 0 h 44"/>
                <a:gd name="T26" fmla="*/ 56 w 56"/>
                <a:gd name="T27" fmla="*/ 2 h 44"/>
                <a:gd name="T28" fmla="*/ 56 w 56"/>
                <a:gd name="T29" fmla="*/ 42 h 44"/>
                <a:gd name="T30" fmla="*/ 54 w 56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44">
                  <a:moveTo>
                    <a:pt x="54" y="44"/>
                  </a:moveTo>
                  <a:cubicBezTo>
                    <a:pt x="50" y="44"/>
                    <a:pt x="50" y="44"/>
                    <a:pt x="50" y="44"/>
                  </a:cubicBezTo>
                  <a:cubicBezTo>
                    <a:pt x="49" y="44"/>
                    <a:pt x="48" y="43"/>
                    <a:pt x="48" y="42"/>
                  </a:cubicBezTo>
                  <a:cubicBezTo>
                    <a:pt x="48" y="41"/>
                    <a:pt x="49" y="40"/>
                    <a:pt x="50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3"/>
                    <a:pt x="55" y="44"/>
                    <a:pt x="54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17" name="Freeform 15">
              <a:extLst>
                <a:ext uri="{FF2B5EF4-FFF2-40B4-BE49-F238E27FC236}">
                  <a16:creationId xmlns:a16="http://schemas.microsoft.com/office/drawing/2014/main" id="{B80F4CBF-CF42-45B1-B9A9-5F248F750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963" y="4221163"/>
              <a:ext cx="153988" cy="123825"/>
            </a:xfrm>
            <a:custGeom>
              <a:avLst/>
              <a:gdLst>
                <a:gd name="T0" fmla="*/ 38 w 40"/>
                <a:gd name="T1" fmla="*/ 32 h 32"/>
                <a:gd name="T2" fmla="*/ 36 w 40"/>
                <a:gd name="T3" fmla="*/ 30 h 32"/>
                <a:gd name="T4" fmla="*/ 36 w 40"/>
                <a:gd name="T5" fmla="*/ 20 h 32"/>
                <a:gd name="T6" fmla="*/ 20 w 40"/>
                <a:gd name="T7" fmla="*/ 4 h 32"/>
                <a:gd name="T8" fmla="*/ 4 w 40"/>
                <a:gd name="T9" fmla="*/ 20 h 32"/>
                <a:gd name="T10" fmla="*/ 4 w 40"/>
                <a:gd name="T11" fmla="*/ 30 h 32"/>
                <a:gd name="T12" fmla="*/ 2 w 40"/>
                <a:gd name="T13" fmla="*/ 32 h 32"/>
                <a:gd name="T14" fmla="*/ 0 w 40"/>
                <a:gd name="T15" fmla="*/ 30 h 32"/>
                <a:gd name="T16" fmla="*/ 0 w 40"/>
                <a:gd name="T17" fmla="*/ 20 h 32"/>
                <a:gd name="T18" fmla="*/ 20 w 40"/>
                <a:gd name="T19" fmla="*/ 0 h 32"/>
                <a:gd name="T20" fmla="*/ 40 w 40"/>
                <a:gd name="T21" fmla="*/ 20 h 32"/>
                <a:gd name="T22" fmla="*/ 40 w 40"/>
                <a:gd name="T23" fmla="*/ 30 h 32"/>
                <a:gd name="T24" fmla="*/ 38 w 40"/>
                <a:gd name="T2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32">
                  <a:moveTo>
                    <a:pt x="38" y="32"/>
                  </a:moveTo>
                  <a:cubicBezTo>
                    <a:pt x="37" y="32"/>
                    <a:pt x="36" y="31"/>
                    <a:pt x="36" y="3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ubicBezTo>
                    <a:pt x="11" y="4"/>
                    <a:pt x="4" y="11"/>
                    <a:pt x="4" y="2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1"/>
                    <a:pt x="3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1"/>
                    <a:pt x="39" y="32"/>
                    <a:pt x="3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18EA9-FC14-46C2-9FC0-7ED4CD89CCAF}"/>
              </a:ext>
            </a:extLst>
          </p:cNvPr>
          <p:cNvGrpSpPr/>
          <p:nvPr/>
        </p:nvGrpSpPr>
        <p:grpSpPr>
          <a:xfrm>
            <a:off x="5693266" y="710507"/>
            <a:ext cx="2951118" cy="5396622"/>
            <a:chOff x="5693266" y="-37648"/>
            <a:chExt cx="2951118" cy="5396622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0AA57D4D-D374-4646-8783-797A4DF2A873}"/>
                </a:ext>
              </a:extLst>
            </p:cNvPr>
            <p:cNvGrpSpPr/>
            <p:nvPr/>
          </p:nvGrpSpPr>
          <p:grpSpPr>
            <a:xfrm>
              <a:off x="5775397" y="-37648"/>
              <a:ext cx="1945657" cy="553998"/>
              <a:chOff x="5775397" y="130009"/>
              <a:chExt cx="1945657" cy="553998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BB4694B-BC3D-404C-ADAE-04FB35710FDE}"/>
                  </a:ext>
                </a:extLst>
              </p:cNvPr>
              <p:cNvSpPr txBox="1"/>
              <p:nvPr/>
            </p:nvSpPr>
            <p:spPr>
              <a:xfrm>
                <a:off x="6547656" y="296774"/>
                <a:ext cx="11733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2000" b="1" i="1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팀원 소개</a:t>
                </a:r>
                <a:r>
                  <a:rPr lang="en-US" sz="2000" b="1" i="1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</a:t>
                </a:r>
                <a:endParaRPr lang="id-ID" sz="2000" b="1" i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29BFA65E-1C87-438E-A2F4-EFB4FC6F3FA9}"/>
                  </a:ext>
                </a:extLst>
              </p:cNvPr>
              <p:cNvSpPr txBox="1"/>
              <p:nvPr/>
            </p:nvSpPr>
            <p:spPr>
              <a:xfrm>
                <a:off x="5775397" y="130009"/>
                <a:ext cx="26449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3600" b="1" i="1" dirty="0">
                    <a:solidFill>
                      <a:schemeClr val="accent3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1</a:t>
                </a:r>
                <a:endParaRPr lang="id-ID" sz="3600" b="1" i="1" dirty="0">
                  <a:solidFill>
                    <a:schemeClr val="accent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6BA0CCE3-5B7C-4E9A-BD48-5E1B75C3B9FC}"/>
                </a:ext>
              </a:extLst>
            </p:cNvPr>
            <p:cNvGrpSpPr/>
            <p:nvPr/>
          </p:nvGrpSpPr>
          <p:grpSpPr>
            <a:xfrm>
              <a:off x="5753717" y="785483"/>
              <a:ext cx="2890667" cy="553998"/>
              <a:chOff x="5753717" y="911226"/>
              <a:chExt cx="2890667" cy="553998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D390D78-62A7-4705-A13A-5BA1C6468BF9}"/>
                  </a:ext>
                </a:extLst>
              </p:cNvPr>
              <p:cNvSpPr txBox="1"/>
              <p:nvPr/>
            </p:nvSpPr>
            <p:spPr>
              <a:xfrm>
                <a:off x="6547656" y="1043442"/>
                <a:ext cx="20967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2000" b="1" i="1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프로젝트 타임라인</a:t>
                </a:r>
                <a:endParaRPr lang="id-ID" sz="2000" b="1" i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CC4E74BA-47B0-49C7-8FE5-9B5AB4649BF2}"/>
                  </a:ext>
                </a:extLst>
              </p:cNvPr>
              <p:cNvSpPr txBox="1"/>
              <p:nvPr/>
            </p:nvSpPr>
            <p:spPr>
              <a:xfrm>
                <a:off x="5753717" y="911226"/>
                <a:ext cx="26449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3600" b="1" i="1" dirty="0">
                    <a:solidFill>
                      <a:schemeClr val="accent3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</a:t>
                </a:r>
                <a:endParaRPr lang="id-ID" sz="3600" b="1" i="1" dirty="0">
                  <a:solidFill>
                    <a:schemeClr val="accent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41C42D68-6911-417D-9DD2-E63655A83754}"/>
                </a:ext>
              </a:extLst>
            </p:cNvPr>
            <p:cNvSpPr txBox="1"/>
            <p:nvPr/>
          </p:nvSpPr>
          <p:spPr>
            <a:xfrm>
              <a:off x="6547656" y="1970159"/>
              <a:ext cx="65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endParaRPr lang="id-ID" sz="2000" b="1" i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90F7DC0E-5438-4481-9B90-B9FBA9406DC8}"/>
                </a:ext>
              </a:extLst>
            </p:cNvPr>
            <p:cNvGrpSpPr/>
            <p:nvPr/>
          </p:nvGrpSpPr>
          <p:grpSpPr>
            <a:xfrm>
              <a:off x="5693266" y="1616503"/>
              <a:ext cx="1944432" cy="553998"/>
              <a:chOff x="5693266" y="1658418"/>
              <a:chExt cx="1944432" cy="553998"/>
            </a:xfrm>
          </p:grpSpPr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6879272-8AA5-41C4-A0F5-1A69ABD82154}"/>
                  </a:ext>
                </a:extLst>
              </p:cNvPr>
              <p:cNvSpPr txBox="1"/>
              <p:nvPr/>
            </p:nvSpPr>
            <p:spPr>
              <a:xfrm>
                <a:off x="6547656" y="1756695"/>
                <a:ext cx="10900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2000" b="1" i="1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개념 설명</a:t>
                </a:r>
                <a:endParaRPr lang="id-ID" sz="2000" b="1" i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CCE36BDA-CAF8-4BB5-B71B-BDA283AF54EA}"/>
                  </a:ext>
                </a:extLst>
              </p:cNvPr>
              <p:cNvSpPr txBox="1"/>
              <p:nvPr/>
            </p:nvSpPr>
            <p:spPr>
              <a:xfrm>
                <a:off x="5693266" y="1658418"/>
                <a:ext cx="26449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3600" b="1" i="1" dirty="0">
                    <a:solidFill>
                      <a:schemeClr val="accent3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3</a:t>
                </a:r>
                <a:endParaRPr lang="id-ID" sz="3600" b="1" i="1" dirty="0">
                  <a:solidFill>
                    <a:schemeClr val="accent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80DC589-F157-4020-8A2D-148F41974D0B}"/>
                </a:ext>
              </a:extLst>
            </p:cNvPr>
            <p:cNvSpPr txBox="1"/>
            <p:nvPr/>
          </p:nvSpPr>
          <p:spPr>
            <a:xfrm>
              <a:off x="6547655" y="5051197"/>
              <a:ext cx="452047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2000" b="1" i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Q&amp;</a:t>
              </a:r>
              <a:r>
                <a:rPr lang="en-US" sz="2000" b="1" i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</a:t>
              </a:r>
              <a:endParaRPr lang="id-ID" sz="2000" b="1" i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9BE052BD-107E-40C9-9234-40662CA9F9DE}"/>
              </a:ext>
            </a:extLst>
          </p:cNvPr>
          <p:cNvCxnSpPr>
            <a:cxnSpLocks/>
          </p:cNvCxnSpPr>
          <p:nvPr/>
        </p:nvCxnSpPr>
        <p:spPr>
          <a:xfrm>
            <a:off x="6527800" y="2845832"/>
            <a:ext cx="4967179" cy="0"/>
          </a:xfrm>
          <a:prstGeom prst="line">
            <a:avLst/>
          </a:prstGeom>
          <a:ln cap="rnd">
            <a:solidFill>
              <a:schemeClr val="bg1">
                <a:alpha val="5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6AE69156-B024-4BFE-8CAB-A580A6BB7EA7}"/>
              </a:ext>
            </a:extLst>
          </p:cNvPr>
          <p:cNvCxnSpPr>
            <a:cxnSpLocks/>
          </p:cNvCxnSpPr>
          <p:nvPr/>
        </p:nvCxnSpPr>
        <p:spPr>
          <a:xfrm>
            <a:off x="6527800" y="2035519"/>
            <a:ext cx="4967179" cy="0"/>
          </a:xfrm>
          <a:prstGeom prst="line">
            <a:avLst/>
          </a:prstGeom>
          <a:ln cap="rnd">
            <a:solidFill>
              <a:schemeClr val="bg1">
                <a:alpha val="5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B8A9248-DF14-4EE6-97ED-C068CD5DFCC1}"/>
              </a:ext>
            </a:extLst>
          </p:cNvPr>
          <p:cNvCxnSpPr>
            <a:cxnSpLocks/>
          </p:cNvCxnSpPr>
          <p:nvPr/>
        </p:nvCxnSpPr>
        <p:spPr>
          <a:xfrm>
            <a:off x="6527800" y="1227188"/>
            <a:ext cx="4967179" cy="0"/>
          </a:xfrm>
          <a:prstGeom prst="line">
            <a:avLst/>
          </a:prstGeom>
          <a:ln cap="rnd">
            <a:solidFill>
              <a:schemeClr val="bg1">
                <a:alpha val="5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19F7252-6530-4F6D-B55D-9808D387DD7E}"/>
              </a:ext>
            </a:extLst>
          </p:cNvPr>
          <p:cNvSpPr txBox="1"/>
          <p:nvPr/>
        </p:nvSpPr>
        <p:spPr>
          <a:xfrm>
            <a:off x="5733266" y="3183525"/>
            <a:ext cx="264496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3600" b="1" i="1" dirty="0">
                <a:solidFill>
                  <a:schemeClr val="accent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lang="id-ID" sz="3600" b="1" i="1" dirty="0">
              <a:solidFill>
                <a:schemeClr val="accent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19F7252-6530-4F6D-B55D-9808D387DD7E}"/>
              </a:ext>
            </a:extLst>
          </p:cNvPr>
          <p:cNvSpPr txBox="1"/>
          <p:nvPr/>
        </p:nvSpPr>
        <p:spPr>
          <a:xfrm>
            <a:off x="5693266" y="4020388"/>
            <a:ext cx="264496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3600" b="1" i="1" dirty="0">
                <a:solidFill>
                  <a:schemeClr val="accent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lang="id-ID" sz="3600" b="1" i="1" dirty="0">
              <a:solidFill>
                <a:schemeClr val="accent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19F7252-6530-4F6D-B55D-9808D387DD7E}"/>
              </a:ext>
            </a:extLst>
          </p:cNvPr>
          <p:cNvSpPr txBox="1"/>
          <p:nvPr/>
        </p:nvSpPr>
        <p:spPr>
          <a:xfrm>
            <a:off x="5724519" y="5670275"/>
            <a:ext cx="264496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3600" b="1" i="1" dirty="0">
                <a:solidFill>
                  <a:schemeClr val="accent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lang="id-ID" sz="3600" b="1" i="1" dirty="0">
              <a:solidFill>
                <a:schemeClr val="accent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6879272-8AA5-41C4-A0F5-1A69ABD82154}"/>
              </a:ext>
            </a:extLst>
          </p:cNvPr>
          <p:cNvSpPr txBox="1"/>
          <p:nvPr/>
        </p:nvSpPr>
        <p:spPr>
          <a:xfrm>
            <a:off x="6568074" y="3312282"/>
            <a:ext cx="586699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000" b="1" i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구현</a:t>
            </a:r>
            <a:r>
              <a:rPr lang="en-US" sz="2000" b="1" i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id-ID" sz="2000" b="1" i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8" name="Straight Connector 185">
            <a:extLst>
              <a:ext uri="{FF2B5EF4-FFF2-40B4-BE49-F238E27FC236}">
                <a16:creationId xmlns:a16="http://schemas.microsoft.com/office/drawing/2014/main" id="{9BE052BD-107E-40C9-9234-40662CA9F9DE}"/>
              </a:ext>
            </a:extLst>
          </p:cNvPr>
          <p:cNvCxnSpPr>
            <a:cxnSpLocks/>
          </p:cNvCxnSpPr>
          <p:nvPr/>
        </p:nvCxnSpPr>
        <p:spPr>
          <a:xfrm>
            <a:off x="6547655" y="3690996"/>
            <a:ext cx="4967179" cy="0"/>
          </a:xfrm>
          <a:prstGeom prst="line">
            <a:avLst/>
          </a:prstGeom>
          <a:ln cap="rnd">
            <a:solidFill>
              <a:schemeClr val="bg1">
                <a:alpha val="5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C6879272-8AA5-41C4-A0F5-1A69ABD82154}"/>
              </a:ext>
            </a:extLst>
          </p:cNvPr>
          <p:cNvSpPr txBox="1"/>
          <p:nvPr/>
        </p:nvSpPr>
        <p:spPr>
          <a:xfrm>
            <a:off x="6568074" y="4115655"/>
            <a:ext cx="2180084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000" b="1" i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결과</a:t>
            </a:r>
            <a:endParaRPr lang="id-ID" sz="2000" b="1" i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1" name="Straight Connector 185">
            <a:extLst>
              <a:ext uri="{FF2B5EF4-FFF2-40B4-BE49-F238E27FC236}">
                <a16:creationId xmlns:a16="http://schemas.microsoft.com/office/drawing/2014/main" id="{9BE052BD-107E-40C9-9234-40662CA9F9DE}"/>
              </a:ext>
            </a:extLst>
          </p:cNvPr>
          <p:cNvCxnSpPr>
            <a:cxnSpLocks/>
          </p:cNvCxnSpPr>
          <p:nvPr/>
        </p:nvCxnSpPr>
        <p:spPr>
          <a:xfrm>
            <a:off x="6550423" y="4500112"/>
            <a:ext cx="4967179" cy="0"/>
          </a:xfrm>
          <a:prstGeom prst="line">
            <a:avLst/>
          </a:prstGeom>
          <a:ln cap="rnd">
            <a:solidFill>
              <a:schemeClr val="bg1">
                <a:alpha val="5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85">
            <a:extLst>
              <a:ext uri="{FF2B5EF4-FFF2-40B4-BE49-F238E27FC236}">
                <a16:creationId xmlns:a16="http://schemas.microsoft.com/office/drawing/2014/main" id="{9BE052BD-107E-40C9-9234-40662CA9F9DE}"/>
              </a:ext>
            </a:extLst>
          </p:cNvPr>
          <p:cNvCxnSpPr>
            <a:cxnSpLocks/>
          </p:cNvCxnSpPr>
          <p:nvPr/>
        </p:nvCxnSpPr>
        <p:spPr>
          <a:xfrm>
            <a:off x="6553193" y="6173741"/>
            <a:ext cx="4967179" cy="0"/>
          </a:xfrm>
          <a:prstGeom prst="line">
            <a:avLst/>
          </a:prstGeom>
          <a:ln cap="rnd">
            <a:solidFill>
              <a:schemeClr val="bg1">
                <a:alpha val="5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619F7252-6530-4F6D-B55D-9808D387DD7E}"/>
              </a:ext>
            </a:extLst>
          </p:cNvPr>
          <p:cNvSpPr txBox="1"/>
          <p:nvPr/>
        </p:nvSpPr>
        <p:spPr>
          <a:xfrm>
            <a:off x="5724519" y="4849708"/>
            <a:ext cx="264496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3600" b="1" i="1" dirty="0">
                <a:solidFill>
                  <a:schemeClr val="accent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lang="id-ID" sz="3600" b="1" i="1" dirty="0">
              <a:solidFill>
                <a:schemeClr val="accent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6879272-8AA5-41C4-A0F5-1A69ABD82154}"/>
              </a:ext>
            </a:extLst>
          </p:cNvPr>
          <p:cNvSpPr txBox="1"/>
          <p:nvPr/>
        </p:nvSpPr>
        <p:spPr>
          <a:xfrm>
            <a:off x="6545908" y="4958010"/>
            <a:ext cx="1760097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000" b="1" i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자체 평가 의견</a:t>
            </a:r>
            <a:r>
              <a:rPr lang="en-US" sz="2000" b="1" i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id-ID" sz="2000" b="1" i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28" name="Straight Connector 185">
            <a:extLst>
              <a:ext uri="{FF2B5EF4-FFF2-40B4-BE49-F238E27FC236}">
                <a16:creationId xmlns:a16="http://schemas.microsoft.com/office/drawing/2014/main" id="{9BE052BD-107E-40C9-9234-40662CA9F9DE}"/>
              </a:ext>
            </a:extLst>
          </p:cNvPr>
          <p:cNvCxnSpPr>
            <a:cxnSpLocks/>
          </p:cNvCxnSpPr>
          <p:nvPr/>
        </p:nvCxnSpPr>
        <p:spPr>
          <a:xfrm>
            <a:off x="6553196" y="5334147"/>
            <a:ext cx="4967179" cy="0"/>
          </a:xfrm>
          <a:prstGeom prst="line">
            <a:avLst/>
          </a:prstGeom>
          <a:ln cap="rnd">
            <a:solidFill>
              <a:schemeClr val="bg1">
                <a:alpha val="5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직사각형 230"/>
          <p:cNvSpPr/>
          <p:nvPr/>
        </p:nvSpPr>
        <p:spPr>
          <a:xfrm>
            <a:off x="263445" y="91009"/>
            <a:ext cx="61697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endParaRPr lang="en-US" altLang="ko-KR" sz="4000" i="1" kern="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316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629C0CB-8A02-4128-AD34-EF570C321802}"/>
              </a:ext>
            </a:extLst>
          </p:cNvPr>
          <p:cNvSpPr/>
          <p:nvPr/>
        </p:nvSpPr>
        <p:spPr>
          <a:xfrm flipH="1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8994A6-503C-4FEF-BB97-ACB18681773F}"/>
              </a:ext>
            </a:extLst>
          </p:cNvPr>
          <p:cNvSpPr/>
          <p:nvPr/>
        </p:nvSpPr>
        <p:spPr>
          <a:xfrm rot="16200000" flipH="1">
            <a:off x="5803901" y="469901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A73D2324-AF92-4C79-ACA4-F6D174647C66}"/>
              </a:ext>
            </a:extLst>
          </p:cNvPr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94913" y="291531"/>
            <a:ext cx="373420" cy="380617"/>
            <a:chOff x="291525" y="577238"/>
            <a:chExt cx="360000" cy="360000"/>
          </a:xfrm>
        </p:grpSpPr>
        <p:sp>
          <p:nvSpPr>
            <p:cNvPr id="111" name="타원 110"/>
            <p:cNvSpPr/>
            <p:nvPr/>
          </p:nvSpPr>
          <p:spPr>
            <a:xfrm>
              <a:off x="291525" y="577238"/>
              <a:ext cx="360000" cy="360000"/>
            </a:xfrm>
            <a:prstGeom prst="ellipse">
              <a:avLst/>
            </a:prstGeom>
            <a:gradFill flip="none" rotWithShape="1">
              <a:gsLst>
                <a:gs pos="33000">
                  <a:srgbClr val="00AAD5"/>
                </a:gs>
                <a:gs pos="100000">
                  <a:srgbClr val="0094C9"/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391049" y="695832"/>
              <a:ext cx="180000" cy="122813"/>
              <a:chOff x="391553" y="695240"/>
              <a:chExt cx="180000" cy="122813"/>
            </a:xfrm>
          </p:grpSpPr>
          <p:sp>
            <p:nvSpPr>
              <p:cNvPr id="113" name="L 도형 112"/>
              <p:cNvSpPr/>
              <p:nvPr/>
            </p:nvSpPr>
            <p:spPr>
              <a:xfrm rot="2700000">
                <a:off x="391555" y="695240"/>
                <a:ext cx="122813" cy="122813"/>
              </a:xfrm>
              <a:prstGeom prst="corner">
                <a:avLst>
                  <a:gd name="adj1" fmla="val 28070"/>
                  <a:gd name="adj2" fmla="val 2585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391553" y="734476"/>
                <a:ext cx="180000" cy="3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</p:grpSp>
      <p:grpSp>
        <p:nvGrpSpPr>
          <p:cNvPr id="86" name="그룹 85"/>
          <p:cNvGrpSpPr/>
          <p:nvPr/>
        </p:nvGrpSpPr>
        <p:grpSpPr>
          <a:xfrm>
            <a:off x="553853" y="322092"/>
            <a:ext cx="298736" cy="304493"/>
            <a:chOff x="743025" y="606143"/>
            <a:chExt cx="288000" cy="288000"/>
          </a:xfrm>
        </p:grpSpPr>
        <p:sp>
          <p:nvSpPr>
            <p:cNvPr id="109" name="타원 108"/>
            <p:cNvSpPr/>
            <p:nvPr/>
          </p:nvSpPr>
          <p:spPr>
            <a:xfrm>
              <a:off x="743025" y="606143"/>
              <a:ext cx="288000" cy="288000"/>
            </a:xfrm>
            <a:prstGeom prst="ellipse">
              <a:avLst/>
            </a:prstGeom>
            <a:gradFill flip="none" rotWithShape="1">
              <a:gsLst>
                <a:gs pos="14000">
                  <a:srgbClr val="B7D4E7"/>
                </a:gs>
                <a:gs pos="50000">
                  <a:srgbClr val="D6E9F5"/>
                </a:gs>
                <a:gs pos="50000">
                  <a:srgbClr val="B3D7EC"/>
                </a:gs>
              </a:gsLst>
              <a:lin ang="54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10" name="자유형 109"/>
            <p:cNvSpPr/>
            <p:nvPr/>
          </p:nvSpPr>
          <p:spPr>
            <a:xfrm flipH="1">
              <a:off x="807038" y="690774"/>
              <a:ext cx="161093" cy="140662"/>
            </a:xfrm>
            <a:custGeom>
              <a:avLst/>
              <a:gdLst>
                <a:gd name="connsiteX0" fmla="*/ 76368 w 174921"/>
                <a:gd name="connsiteY0" fmla="*/ 0 h 152736"/>
                <a:gd name="connsiteX1" fmla="*/ 0 w 174921"/>
                <a:gd name="connsiteY1" fmla="*/ 76368 h 152736"/>
                <a:gd name="connsiteX2" fmla="*/ 76368 w 174921"/>
                <a:gd name="connsiteY2" fmla="*/ 152736 h 152736"/>
                <a:gd name="connsiteX3" fmla="*/ 102566 w 174921"/>
                <a:gd name="connsiteY3" fmla="*/ 126537 h 152736"/>
                <a:gd name="connsiteX4" fmla="*/ 66366 w 174921"/>
                <a:gd name="connsiteY4" fmla="*/ 90337 h 152736"/>
                <a:gd name="connsiteX5" fmla="*/ 174921 w 174921"/>
                <a:gd name="connsiteY5" fmla="*/ 90337 h 152736"/>
                <a:gd name="connsiteX6" fmla="*/ 174921 w 174921"/>
                <a:gd name="connsiteY6" fmla="*/ 54337 h 152736"/>
                <a:gd name="connsiteX7" fmla="*/ 71040 w 174921"/>
                <a:gd name="connsiteY7" fmla="*/ 54337 h 152736"/>
                <a:gd name="connsiteX8" fmla="*/ 100872 w 174921"/>
                <a:gd name="connsiteY8" fmla="*/ 24505 h 15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921" h="152736">
                  <a:moveTo>
                    <a:pt x="76368" y="0"/>
                  </a:moveTo>
                  <a:lnTo>
                    <a:pt x="0" y="76368"/>
                  </a:lnTo>
                  <a:lnTo>
                    <a:pt x="76368" y="152736"/>
                  </a:lnTo>
                  <a:lnTo>
                    <a:pt x="102566" y="126537"/>
                  </a:lnTo>
                  <a:lnTo>
                    <a:pt x="66366" y="90337"/>
                  </a:lnTo>
                  <a:lnTo>
                    <a:pt x="174921" y="90337"/>
                  </a:lnTo>
                  <a:lnTo>
                    <a:pt x="174921" y="54337"/>
                  </a:lnTo>
                  <a:lnTo>
                    <a:pt x="71040" y="54337"/>
                  </a:lnTo>
                  <a:lnTo>
                    <a:pt x="100872" y="24505"/>
                  </a:lnTo>
                  <a:close/>
                </a:path>
              </a:pathLst>
            </a:custGeom>
            <a:solidFill>
              <a:srgbClr val="EBF3FA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87" name="직사각형 86"/>
          <p:cNvSpPr/>
          <p:nvPr/>
        </p:nvSpPr>
        <p:spPr>
          <a:xfrm>
            <a:off x="8148807" y="306234"/>
            <a:ext cx="1887942" cy="42568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036749" y="304745"/>
            <a:ext cx="413067" cy="427174"/>
          </a:xfrm>
          <a:prstGeom prst="rect">
            <a:avLst/>
          </a:prstGeom>
          <a:gradFill flip="none" rotWithShape="1">
            <a:gsLst>
              <a:gs pos="0">
                <a:srgbClr val="D6E9F5"/>
              </a:gs>
              <a:gs pos="100000">
                <a:srgbClr val="B3D7EC"/>
              </a:gs>
            </a:gsLst>
            <a:lin ang="16200000" scaled="1"/>
            <a:tileRect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10947646" y="84704"/>
            <a:ext cx="1118036" cy="545888"/>
            <a:chOff x="10554660" y="309768"/>
            <a:chExt cx="1077857" cy="516319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10554660" y="309768"/>
              <a:ext cx="322889" cy="152040"/>
            </a:xfrm>
            <a:prstGeom prst="roundRect">
              <a:avLst/>
            </a:prstGeom>
            <a:gradFill flip="none" rotWithShape="1">
              <a:gsLst>
                <a:gs pos="14000">
                  <a:srgbClr val="B7D4E7"/>
                </a:gs>
                <a:gs pos="50000">
                  <a:srgbClr val="D6E9F5"/>
                </a:gs>
                <a:gs pos="50000">
                  <a:srgbClr val="B3D7EC"/>
                </a:gs>
              </a:gsLst>
              <a:lin ang="5400000" scaled="1"/>
              <a:tileRect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10626104" y="385788"/>
              <a:ext cx="180000" cy="3600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10932144" y="309768"/>
              <a:ext cx="322889" cy="152040"/>
            </a:xfrm>
            <a:prstGeom prst="roundRect">
              <a:avLst/>
            </a:prstGeom>
            <a:gradFill flip="none" rotWithShape="1">
              <a:gsLst>
                <a:gs pos="14000">
                  <a:srgbClr val="B7D4E7"/>
                </a:gs>
                <a:gs pos="50000">
                  <a:srgbClr val="D6E9F5"/>
                </a:gs>
                <a:gs pos="50000">
                  <a:srgbClr val="B3D7EC"/>
                </a:gs>
              </a:gsLst>
              <a:lin ang="5400000" scaled="1"/>
              <a:tileRect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1" name="액자 100"/>
            <p:cNvSpPr/>
            <p:nvPr/>
          </p:nvSpPr>
          <p:spPr>
            <a:xfrm>
              <a:off x="11041116" y="345281"/>
              <a:ext cx="104943" cy="76507"/>
            </a:xfrm>
            <a:prstGeom prst="frame">
              <a:avLst>
                <a:gd name="adj1" fmla="val 34286"/>
              </a:avLst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11309628" y="309768"/>
              <a:ext cx="322889" cy="152040"/>
            </a:xfrm>
            <a:prstGeom prst="roundRect">
              <a:avLst/>
            </a:prstGeom>
            <a:gradFill flip="none" rotWithShape="1">
              <a:gsLst>
                <a:gs pos="50000">
                  <a:srgbClr val="FA9E93"/>
                </a:gs>
                <a:gs pos="50000">
                  <a:srgbClr val="E66958"/>
                </a:gs>
              </a:gsLst>
              <a:lin ang="5400000" scaled="1"/>
              <a:tileRect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3" name="덧셈 기호 102"/>
            <p:cNvSpPr/>
            <p:nvPr/>
          </p:nvSpPr>
          <p:spPr>
            <a:xfrm rot="2700000">
              <a:off x="11402111" y="320249"/>
              <a:ext cx="137922" cy="137922"/>
            </a:xfrm>
            <a:prstGeom prst="mathPlus">
              <a:avLst>
                <a:gd name="adj1" fmla="val 15175"/>
              </a:avLst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4" name="Freeform 9"/>
            <p:cNvSpPr>
              <a:spLocks noEditPoints="1"/>
            </p:cNvSpPr>
            <p:nvPr/>
          </p:nvSpPr>
          <p:spPr bwMode="auto">
            <a:xfrm>
              <a:off x="11449385" y="647299"/>
              <a:ext cx="178924" cy="178788"/>
            </a:xfrm>
            <a:custGeom>
              <a:avLst/>
              <a:gdLst>
                <a:gd name="T0" fmla="*/ 11090 w 13233"/>
                <a:gd name="T1" fmla="*/ 4455 h 13229"/>
                <a:gd name="T2" fmla="*/ 11990 w 13233"/>
                <a:gd name="T3" fmla="*/ 2957 h 13229"/>
                <a:gd name="T4" fmla="*/ 11323 w 13233"/>
                <a:gd name="T5" fmla="*/ 1949 h 13229"/>
                <a:gd name="T6" fmla="*/ 10821 w 13233"/>
                <a:gd name="T7" fmla="*/ 1758 h 13229"/>
                <a:gd name="T8" fmla="*/ 9177 w 13233"/>
                <a:gd name="T9" fmla="*/ 2363 h 13229"/>
                <a:gd name="T10" fmla="*/ 7918 w 13233"/>
                <a:gd name="T11" fmla="*/ 1831 h 13229"/>
                <a:gd name="T12" fmla="*/ 7428 w 13233"/>
                <a:gd name="T13" fmla="*/ 171 h 13229"/>
                <a:gd name="T14" fmla="*/ 6230 w 13233"/>
                <a:gd name="T15" fmla="*/ 0 h 13229"/>
                <a:gd name="T16" fmla="*/ 5755 w 13233"/>
                <a:gd name="T17" fmla="*/ 248 h 13229"/>
                <a:gd name="T18" fmla="*/ 5163 w 13233"/>
                <a:gd name="T19" fmla="*/ 1878 h 13229"/>
                <a:gd name="T20" fmla="*/ 4128 w 13233"/>
                <a:gd name="T21" fmla="*/ 2332 h 13229"/>
                <a:gd name="T22" fmla="*/ 2648 w 13233"/>
                <a:gd name="T23" fmla="*/ 1511 h 13229"/>
                <a:gd name="T24" fmla="*/ 1681 w 13233"/>
                <a:gd name="T25" fmla="*/ 2236 h 13229"/>
                <a:gd name="T26" fmla="*/ 1521 w 13233"/>
                <a:gd name="T27" fmla="*/ 2748 h 13229"/>
                <a:gd name="T28" fmla="*/ 2245 w 13233"/>
                <a:gd name="T29" fmla="*/ 4292 h 13229"/>
                <a:gd name="T30" fmla="*/ 1832 w 13233"/>
                <a:gd name="T31" fmla="*/ 5339 h 13229"/>
                <a:gd name="T32" fmla="*/ 171 w 13233"/>
                <a:gd name="T33" fmla="*/ 5811 h 13229"/>
                <a:gd name="T34" fmla="*/ 0 w 13233"/>
                <a:gd name="T35" fmla="*/ 7007 h 13229"/>
                <a:gd name="T36" fmla="*/ 248 w 13233"/>
                <a:gd name="T37" fmla="*/ 7483 h 13229"/>
                <a:gd name="T38" fmla="*/ 1941 w 13233"/>
                <a:gd name="T39" fmla="*/ 8249 h 13229"/>
                <a:gd name="T40" fmla="*/ 1331 w 13233"/>
                <a:gd name="T41" fmla="*/ 10120 h 13229"/>
                <a:gd name="T42" fmla="*/ 1397 w 13233"/>
                <a:gd name="T43" fmla="*/ 10695 h 13229"/>
                <a:gd name="T44" fmla="*/ 2254 w 13233"/>
                <a:gd name="T45" fmla="*/ 11503 h 13229"/>
                <a:gd name="T46" fmla="*/ 3830 w 13233"/>
                <a:gd name="T47" fmla="*/ 10713 h 13229"/>
                <a:gd name="T48" fmla="*/ 4905 w 13233"/>
                <a:gd name="T49" fmla="*/ 11265 h 13229"/>
                <a:gd name="T50" fmla="*/ 5704 w 13233"/>
                <a:gd name="T51" fmla="*/ 12894 h 13229"/>
                <a:gd name="T52" fmla="*/ 6177 w 13233"/>
                <a:gd name="T53" fmla="*/ 13228 h 13229"/>
                <a:gd name="T54" fmla="*/ 7351 w 13233"/>
                <a:gd name="T55" fmla="*/ 13123 h 13229"/>
                <a:gd name="T56" fmla="*/ 7807 w 13233"/>
                <a:gd name="T57" fmla="*/ 11428 h 13229"/>
                <a:gd name="T58" fmla="*/ 8775 w 13233"/>
                <a:gd name="T59" fmla="*/ 11080 h 13229"/>
                <a:gd name="T60" fmla="*/ 10429 w 13233"/>
                <a:gd name="T61" fmla="*/ 11726 h 13229"/>
                <a:gd name="T62" fmla="*/ 11000 w 13233"/>
                <a:gd name="T63" fmla="*/ 11627 h 13229"/>
                <a:gd name="T64" fmla="*/ 11755 w 13233"/>
                <a:gd name="T65" fmla="*/ 10723 h 13229"/>
                <a:gd name="T66" fmla="*/ 10864 w 13233"/>
                <a:gd name="T67" fmla="*/ 9182 h 13229"/>
                <a:gd name="T68" fmla="*/ 11303 w 13233"/>
                <a:gd name="T69" fmla="*/ 8253 h 13229"/>
                <a:gd name="T70" fmla="*/ 12898 w 13233"/>
                <a:gd name="T71" fmla="*/ 7533 h 13229"/>
                <a:gd name="T72" fmla="*/ 13232 w 13233"/>
                <a:gd name="T73" fmla="*/ 7060 h 13229"/>
                <a:gd name="T74" fmla="*/ 13126 w 13233"/>
                <a:gd name="T75" fmla="*/ 5887 h 13229"/>
                <a:gd name="T76" fmla="*/ 6637 w 13233"/>
                <a:gd name="T77" fmla="*/ 9096 h 13229"/>
                <a:gd name="T78" fmla="*/ 5958 w 13233"/>
                <a:gd name="T79" fmla="*/ 9002 h 13229"/>
                <a:gd name="T80" fmla="*/ 5300 w 13233"/>
                <a:gd name="T81" fmla="*/ 8705 h 13229"/>
                <a:gd name="T82" fmla="*/ 4761 w 13233"/>
                <a:gd name="T83" fmla="*/ 8239 h 13229"/>
                <a:gd name="T84" fmla="*/ 4375 w 13233"/>
                <a:gd name="T85" fmla="*/ 7635 h 13229"/>
                <a:gd name="T86" fmla="*/ 4176 w 13233"/>
                <a:gd name="T87" fmla="*/ 6931 h 13229"/>
                <a:gd name="T88" fmla="*/ 4176 w 13233"/>
                <a:gd name="T89" fmla="*/ 6299 h 13229"/>
                <a:gd name="T90" fmla="*/ 4375 w 13233"/>
                <a:gd name="T91" fmla="*/ 5594 h 13229"/>
                <a:gd name="T92" fmla="*/ 4761 w 13233"/>
                <a:gd name="T93" fmla="*/ 4992 h 13229"/>
                <a:gd name="T94" fmla="*/ 5300 w 13233"/>
                <a:gd name="T95" fmla="*/ 4525 h 13229"/>
                <a:gd name="T96" fmla="*/ 5958 w 13233"/>
                <a:gd name="T97" fmla="*/ 4228 h 13229"/>
                <a:gd name="T98" fmla="*/ 6637 w 13233"/>
                <a:gd name="T99" fmla="*/ 4135 h 13229"/>
                <a:gd name="T100" fmla="*/ 7316 w 13233"/>
                <a:gd name="T101" fmla="*/ 4228 h 13229"/>
                <a:gd name="T102" fmla="*/ 7974 w 13233"/>
                <a:gd name="T103" fmla="*/ 4525 h 13229"/>
                <a:gd name="T104" fmla="*/ 8513 w 13233"/>
                <a:gd name="T105" fmla="*/ 4992 h 13229"/>
                <a:gd name="T106" fmla="*/ 8899 w 13233"/>
                <a:gd name="T107" fmla="*/ 5594 h 13229"/>
                <a:gd name="T108" fmla="*/ 9098 w 13233"/>
                <a:gd name="T109" fmla="*/ 6299 h 13229"/>
                <a:gd name="T110" fmla="*/ 9098 w 13233"/>
                <a:gd name="T111" fmla="*/ 6931 h 13229"/>
                <a:gd name="T112" fmla="*/ 8899 w 13233"/>
                <a:gd name="T113" fmla="*/ 7635 h 13229"/>
                <a:gd name="T114" fmla="*/ 8513 w 13233"/>
                <a:gd name="T115" fmla="*/ 8239 h 13229"/>
                <a:gd name="T116" fmla="*/ 7974 w 13233"/>
                <a:gd name="T117" fmla="*/ 8705 h 13229"/>
                <a:gd name="T118" fmla="*/ 7316 w 13233"/>
                <a:gd name="T119" fmla="*/ 9002 h 13229"/>
                <a:gd name="T120" fmla="*/ 6637 w 13233"/>
                <a:gd name="T121" fmla="*/ 9096 h 13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33" h="13229">
                  <a:moveTo>
                    <a:pt x="12749" y="5652"/>
                  </a:moveTo>
                  <a:lnTo>
                    <a:pt x="11437" y="5433"/>
                  </a:lnTo>
                  <a:lnTo>
                    <a:pt x="11401" y="5288"/>
                  </a:lnTo>
                  <a:lnTo>
                    <a:pt x="11313" y="5002"/>
                  </a:lnTo>
                  <a:lnTo>
                    <a:pt x="11209" y="4725"/>
                  </a:lnTo>
                  <a:lnTo>
                    <a:pt x="11090" y="4455"/>
                  </a:lnTo>
                  <a:lnTo>
                    <a:pt x="11023" y="4324"/>
                  </a:lnTo>
                  <a:lnTo>
                    <a:pt x="11862" y="3285"/>
                  </a:lnTo>
                  <a:lnTo>
                    <a:pt x="11894" y="3243"/>
                  </a:lnTo>
                  <a:lnTo>
                    <a:pt x="11944" y="3152"/>
                  </a:lnTo>
                  <a:lnTo>
                    <a:pt x="11976" y="3056"/>
                  </a:lnTo>
                  <a:lnTo>
                    <a:pt x="11990" y="2957"/>
                  </a:lnTo>
                  <a:lnTo>
                    <a:pt x="11988" y="2857"/>
                  </a:lnTo>
                  <a:lnTo>
                    <a:pt x="11968" y="2759"/>
                  </a:lnTo>
                  <a:lnTo>
                    <a:pt x="11931" y="2664"/>
                  </a:lnTo>
                  <a:lnTo>
                    <a:pt x="11878" y="2577"/>
                  </a:lnTo>
                  <a:lnTo>
                    <a:pt x="11844" y="2536"/>
                  </a:lnTo>
                  <a:lnTo>
                    <a:pt x="11323" y="1949"/>
                  </a:lnTo>
                  <a:lnTo>
                    <a:pt x="11287" y="1910"/>
                  </a:lnTo>
                  <a:lnTo>
                    <a:pt x="11205" y="1847"/>
                  </a:lnTo>
                  <a:lnTo>
                    <a:pt x="11115" y="1800"/>
                  </a:lnTo>
                  <a:lnTo>
                    <a:pt x="11020" y="1769"/>
                  </a:lnTo>
                  <a:lnTo>
                    <a:pt x="10921" y="1754"/>
                  </a:lnTo>
                  <a:lnTo>
                    <a:pt x="10821" y="1758"/>
                  </a:lnTo>
                  <a:lnTo>
                    <a:pt x="10722" y="1779"/>
                  </a:lnTo>
                  <a:lnTo>
                    <a:pt x="10627" y="1816"/>
                  </a:lnTo>
                  <a:lnTo>
                    <a:pt x="10581" y="1844"/>
                  </a:lnTo>
                  <a:lnTo>
                    <a:pt x="9460" y="2548"/>
                  </a:lnTo>
                  <a:lnTo>
                    <a:pt x="9367" y="2484"/>
                  </a:lnTo>
                  <a:lnTo>
                    <a:pt x="9177" y="2363"/>
                  </a:lnTo>
                  <a:lnTo>
                    <a:pt x="8980" y="2251"/>
                  </a:lnTo>
                  <a:lnTo>
                    <a:pt x="8778" y="2148"/>
                  </a:lnTo>
                  <a:lnTo>
                    <a:pt x="8570" y="2055"/>
                  </a:lnTo>
                  <a:lnTo>
                    <a:pt x="8358" y="1970"/>
                  </a:lnTo>
                  <a:lnTo>
                    <a:pt x="8141" y="1896"/>
                  </a:lnTo>
                  <a:lnTo>
                    <a:pt x="7918" y="1831"/>
                  </a:lnTo>
                  <a:lnTo>
                    <a:pt x="7807" y="1802"/>
                  </a:lnTo>
                  <a:lnTo>
                    <a:pt x="7587" y="484"/>
                  </a:lnTo>
                  <a:lnTo>
                    <a:pt x="7577" y="432"/>
                  </a:lnTo>
                  <a:lnTo>
                    <a:pt x="7542" y="336"/>
                  </a:lnTo>
                  <a:lnTo>
                    <a:pt x="7492" y="248"/>
                  </a:lnTo>
                  <a:lnTo>
                    <a:pt x="7428" y="171"/>
                  </a:lnTo>
                  <a:lnTo>
                    <a:pt x="7351" y="107"/>
                  </a:lnTo>
                  <a:lnTo>
                    <a:pt x="7265" y="56"/>
                  </a:lnTo>
                  <a:lnTo>
                    <a:pt x="7171" y="20"/>
                  </a:lnTo>
                  <a:lnTo>
                    <a:pt x="7069" y="3"/>
                  </a:lnTo>
                  <a:lnTo>
                    <a:pt x="7016" y="0"/>
                  </a:lnTo>
                  <a:lnTo>
                    <a:pt x="6230" y="0"/>
                  </a:lnTo>
                  <a:lnTo>
                    <a:pt x="6177" y="3"/>
                  </a:lnTo>
                  <a:lnTo>
                    <a:pt x="6076" y="20"/>
                  </a:lnTo>
                  <a:lnTo>
                    <a:pt x="5981" y="56"/>
                  </a:lnTo>
                  <a:lnTo>
                    <a:pt x="5895" y="107"/>
                  </a:lnTo>
                  <a:lnTo>
                    <a:pt x="5818" y="171"/>
                  </a:lnTo>
                  <a:lnTo>
                    <a:pt x="5755" y="248"/>
                  </a:lnTo>
                  <a:lnTo>
                    <a:pt x="5704" y="336"/>
                  </a:lnTo>
                  <a:lnTo>
                    <a:pt x="5670" y="432"/>
                  </a:lnTo>
                  <a:lnTo>
                    <a:pt x="5660" y="484"/>
                  </a:lnTo>
                  <a:lnTo>
                    <a:pt x="5440" y="1802"/>
                  </a:lnTo>
                  <a:lnTo>
                    <a:pt x="5347" y="1825"/>
                  </a:lnTo>
                  <a:lnTo>
                    <a:pt x="5163" y="1878"/>
                  </a:lnTo>
                  <a:lnTo>
                    <a:pt x="4982" y="1938"/>
                  </a:lnTo>
                  <a:lnTo>
                    <a:pt x="4805" y="2003"/>
                  </a:lnTo>
                  <a:lnTo>
                    <a:pt x="4630" y="2077"/>
                  </a:lnTo>
                  <a:lnTo>
                    <a:pt x="4459" y="2155"/>
                  </a:lnTo>
                  <a:lnTo>
                    <a:pt x="4292" y="2240"/>
                  </a:lnTo>
                  <a:lnTo>
                    <a:pt x="4128" y="2332"/>
                  </a:lnTo>
                  <a:lnTo>
                    <a:pt x="4048" y="2380"/>
                  </a:lnTo>
                  <a:lnTo>
                    <a:pt x="2982" y="1619"/>
                  </a:lnTo>
                  <a:lnTo>
                    <a:pt x="2939" y="1590"/>
                  </a:lnTo>
                  <a:lnTo>
                    <a:pt x="2845" y="1546"/>
                  </a:lnTo>
                  <a:lnTo>
                    <a:pt x="2748" y="1521"/>
                  </a:lnTo>
                  <a:lnTo>
                    <a:pt x="2648" y="1511"/>
                  </a:lnTo>
                  <a:lnTo>
                    <a:pt x="2549" y="1520"/>
                  </a:lnTo>
                  <a:lnTo>
                    <a:pt x="2451" y="1545"/>
                  </a:lnTo>
                  <a:lnTo>
                    <a:pt x="2359" y="1586"/>
                  </a:lnTo>
                  <a:lnTo>
                    <a:pt x="2275" y="1645"/>
                  </a:lnTo>
                  <a:lnTo>
                    <a:pt x="2236" y="1681"/>
                  </a:lnTo>
                  <a:lnTo>
                    <a:pt x="1681" y="2236"/>
                  </a:lnTo>
                  <a:lnTo>
                    <a:pt x="1645" y="2275"/>
                  </a:lnTo>
                  <a:lnTo>
                    <a:pt x="1586" y="2360"/>
                  </a:lnTo>
                  <a:lnTo>
                    <a:pt x="1545" y="2452"/>
                  </a:lnTo>
                  <a:lnTo>
                    <a:pt x="1520" y="2548"/>
                  </a:lnTo>
                  <a:lnTo>
                    <a:pt x="1511" y="2648"/>
                  </a:lnTo>
                  <a:lnTo>
                    <a:pt x="1521" y="2748"/>
                  </a:lnTo>
                  <a:lnTo>
                    <a:pt x="1546" y="2845"/>
                  </a:lnTo>
                  <a:lnTo>
                    <a:pt x="1591" y="2938"/>
                  </a:lnTo>
                  <a:lnTo>
                    <a:pt x="1620" y="2982"/>
                  </a:lnTo>
                  <a:lnTo>
                    <a:pt x="2382" y="4050"/>
                  </a:lnTo>
                  <a:lnTo>
                    <a:pt x="2335" y="4129"/>
                  </a:lnTo>
                  <a:lnTo>
                    <a:pt x="2245" y="4292"/>
                  </a:lnTo>
                  <a:lnTo>
                    <a:pt x="2160" y="4458"/>
                  </a:lnTo>
                  <a:lnTo>
                    <a:pt x="2082" y="4628"/>
                  </a:lnTo>
                  <a:lnTo>
                    <a:pt x="2010" y="4800"/>
                  </a:lnTo>
                  <a:lnTo>
                    <a:pt x="1944" y="4977"/>
                  </a:lnTo>
                  <a:lnTo>
                    <a:pt x="1885" y="5156"/>
                  </a:lnTo>
                  <a:lnTo>
                    <a:pt x="1832" y="5339"/>
                  </a:lnTo>
                  <a:lnTo>
                    <a:pt x="1809" y="5431"/>
                  </a:lnTo>
                  <a:lnTo>
                    <a:pt x="484" y="5652"/>
                  </a:lnTo>
                  <a:lnTo>
                    <a:pt x="432" y="5662"/>
                  </a:lnTo>
                  <a:lnTo>
                    <a:pt x="336" y="5696"/>
                  </a:lnTo>
                  <a:lnTo>
                    <a:pt x="248" y="5747"/>
                  </a:lnTo>
                  <a:lnTo>
                    <a:pt x="171" y="5811"/>
                  </a:lnTo>
                  <a:lnTo>
                    <a:pt x="106" y="5887"/>
                  </a:lnTo>
                  <a:lnTo>
                    <a:pt x="55" y="5973"/>
                  </a:lnTo>
                  <a:lnTo>
                    <a:pt x="20" y="6068"/>
                  </a:lnTo>
                  <a:lnTo>
                    <a:pt x="1" y="6170"/>
                  </a:lnTo>
                  <a:lnTo>
                    <a:pt x="0" y="6222"/>
                  </a:lnTo>
                  <a:lnTo>
                    <a:pt x="0" y="7007"/>
                  </a:lnTo>
                  <a:lnTo>
                    <a:pt x="1" y="7060"/>
                  </a:lnTo>
                  <a:lnTo>
                    <a:pt x="20" y="7161"/>
                  </a:lnTo>
                  <a:lnTo>
                    <a:pt x="55" y="7256"/>
                  </a:lnTo>
                  <a:lnTo>
                    <a:pt x="106" y="7343"/>
                  </a:lnTo>
                  <a:lnTo>
                    <a:pt x="171" y="7419"/>
                  </a:lnTo>
                  <a:lnTo>
                    <a:pt x="248" y="7483"/>
                  </a:lnTo>
                  <a:lnTo>
                    <a:pt x="336" y="7533"/>
                  </a:lnTo>
                  <a:lnTo>
                    <a:pt x="432" y="7568"/>
                  </a:lnTo>
                  <a:lnTo>
                    <a:pt x="484" y="7579"/>
                  </a:lnTo>
                  <a:lnTo>
                    <a:pt x="1809" y="7799"/>
                  </a:lnTo>
                  <a:lnTo>
                    <a:pt x="1849" y="7951"/>
                  </a:lnTo>
                  <a:lnTo>
                    <a:pt x="1941" y="8249"/>
                  </a:lnTo>
                  <a:lnTo>
                    <a:pt x="2050" y="8538"/>
                  </a:lnTo>
                  <a:lnTo>
                    <a:pt x="2176" y="8818"/>
                  </a:lnTo>
                  <a:lnTo>
                    <a:pt x="2247" y="8953"/>
                  </a:lnTo>
                  <a:lnTo>
                    <a:pt x="1412" y="9987"/>
                  </a:lnTo>
                  <a:lnTo>
                    <a:pt x="1381" y="10029"/>
                  </a:lnTo>
                  <a:lnTo>
                    <a:pt x="1331" y="10120"/>
                  </a:lnTo>
                  <a:lnTo>
                    <a:pt x="1299" y="10215"/>
                  </a:lnTo>
                  <a:lnTo>
                    <a:pt x="1285" y="10315"/>
                  </a:lnTo>
                  <a:lnTo>
                    <a:pt x="1287" y="10415"/>
                  </a:lnTo>
                  <a:lnTo>
                    <a:pt x="1306" y="10513"/>
                  </a:lnTo>
                  <a:lnTo>
                    <a:pt x="1342" y="10607"/>
                  </a:lnTo>
                  <a:lnTo>
                    <a:pt x="1397" y="10695"/>
                  </a:lnTo>
                  <a:lnTo>
                    <a:pt x="1430" y="10736"/>
                  </a:lnTo>
                  <a:lnTo>
                    <a:pt x="1952" y="11323"/>
                  </a:lnTo>
                  <a:lnTo>
                    <a:pt x="1988" y="11360"/>
                  </a:lnTo>
                  <a:lnTo>
                    <a:pt x="2069" y="11424"/>
                  </a:lnTo>
                  <a:lnTo>
                    <a:pt x="2159" y="11472"/>
                  </a:lnTo>
                  <a:lnTo>
                    <a:pt x="2254" y="11503"/>
                  </a:lnTo>
                  <a:lnTo>
                    <a:pt x="2353" y="11516"/>
                  </a:lnTo>
                  <a:lnTo>
                    <a:pt x="2453" y="11514"/>
                  </a:lnTo>
                  <a:lnTo>
                    <a:pt x="2552" y="11493"/>
                  </a:lnTo>
                  <a:lnTo>
                    <a:pt x="2647" y="11454"/>
                  </a:lnTo>
                  <a:lnTo>
                    <a:pt x="2693" y="11428"/>
                  </a:lnTo>
                  <a:lnTo>
                    <a:pt x="3830" y="10713"/>
                  </a:lnTo>
                  <a:lnTo>
                    <a:pt x="3921" y="10774"/>
                  </a:lnTo>
                  <a:lnTo>
                    <a:pt x="4107" y="10890"/>
                  </a:lnTo>
                  <a:lnTo>
                    <a:pt x="4299" y="10997"/>
                  </a:lnTo>
                  <a:lnTo>
                    <a:pt x="4496" y="11094"/>
                  </a:lnTo>
                  <a:lnTo>
                    <a:pt x="4697" y="11184"/>
                  </a:lnTo>
                  <a:lnTo>
                    <a:pt x="4905" y="11265"/>
                  </a:lnTo>
                  <a:lnTo>
                    <a:pt x="5115" y="11337"/>
                  </a:lnTo>
                  <a:lnTo>
                    <a:pt x="5331" y="11400"/>
                  </a:lnTo>
                  <a:lnTo>
                    <a:pt x="5440" y="11428"/>
                  </a:lnTo>
                  <a:lnTo>
                    <a:pt x="5660" y="12745"/>
                  </a:lnTo>
                  <a:lnTo>
                    <a:pt x="5670" y="12797"/>
                  </a:lnTo>
                  <a:lnTo>
                    <a:pt x="5704" y="12894"/>
                  </a:lnTo>
                  <a:lnTo>
                    <a:pt x="5755" y="12982"/>
                  </a:lnTo>
                  <a:lnTo>
                    <a:pt x="5818" y="13059"/>
                  </a:lnTo>
                  <a:lnTo>
                    <a:pt x="5895" y="13123"/>
                  </a:lnTo>
                  <a:lnTo>
                    <a:pt x="5981" y="13174"/>
                  </a:lnTo>
                  <a:lnTo>
                    <a:pt x="6076" y="13209"/>
                  </a:lnTo>
                  <a:lnTo>
                    <a:pt x="6177" y="13228"/>
                  </a:lnTo>
                  <a:lnTo>
                    <a:pt x="6230" y="13229"/>
                  </a:lnTo>
                  <a:lnTo>
                    <a:pt x="7016" y="13229"/>
                  </a:lnTo>
                  <a:lnTo>
                    <a:pt x="7069" y="13228"/>
                  </a:lnTo>
                  <a:lnTo>
                    <a:pt x="7171" y="13209"/>
                  </a:lnTo>
                  <a:lnTo>
                    <a:pt x="7265" y="13174"/>
                  </a:lnTo>
                  <a:lnTo>
                    <a:pt x="7351" y="13123"/>
                  </a:lnTo>
                  <a:lnTo>
                    <a:pt x="7428" y="13059"/>
                  </a:lnTo>
                  <a:lnTo>
                    <a:pt x="7492" y="12982"/>
                  </a:lnTo>
                  <a:lnTo>
                    <a:pt x="7542" y="12894"/>
                  </a:lnTo>
                  <a:lnTo>
                    <a:pt x="7577" y="12797"/>
                  </a:lnTo>
                  <a:lnTo>
                    <a:pt x="7587" y="12745"/>
                  </a:lnTo>
                  <a:lnTo>
                    <a:pt x="7807" y="11428"/>
                  </a:lnTo>
                  <a:lnTo>
                    <a:pt x="7898" y="11404"/>
                  </a:lnTo>
                  <a:lnTo>
                    <a:pt x="8080" y="11352"/>
                  </a:lnTo>
                  <a:lnTo>
                    <a:pt x="8258" y="11295"/>
                  </a:lnTo>
                  <a:lnTo>
                    <a:pt x="8435" y="11229"/>
                  </a:lnTo>
                  <a:lnTo>
                    <a:pt x="8606" y="11158"/>
                  </a:lnTo>
                  <a:lnTo>
                    <a:pt x="8775" y="11080"/>
                  </a:lnTo>
                  <a:lnTo>
                    <a:pt x="8941" y="10997"/>
                  </a:lnTo>
                  <a:lnTo>
                    <a:pt x="9102" y="10907"/>
                  </a:lnTo>
                  <a:lnTo>
                    <a:pt x="9182" y="10860"/>
                  </a:lnTo>
                  <a:lnTo>
                    <a:pt x="10292" y="11652"/>
                  </a:lnTo>
                  <a:lnTo>
                    <a:pt x="10336" y="11681"/>
                  </a:lnTo>
                  <a:lnTo>
                    <a:pt x="10429" y="11726"/>
                  </a:lnTo>
                  <a:lnTo>
                    <a:pt x="10527" y="11752"/>
                  </a:lnTo>
                  <a:lnTo>
                    <a:pt x="10627" y="11761"/>
                  </a:lnTo>
                  <a:lnTo>
                    <a:pt x="10726" y="11753"/>
                  </a:lnTo>
                  <a:lnTo>
                    <a:pt x="10823" y="11728"/>
                  </a:lnTo>
                  <a:lnTo>
                    <a:pt x="10915" y="11686"/>
                  </a:lnTo>
                  <a:lnTo>
                    <a:pt x="11000" y="11627"/>
                  </a:lnTo>
                  <a:lnTo>
                    <a:pt x="11039" y="11590"/>
                  </a:lnTo>
                  <a:lnTo>
                    <a:pt x="11594" y="11036"/>
                  </a:lnTo>
                  <a:lnTo>
                    <a:pt x="11629" y="10997"/>
                  </a:lnTo>
                  <a:lnTo>
                    <a:pt x="11688" y="10913"/>
                  </a:lnTo>
                  <a:lnTo>
                    <a:pt x="11730" y="10821"/>
                  </a:lnTo>
                  <a:lnTo>
                    <a:pt x="11755" y="10723"/>
                  </a:lnTo>
                  <a:lnTo>
                    <a:pt x="11764" y="10625"/>
                  </a:lnTo>
                  <a:lnTo>
                    <a:pt x="11754" y="10525"/>
                  </a:lnTo>
                  <a:lnTo>
                    <a:pt x="11729" y="10427"/>
                  </a:lnTo>
                  <a:lnTo>
                    <a:pt x="11684" y="10334"/>
                  </a:lnTo>
                  <a:lnTo>
                    <a:pt x="11654" y="10290"/>
                  </a:lnTo>
                  <a:lnTo>
                    <a:pt x="10864" y="9182"/>
                  </a:lnTo>
                  <a:lnTo>
                    <a:pt x="10911" y="9102"/>
                  </a:lnTo>
                  <a:lnTo>
                    <a:pt x="11002" y="8940"/>
                  </a:lnTo>
                  <a:lnTo>
                    <a:pt x="11087" y="8772"/>
                  </a:lnTo>
                  <a:lnTo>
                    <a:pt x="11165" y="8603"/>
                  </a:lnTo>
                  <a:lnTo>
                    <a:pt x="11238" y="8429"/>
                  </a:lnTo>
                  <a:lnTo>
                    <a:pt x="11303" y="8253"/>
                  </a:lnTo>
                  <a:lnTo>
                    <a:pt x="11362" y="8073"/>
                  </a:lnTo>
                  <a:lnTo>
                    <a:pt x="11415" y="7890"/>
                  </a:lnTo>
                  <a:lnTo>
                    <a:pt x="11438" y="7797"/>
                  </a:lnTo>
                  <a:lnTo>
                    <a:pt x="12749" y="7579"/>
                  </a:lnTo>
                  <a:lnTo>
                    <a:pt x="12801" y="7568"/>
                  </a:lnTo>
                  <a:lnTo>
                    <a:pt x="12898" y="7533"/>
                  </a:lnTo>
                  <a:lnTo>
                    <a:pt x="12986" y="7483"/>
                  </a:lnTo>
                  <a:lnTo>
                    <a:pt x="13062" y="7419"/>
                  </a:lnTo>
                  <a:lnTo>
                    <a:pt x="13126" y="7343"/>
                  </a:lnTo>
                  <a:lnTo>
                    <a:pt x="13177" y="7256"/>
                  </a:lnTo>
                  <a:lnTo>
                    <a:pt x="13213" y="7161"/>
                  </a:lnTo>
                  <a:lnTo>
                    <a:pt x="13232" y="7060"/>
                  </a:lnTo>
                  <a:lnTo>
                    <a:pt x="13233" y="7007"/>
                  </a:lnTo>
                  <a:lnTo>
                    <a:pt x="13233" y="6222"/>
                  </a:lnTo>
                  <a:lnTo>
                    <a:pt x="13231" y="6170"/>
                  </a:lnTo>
                  <a:lnTo>
                    <a:pt x="13213" y="6068"/>
                  </a:lnTo>
                  <a:lnTo>
                    <a:pt x="13177" y="5973"/>
                  </a:lnTo>
                  <a:lnTo>
                    <a:pt x="13126" y="5887"/>
                  </a:lnTo>
                  <a:lnTo>
                    <a:pt x="13062" y="5811"/>
                  </a:lnTo>
                  <a:lnTo>
                    <a:pt x="12985" y="5747"/>
                  </a:lnTo>
                  <a:lnTo>
                    <a:pt x="12897" y="5696"/>
                  </a:lnTo>
                  <a:lnTo>
                    <a:pt x="12801" y="5662"/>
                  </a:lnTo>
                  <a:lnTo>
                    <a:pt x="12749" y="5652"/>
                  </a:lnTo>
                  <a:close/>
                  <a:moveTo>
                    <a:pt x="6637" y="9096"/>
                  </a:moveTo>
                  <a:lnTo>
                    <a:pt x="6573" y="9095"/>
                  </a:lnTo>
                  <a:lnTo>
                    <a:pt x="6446" y="9088"/>
                  </a:lnTo>
                  <a:lnTo>
                    <a:pt x="6321" y="9076"/>
                  </a:lnTo>
                  <a:lnTo>
                    <a:pt x="6198" y="9057"/>
                  </a:lnTo>
                  <a:lnTo>
                    <a:pt x="6076" y="9033"/>
                  </a:lnTo>
                  <a:lnTo>
                    <a:pt x="5958" y="9002"/>
                  </a:lnTo>
                  <a:lnTo>
                    <a:pt x="5842" y="8965"/>
                  </a:lnTo>
                  <a:lnTo>
                    <a:pt x="5728" y="8923"/>
                  </a:lnTo>
                  <a:lnTo>
                    <a:pt x="5616" y="8876"/>
                  </a:lnTo>
                  <a:lnTo>
                    <a:pt x="5507" y="8824"/>
                  </a:lnTo>
                  <a:lnTo>
                    <a:pt x="5402" y="8767"/>
                  </a:lnTo>
                  <a:lnTo>
                    <a:pt x="5300" y="8705"/>
                  </a:lnTo>
                  <a:lnTo>
                    <a:pt x="5201" y="8637"/>
                  </a:lnTo>
                  <a:lnTo>
                    <a:pt x="5105" y="8566"/>
                  </a:lnTo>
                  <a:lnTo>
                    <a:pt x="5013" y="8490"/>
                  </a:lnTo>
                  <a:lnTo>
                    <a:pt x="4926" y="8410"/>
                  </a:lnTo>
                  <a:lnTo>
                    <a:pt x="4841" y="8326"/>
                  </a:lnTo>
                  <a:lnTo>
                    <a:pt x="4761" y="8239"/>
                  </a:lnTo>
                  <a:lnTo>
                    <a:pt x="4685" y="8147"/>
                  </a:lnTo>
                  <a:lnTo>
                    <a:pt x="4613" y="8050"/>
                  </a:lnTo>
                  <a:lnTo>
                    <a:pt x="4547" y="7952"/>
                  </a:lnTo>
                  <a:lnTo>
                    <a:pt x="4485" y="7850"/>
                  </a:lnTo>
                  <a:lnTo>
                    <a:pt x="4427" y="7744"/>
                  </a:lnTo>
                  <a:lnTo>
                    <a:pt x="4375" y="7635"/>
                  </a:lnTo>
                  <a:lnTo>
                    <a:pt x="4327" y="7524"/>
                  </a:lnTo>
                  <a:lnTo>
                    <a:pt x="4287" y="7410"/>
                  </a:lnTo>
                  <a:lnTo>
                    <a:pt x="4250" y="7294"/>
                  </a:lnTo>
                  <a:lnTo>
                    <a:pt x="4219" y="7175"/>
                  </a:lnTo>
                  <a:lnTo>
                    <a:pt x="4195" y="7054"/>
                  </a:lnTo>
                  <a:lnTo>
                    <a:pt x="4176" y="6931"/>
                  </a:lnTo>
                  <a:lnTo>
                    <a:pt x="4164" y="6806"/>
                  </a:lnTo>
                  <a:lnTo>
                    <a:pt x="4157" y="6678"/>
                  </a:lnTo>
                  <a:lnTo>
                    <a:pt x="4156" y="6615"/>
                  </a:lnTo>
                  <a:lnTo>
                    <a:pt x="4157" y="6551"/>
                  </a:lnTo>
                  <a:lnTo>
                    <a:pt x="4164" y="6424"/>
                  </a:lnTo>
                  <a:lnTo>
                    <a:pt x="4176" y="6299"/>
                  </a:lnTo>
                  <a:lnTo>
                    <a:pt x="4195" y="6176"/>
                  </a:lnTo>
                  <a:lnTo>
                    <a:pt x="4219" y="6055"/>
                  </a:lnTo>
                  <a:lnTo>
                    <a:pt x="4250" y="5935"/>
                  </a:lnTo>
                  <a:lnTo>
                    <a:pt x="4287" y="5819"/>
                  </a:lnTo>
                  <a:lnTo>
                    <a:pt x="4327" y="5705"/>
                  </a:lnTo>
                  <a:lnTo>
                    <a:pt x="4375" y="5594"/>
                  </a:lnTo>
                  <a:lnTo>
                    <a:pt x="4427" y="5486"/>
                  </a:lnTo>
                  <a:lnTo>
                    <a:pt x="4485" y="5381"/>
                  </a:lnTo>
                  <a:lnTo>
                    <a:pt x="4547" y="5278"/>
                  </a:lnTo>
                  <a:lnTo>
                    <a:pt x="4613" y="5179"/>
                  </a:lnTo>
                  <a:lnTo>
                    <a:pt x="4685" y="5084"/>
                  </a:lnTo>
                  <a:lnTo>
                    <a:pt x="4761" y="4992"/>
                  </a:lnTo>
                  <a:lnTo>
                    <a:pt x="4841" y="4903"/>
                  </a:lnTo>
                  <a:lnTo>
                    <a:pt x="4926" y="4819"/>
                  </a:lnTo>
                  <a:lnTo>
                    <a:pt x="5013" y="4740"/>
                  </a:lnTo>
                  <a:lnTo>
                    <a:pt x="5105" y="4663"/>
                  </a:lnTo>
                  <a:lnTo>
                    <a:pt x="5201" y="4592"/>
                  </a:lnTo>
                  <a:lnTo>
                    <a:pt x="5300" y="4525"/>
                  </a:lnTo>
                  <a:lnTo>
                    <a:pt x="5402" y="4463"/>
                  </a:lnTo>
                  <a:lnTo>
                    <a:pt x="5507" y="4406"/>
                  </a:lnTo>
                  <a:lnTo>
                    <a:pt x="5616" y="4353"/>
                  </a:lnTo>
                  <a:lnTo>
                    <a:pt x="5728" y="4307"/>
                  </a:lnTo>
                  <a:lnTo>
                    <a:pt x="5842" y="4265"/>
                  </a:lnTo>
                  <a:lnTo>
                    <a:pt x="5958" y="4228"/>
                  </a:lnTo>
                  <a:lnTo>
                    <a:pt x="6076" y="4198"/>
                  </a:lnTo>
                  <a:lnTo>
                    <a:pt x="6198" y="4173"/>
                  </a:lnTo>
                  <a:lnTo>
                    <a:pt x="6321" y="4154"/>
                  </a:lnTo>
                  <a:lnTo>
                    <a:pt x="6446" y="4142"/>
                  </a:lnTo>
                  <a:lnTo>
                    <a:pt x="6573" y="4135"/>
                  </a:lnTo>
                  <a:lnTo>
                    <a:pt x="6637" y="4135"/>
                  </a:lnTo>
                  <a:lnTo>
                    <a:pt x="6701" y="4135"/>
                  </a:lnTo>
                  <a:lnTo>
                    <a:pt x="6829" y="4142"/>
                  </a:lnTo>
                  <a:lnTo>
                    <a:pt x="6954" y="4154"/>
                  </a:lnTo>
                  <a:lnTo>
                    <a:pt x="7077" y="4173"/>
                  </a:lnTo>
                  <a:lnTo>
                    <a:pt x="7197" y="4198"/>
                  </a:lnTo>
                  <a:lnTo>
                    <a:pt x="7316" y="4228"/>
                  </a:lnTo>
                  <a:lnTo>
                    <a:pt x="7433" y="4265"/>
                  </a:lnTo>
                  <a:lnTo>
                    <a:pt x="7547" y="4307"/>
                  </a:lnTo>
                  <a:lnTo>
                    <a:pt x="7658" y="4353"/>
                  </a:lnTo>
                  <a:lnTo>
                    <a:pt x="7767" y="4406"/>
                  </a:lnTo>
                  <a:lnTo>
                    <a:pt x="7872" y="4463"/>
                  </a:lnTo>
                  <a:lnTo>
                    <a:pt x="7974" y="4525"/>
                  </a:lnTo>
                  <a:lnTo>
                    <a:pt x="8073" y="4592"/>
                  </a:lnTo>
                  <a:lnTo>
                    <a:pt x="8169" y="4663"/>
                  </a:lnTo>
                  <a:lnTo>
                    <a:pt x="8261" y="4740"/>
                  </a:lnTo>
                  <a:lnTo>
                    <a:pt x="8349" y="4819"/>
                  </a:lnTo>
                  <a:lnTo>
                    <a:pt x="8433" y="4903"/>
                  </a:lnTo>
                  <a:lnTo>
                    <a:pt x="8513" y="4992"/>
                  </a:lnTo>
                  <a:lnTo>
                    <a:pt x="8590" y="5084"/>
                  </a:lnTo>
                  <a:lnTo>
                    <a:pt x="8661" y="5179"/>
                  </a:lnTo>
                  <a:lnTo>
                    <a:pt x="8727" y="5278"/>
                  </a:lnTo>
                  <a:lnTo>
                    <a:pt x="8790" y="5381"/>
                  </a:lnTo>
                  <a:lnTo>
                    <a:pt x="8847" y="5486"/>
                  </a:lnTo>
                  <a:lnTo>
                    <a:pt x="8899" y="5594"/>
                  </a:lnTo>
                  <a:lnTo>
                    <a:pt x="8946" y="5705"/>
                  </a:lnTo>
                  <a:lnTo>
                    <a:pt x="8988" y="5819"/>
                  </a:lnTo>
                  <a:lnTo>
                    <a:pt x="9024" y="5935"/>
                  </a:lnTo>
                  <a:lnTo>
                    <a:pt x="9055" y="6055"/>
                  </a:lnTo>
                  <a:lnTo>
                    <a:pt x="9079" y="6176"/>
                  </a:lnTo>
                  <a:lnTo>
                    <a:pt x="9098" y="6299"/>
                  </a:lnTo>
                  <a:lnTo>
                    <a:pt x="9111" y="6424"/>
                  </a:lnTo>
                  <a:lnTo>
                    <a:pt x="9118" y="6551"/>
                  </a:lnTo>
                  <a:lnTo>
                    <a:pt x="9118" y="6615"/>
                  </a:lnTo>
                  <a:lnTo>
                    <a:pt x="9118" y="6678"/>
                  </a:lnTo>
                  <a:lnTo>
                    <a:pt x="9111" y="6806"/>
                  </a:lnTo>
                  <a:lnTo>
                    <a:pt x="9098" y="6931"/>
                  </a:lnTo>
                  <a:lnTo>
                    <a:pt x="9079" y="7054"/>
                  </a:lnTo>
                  <a:lnTo>
                    <a:pt x="9055" y="7175"/>
                  </a:lnTo>
                  <a:lnTo>
                    <a:pt x="9024" y="7294"/>
                  </a:lnTo>
                  <a:lnTo>
                    <a:pt x="8988" y="7410"/>
                  </a:lnTo>
                  <a:lnTo>
                    <a:pt x="8946" y="7524"/>
                  </a:lnTo>
                  <a:lnTo>
                    <a:pt x="8899" y="7635"/>
                  </a:lnTo>
                  <a:lnTo>
                    <a:pt x="8847" y="7744"/>
                  </a:lnTo>
                  <a:lnTo>
                    <a:pt x="8790" y="7850"/>
                  </a:lnTo>
                  <a:lnTo>
                    <a:pt x="8727" y="7952"/>
                  </a:lnTo>
                  <a:lnTo>
                    <a:pt x="8661" y="8050"/>
                  </a:lnTo>
                  <a:lnTo>
                    <a:pt x="8590" y="8147"/>
                  </a:lnTo>
                  <a:lnTo>
                    <a:pt x="8513" y="8239"/>
                  </a:lnTo>
                  <a:lnTo>
                    <a:pt x="8433" y="8326"/>
                  </a:lnTo>
                  <a:lnTo>
                    <a:pt x="8349" y="8410"/>
                  </a:lnTo>
                  <a:lnTo>
                    <a:pt x="8261" y="8490"/>
                  </a:lnTo>
                  <a:lnTo>
                    <a:pt x="8169" y="8566"/>
                  </a:lnTo>
                  <a:lnTo>
                    <a:pt x="8073" y="8637"/>
                  </a:lnTo>
                  <a:lnTo>
                    <a:pt x="7974" y="8705"/>
                  </a:lnTo>
                  <a:lnTo>
                    <a:pt x="7872" y="8767"/>
                  </a:lnTo>
                  <a:lnTo>
                    <a:pt x="7767" y="8824"/>
                  </a:lnTo>
                  <a:lnTo>
                    <a:pt x="7658" y="8876"/>
                  </a:lnTo>
                  <a:lnTo>
                    <a:pt x="7547" y="8923"/>
                  </a:lnTo>
                  <a:lnTo>
                    <a:pt x="7433" y="8965"/>
                  </a:lnTo>
                  <a:lnTo>
                    <a:pt x="7316" y="9002"/>
                  </a:lnTo>
                  <a:lnTo>
                    <a:pt x="7197" y="9033"/>
                  </a:lnTo>
                  <a:lnTo>
                    <a:pt x="7077" y="9057"/>
                  </a:lnTo>
                  <a:lnTo>
                    <a:pt x="6954" y="9076"/>
                  </a:lnTo>
                  <a:lnTo>
                    <a:pt x="6829" y="9088"/>
                  </a:lnTo>
                  <a:lnTo>
                    <a:pt x="6701" y="9095"/>
                  </a:lnTo>
                  <a:lnTo>
                    <a:pt x="6637" y="9096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105" name="Group 12"/>
            <p:cNvGrpSpPr>
              <a:grpSpLocks noChangeAspect="1"/>
            </p:cNvGrpSpPr>
            <p:nvPr/>
          </p:nvGrpSpPr>
          <p:grpSpPr bwMode="auto">
            <a:xfrm>
              <a:off x="10864951" y="643633"/>
              <a:ext cx="218340" cy="173685"/>
              <a:chOff x="2015" y="2759"/>
              <a:chExt cx="841" cy="669"/>
            </a:xfrm>
            <a:solidFill>
              <a:schemeClr val="bg1"/>
            </a:solidFill>
          </p:grpSpPr>
          <p:sp>
            <p:nvSpPr>
              <p:cNvPr id="107" name="Freeform 13"/>
              <p:cNvSpPr>
                <a:spLocks/>
              </p:cNvSpPr>
              <p:nvPr/>
            </p:nvSpPr>
            <p:spPr bwMode="auto">
              <a:xfrm>
                <a:off x="2135" y="2894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08" name="Freeform 14"/>
              <p:cNvSpPr>
                <a:spLocks/>
              </p:cNvSpPr>
              <p:nvPr/>
            </p:nvSpPr>
            <p:spPr bwMode="auto">
              <a:xfrm>
                <a:off x="2015" y="2759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106" name="포인트가 5개인 별 105"/>
            <p:cNvSpPr/>
            <p:nvPr/>
          </p:nvSpPr>
          <p:spPr>
            <a:xfrm>
              <a:off x="11189035" y="637971"/>
              <a:ext cx="179348" cy="179348"/>
            </a:xfrm>
            <a:prstGeom prst="star5">
              <a:avLst>
                <a:gd name="adj" fmla="val 20625"/>
                <a:gd name="hf" fmla="val 105146"/>
                <a:gd name="vf" fmla="val 110557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90" name="덧셈 기호 89"/>
          <p:cNvSpPr/>
          <p:nvPr/>
        </p:nvSpPr>
        <p:spPr>
          <a:xfrm rot="18900000">
            <a:off x="9795212" y="440912"/>
            <a:ext cx="186710" cy="190308"/>
          </a:xfrm>
          <a:prstGeom prst="mathPlus">
            <a:avLst>
              <a:gd name="adj1" fmla="val 855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67595" y="306233"/>
            <a:ext cx="7079066" cy="342396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자동 </a:t>
            </a:r>
            <a:r>
              <a:rPr kumimoji="0" lang="ko-KR" altLang="en-US" sz="1400" b="1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메일링</a:t>
            </a:r>
            <a:r>
              <a: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아키텍처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" name="자유형 10">
            <a:extLst>
              <a:ext uri="{FF2B5EF4-FFF2-40B4-BE49-F238E27FC236}">
                <a16:creationId xmlns:a16="http://schemas.microsoft.com/office/drawing/2014/main" id="{081E68D0-4833-4797-B459-B55FFECDFF38}"/>
              </a:ext>
            </a:extLst>
          </p:cNvPr>
          <p:cNvSpPr/>
          <p:nvPr/>
        </p:nvSpPr>
        <p:spPr>
          <a:xfrm>
            <a:off x="6985019" y="401498"/>
            <a:ext cx="174052" cy="174577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이등변 삼각형 92"/>
          <p:cNvSpPr/>
          <p:nvPr/>
        </p:nvSpPr>
        <p:spPr>
          <a:xfrm rot="10800000">
            <a:off x="7301368" y="442223"/>
            <a:ext cx="108454" cy="6382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4" name="덧셈 기호 93"/>
          <p:cNvSpPr/>
          <p:nvPr/>
        </p:nvSpPr>
        <p:spPr>
          <a:xfrm rot="18900000">
            <a:off x="7765347" y="386684"/>
            <a:ext cx="186710" cy="190308"/>
          </a:xfrm>
          <a:prstGeom prst="mathPlus">
            <a:avLst>
              <a:gd name="adj1" fmla="val 855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5" name="원호 94"/>
          <p:cNvSpPr/>
          <p:nvPr/>
        </p:nvSpPr>
        <p:spPr>
          <a:xfrm>
            <a:off x="7535731" y="411568"/>
            <a:ext cx="138137" cy="140800"/>
          </a:xfrm>
          <a:prstGeom prst="arc">
            <a:avLst>
              <a:gd name="adj1" fmla="val 16200000"/>
              <a:gd name="adj2" fmla="val 1336501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5273" y="731921"/>
            <a:ext cx="12061457" cy="603544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1944997" y="741191"/>
            <a:ext cx="181732" cy="602617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56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8284D98A-3BF8-AEDC-F6CF-7E007290D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7471742" y="32903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9">
            <a:extLst>
              <a:ext uri="{FF2B5EF4-FFF2-40B4-BE49-F238E27FC236}">
                <a16:creationId xmlns:a16="http://schemas.microsoft.com/office/drawing/2014/main" id="{4AB7B799-5F75-C13C-65C3-8B4C39549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3392" y="4053925"/>
            <a:ext cx="22685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Amazon Simple Notification Service (Amazon SNS)</a:t>
            </a:r>
          </a:p>
        </p:txBody>
      </p:sp>
      <p:pic>
        <p:nvPicPr>
          <p:cNvPr id="58" name="Graphic 19" descr="Amazon GuardDuty service icon.">
            <a:extLst>
              <a:ext uri="{FF2B5EF4-FFF2-40B4-BE49-F238E27FC236}">
                <a16:creationId xmlns:a16="http://schemas.microsoft.com/office/drawing/2014/main" id="{BC1669A6-78EC-CCC6-04EA-9B2FF4F01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3330925" y="32903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12">
            <a:extLst>
              <a:ext uri="{FF2B5EF4-FFF2-40B4-BE49-F238E27FC236}">
                <a16:creationId xmlns:a16="http://schemas.microsoft.com/office/drawing/2014/main" id="{B79D73DF-F463-1B44-AB23-D3AD6C971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1625" y="4053925"/>
            <a:ext cx="2279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Amazon </a:t>
            </a:r>
            <a:r>
              <a:rPr lang="en-US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GuardDuty</a:t>
            </a:r>
            <a:endParaRPr lang="en-US" altLang="en-US" sz="1400" dirty="0"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0" name="Graphic 19" descr="Amazon EventBridge service icon.">
            <a:extLst>
              <a:ext uri="{FF2B5EF4-FFF2-40B4-BE49-F238E27FC236}">
                <a16:creationId xmlns:a16="http://schemas.microsoft.com/office/drawing/2014/main" id="{1168B517-AFBF-266E-1056-75832C319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5215287" y="32950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extBox 11">
            <a:extLst>
              <a:ext uri="{FF2B5EF4-FFF2-40B4-BE49-F238E27FC236}">
                <a16:creationId xmlns:a16="http://schemas.microsoft.com/office/drawing/2014/main" id="{8FB8BC8B-3BBE-92FF-7693-4350D616B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0112" y="4084242"/>
            <a:ext cx="22923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Amazon </a:t>
            </a:r>
            <a:r>
              <a:rPr lang="en-US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EventBridge</a:t>
            </a:r>
            <a:endParaRPr lang="en-US" altLang="en-US" sz="1400" dirty="0"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2" name="Graphic 33" descr="Rule resource icon for the Amazon EventBridge service.">
            <a:extLst>
              <a:ext uri="{FF2B5EF4-FFF2-40B4-BE49-F238E27FC236}">
                <a16:creationId xmlns:a16="http://schemas.microsoft.com/office/drawing/2014/main" id="{72F33917-5551-EF23-3084-984AD99ECD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00616" y="4537969"/>
            <a:ext cx="457200" cy="457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319F7DF-4D8C-4F33-A925-C13A2557E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349" y="5011013"/>
            <a:ext cx="8110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Rule</a:t>
            </a:r>
          </a:p>
        </p:txBody>
      </p:sp>
      <p:pic>
        <p:nvPicPr>
          <p:cNvPr id="64" name="Graphic 6" descr="General resource icon.">
            <a:extLst>
              <a:ext uri="{FF2B5EF4-FFF2-40B4-BE49-F238E27FC236}">
                <a16:creationId xmlns:a16="http://schemas.microsoft.com/office/drawing/2014/main" id="{A7824E5C-3366-3C69-DF21-EAEE58EB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 flipH="1">
            <a:off x="10213894" y="3364592"/>
            <a:ext cx="469900" cy="4699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65" name="label6">
            <a:extLst>
              <a:ext uri="{FF2B5EF4-FFF2-40B4-BE49-F238E27FC236}">
                <a16:creationId xmlns:a16="http://schemas.microsoft.com/office/drawing/2014/main" id="{8128DEE0-9B44-8C31-AB11-693760D02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925" y="3888467"/>
            <a:ext cx="15065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Subscribers</a:t>
            </a:r>
          </a:p>
        </p:txBody>
      </p:sp>
      <p:pic>
        <p:nvPicPr>
          <p:cNvPr id="66" name="Graphic 50" descr="Email resource icon for the General Icons category.">
            <a:extLst>
              <a:ext uri="{FF2B5EF4-FFF2-40B4-BE49-F238E27FC236}">
                <a16:creationId xmlns:a16="http://schemas.microsoft.com/office/drawing/2014/main" id="{7BC74A92-57CC-0825-B4DA-FD5C84EC9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8967798" y="2779419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67" name="TextBox 47">
            <a:extLst>
              <a:ext uri="{FF2B5EF4-FFF2-40B4-BE49-F238E27FC236}">
                <a16:creationId xmlns:a16="http://schemas.microsoft.com/office/drawing/2014/main" id="{29EE70B0-1CFD-7AE7-84DF-51FD3A2A1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2985" y="3312493"/>
            <a:ext cx="10731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68" name="Graphic 23" descr="Alert resource icon for the General Icons category.">
            <a:extLst>
              <a:ext uri="{FF2B5EF4-FFF2-40B4-BE49-F238E27FC236}">
                <a16:creationId xmlns:a16="http://schemas.microsoft.com/office/drawing/2014/main" id="{55DA21C9-34DD-AE30-75E1-849B34F68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 flipH="1">
            <a:off x="1433828" y="3382371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69" name="TextBox 28">
            <a:extLst>
              <a:ext uri="{FF2B5EF4-FFF2-40B4-BE49-F238E27FC236}">
                <a16:creationId xmlns:a16="http://schemas.microsoft.com/office/drawing/2014/main" id="{BF442E4B-B304-A0F1-9D98-4BA499337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442" y="3918933"/>
            <a:ext cx="10731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Alert</a:t>
            </a:r>
          </a:p>
        </p:txBody>
      </p:sp>
      <p:cxnSp>
        <p:nvCxnSpPr>
          <p:cNvPr id="70" name="Straight Arrow Connector 54" descr="Right pointing horizontal arrow.">
            <a:extLst>
              <a:ext uri="{FF2B5EF4-FFF2-40B4-BE49-F238E27FC236}">
                <a16:creationId xmlns:a16="http://schemas.microsoft.com/office/drawing/2014/main" id="{625FC895-95F2-21A7-78A3-B3B2129041C7}"/>
              </a:ext>
            </a:extLst>
          </p:cNvPr>
          <p:cNvCxnSpPr>
            <a:cxnSpLocks/>
          </p:cNvCxnSpPr>
          <p:nvPr/>
        </p:nvCxnSpPr>
        <p:spPr>
          <a:xfrm>
            <a:off x="2141203" y="3738979"/>
            <a:ext cx="1065721" cy="0"/>
          </a:xfrm>
          <a:prstGeom prst="straightConnector1">
            <a:avLst/>
          </a:prstGeom>
          <a:ln w="15875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54" descr="Right pointing horizontal arrow.">
            <a:extLst>
              <a:ext uri="{FF2B5EF4-FFF2-40B4-BE49-F238E27FC236}">
                <a16:creationId xmlns:a16="http://schemas.microsoft.com/office/drawing/2014/main" id="{6BE258F5-4DCA-61E7-CBF9-D238DADA09E2}"/>
              </a:ext>
            </a:extLst>
          </p:cNvPr>
          <p:cNvCxnSpPr>
            <a:cxnSpLocks/>
          </p:cNvCxnSpPr>
          <p:nvPr/>
        </p:nvCxnSpPr>
        <p:spPr>
          <a:xfrm>
            <a:off x="4229100" y="3738979"/>
            <a:ext cx="862871" cy="0"/>
          </a:xfrm>
          <a:prstGeom prst="straightConnector1">
            <a:avLst/>
          </a:prstGeom>
          <a:ln w="15875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54" descr="Right pointing horizontal arrow.">
            <a:extLst>
              <a:ext uri="{FF2B5EF4-FFF2-40B4-BE49-F238E27FC236}">
                <a16:creationId xmlns:a16="http://schemas.microsoft.com/office/drawing/2014/main" id="{E0FF8C50-92FE-AC83-A7A4-2765FF8A1787}"/>
              </a:ext>
            </a:extLst>
          </p:cNvPr>
          <p:cNvCxnSpPr>
            <a:cxnSpLocks/>
          </p:cNvCxnSpPr>
          <p:nvPr/>
        </p:nvCxnSpPr>
        <p:spPr>
          <a:xfrm>
            <a:off x="6170531" y="3738979"/>
            <a:ext cx="1065721" cy="0"/>
          </a:xfrm>
          <a:prstGeom prst="straightConnector1">
            <a:avLst/>
          </a:prstGeom>
          <a:ln w="15875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54" descr="Right pointing horizontal arrow.">
            <a:extLst>
              <a:ext uri="{FF2B5EF4-FFF2-40B4-BE49-F238E27FC236}">
                <a16:creationId xmlns:a16="http://schemas.microsoft.com/office/drawing/2014/main" id="{0DBDD105-6784-3922-9047-3EDC16A6FAD0}"/>
              </a:ext>
            </a:extLst>
          </p:cNvPr>
          <p:cNvCxnSpPr>
            <a:cxnSpLocks/>
          </p:cNvCxnSpPr>
          <p:nvPr/>
        </p:nvCxnSpPr>
        <p:spPr>
          <a:xfrm>
            <a:off x="8483917" y="3738979"/>
            <a:ext cx="1484654" cy="0"/>
          </a:xfrm>
          <a:prstGeom prst="straightConnector1">
            <a:avLst/>
          </a:prstGeom>
          <a:ln w="15875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7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-1"/>
            <a:ext cx="12192005" cy="6858001"/>
            <a:chOff x="-1" y="-1"/>
            <a:chExt cx="12192005" cy="68580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791047" y="469899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BFC253-9134-9E86-BCE7-7A26B3D4D7BD}"/>
              </a:ext>
            </a:extLst>
          </p:cNvPr>
          <p:cNvGrpSpPr/>
          <p:nvPr/>
        </p:nvGrpSpPr>
        <p:grpSpPr>
          <a:xfrm>
            <a:off x="15369" y="555078"/>
            <a:ext cx="12204000" cy="6299613"/>
            <a:chOff x="-12000" y="415513"/>
            <a:chExt cx="12204000" cy="6299613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0FFEC7D-6F2C-E7B8-0414-D9B4D7BA3333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DAEDD89-6A3D-3343-C283-85EC418B31D4}"/>
                </a:ext>
              </a:extLst>
            </p:cNvPr>
            <p:cNvSpPr/>
            <p:nvPr/>
          </p:nvSpPr>
          <p:spPr>
            <a:xfrm rot="10800000">
              <a:off x="11271248" y="415513"/>
              <a:ext cx="114811" cy="45719"/>
            </a:xfrm>
            <a:custGeom>
              <a:avLst/>
              <a:gdLst>
                <a:gd name="connsiteX0" fmla="*/ 0 w 159543"/>
                <a:gd name="connsiteY0" fmla="*/ 57150 h 64293"/>
                <a:gd name="connsiteX1" fmla="*/ 90487 w 159543"/>
                <a:gd name="connsiteY1" fmla="*/ 0 h 64293"/>
                <a:gd name="connsiteX2" fmla="*/ 159543 w 159543"/>
                <a:gd name="connsiteY2" fmla="*/ 64293 h 64293"/>
                <a:gd name="connsiteX0" fmla="*/ 0 w 159543"/>
                <a:gd name="connsiteY0" fmla="*/ 56803 h 63946"/>
                <a:gd name="connsiteX1" fmla="*/ 8459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459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251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0778 w 159543"/>
                <a:gd name="connsiteY1" fmla="*/ 0 h 63946"/>
                <a:gd name="connsiteX2" fmla="*/ 159543 w 159543"/>
                <a:gd name="connsiteY2" fmla="*/ 63946 h 63946"/>
                <a:gd name="connsiteX0" fmla="*/ 0 w 160583"/>
                <a:gd name="connsiteY0" fmla="*/ 63391 h 63946"/>
                <a:gd name="connsiteX1" fmla="*/ 81818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583" h="63946">
                  <a:moveTo>
                    <a:pt x="0" y="63391"/>
                  </a:moveTo>
                  <a:lnTo>
                    <a:pt x="81124" y="0"/>
                  </a:lnTo>
                  <a:cubicBezTo>
                    <a:pt x="106570" y="21778"/>
                    <a:pt x="135137" y="42862"/>
                    <a:pt x="160583" y="63946"/>
                  </a:cubicBezTo>
                </a:path>
              </a:pathLst>
            </a:custGeom>
            <a:noFill/>
            <a:ln>
              <a:solidFill>
                <a:srgbClr val="4244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자동 </a:t>
            </a:r>
            <a:r>
              <a:rPr kumimoji="0" lang="ko-KR" altLang="en-US" sz="24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메일링</a:t>
            </a: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구축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4A7C73-8150-8DDB-7218-0D7C21FDC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00" y="1604940"/>
            <a:ext cx="9042400" cy="47311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56" y="2747177"/>
            <a:ext cx="11067398" cy="139545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1436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BFC253-9134-9E86-BCE7-7A26B3D4D7BD}"/>
              </a:ext>
            </a:extLst>
          </p:cNvPr>
          <p:cNvGrpSpPr/>
          <p:nvPr/>
        </p:nvGrpSpPr>
        <p:grpSpPr>
          <a:xfrm>
            <a:off x="15369" y="555078"/>
            <a:ext cx="12204000" cy="6299613"/>
            <a:chOff x="-12000" y="415513"/>
            <a:chExt cx="12204000" cy="6299613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0FFEC7D-6F2C-E7B8-0414-D9B4D7BA3333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DAEDD89-6A3D-3343-C283-85EC418B31D4}"/>
                </a:ext>
              </a:extLst>
            </p:cNvPr>
            <p:cNvSpPr/>
            <p:nvPr/>
          </p:nvSpPr>
          <p:spPr>
            <a:xfrm rot="10800000">
              <a:off x="11271248" y="415513"/>
              <a:ext cx="114811" cy="45719"/>
            </a:xfrm>
            <a:custGeom>
              <a:avLst/>
              <a:gdLst>
                <a:gd name="connsiteX0" fmla="*/ 0 w 159543"/>
                <a:gd name="connsiteY0" fmla="*/ 57150 h 64293"/>
                <a:gd name="connsiteX1" fmla="*/ 90487 w 159543"/>
                <a:gd name="connsiteY1" fmla="*/ 0 h 64293"/>
                <a:gd name="connsiteX2" fmla="*/ 159543 w 159543"/>
                <a:gd name="connsiteY2" fmla="*/ 64293 h 64293"/>
                <a:gd name="connsiteX0" fmla="*/ 0 w 159543"/>
                <a:gd name="connsiteY0" fmla="*/ 56803 h 63946"/>
                <a:gd name="connsiteX1" fmla="*/ 8459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459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251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0778 w 159543"/>
                <a:gd name="connsiteY1" fmla="*/ 0 h 63946"/>
                <a:gd name="connsiteX2" fmla="*/ 159543 w 159543"/>
                <a:gd name="connsiteY2" fmla="*/ 63946 h 63946"/>
                <a:gd name="connsiteX0" fmla="*/ 0 w 160583"/>
                <a:gd name="connsiteY0" fmla="*/ 63391 h 63946"/>
                <a:gd name="connsiteX1" fmla="*/ 81818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583" h="63946">
                  <a:moveTo>
                    <a:pt x="0" y="63391"/>
                  </a:moveTo>
                  <a:lnTo>
                    <a:pt x="81124" y="0"/>
                  </a:lnTo>
                  <a:cubicBezTo>
                    <a:pt x="106570" y="21778"/>
                    <a:pt x="135137" y="42862"/>
                    <a:pt x="160583" y="63946"/>
                  </a:cubicBezTo>
                </a:path>
              </a:pathLst>
            </a:custGeom>
            <a:noFill/>
            <a:ln>
              <a:solidFill>
                <a:srgbClr val="4244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자동 </a:t>
            </a:r>
            <a:r>
              <a:rPr kumimoji="0" lang="ko-KR" altLang="en-US" sz="24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메일링</a:t>
            </a: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구축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C498D7-51FB-C571-7F10-303FBF77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31" y="1461789"/>
            <a:ext cx="10071938" cy="449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53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BFC253-9134-9E86-BCE7-7A26B3D4D7BD}"/>
              </a:ext>
            </a:extLst>
          </p:cNvPr>
          <p:cNvGrpSpPr/>
          <p:nvPr/>
        </p:nvGrpSpPr>
        <p:grpSpPr>
          <a:xfrm>
            <a:off x="15369" y="555078"/>
            <a:ext cx="12204000" cy="6299613"/>
            <a:chOff x="-12000" y="415513"/>
            <a:chExt cx="12204000" cy="6299613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0FFEC7D-6F2C-E7B8-0414-D9B4D7BA3333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DAEDD89-6A3D-3343-C283-85EC418B31D4}"/>
                </a:ext>
              </a:extLst>
            </p:cNvPr>
            <p:cNvSpPr/>
            <p:nvPr/>
          </p:nvSpPr>
          <p:spPr>
            <a:xfrm rot="10800000">
              <a:off x="11271248" y="415513"/>
              <a:ext cx="114811" cy="45719"/>
            </a:xfrm>
            <a:custGeom>
              <a:avLst/>
              <a:gdLst>
                <a:gd name="connsiteX0" fmla="*/ 0 w 159543"/>
                <a:gd name="connsiteY0" fmla="*/ 57150 h 64293"/>
                <a:gd name="connsiteX1" fmla="*/ 90487 w 159543"/>
                <a:gd name="connsiteY1" fmla="*/ 0 h 64293"/>
                <a:gd name="connsiteX2" fmla="*/ 159543 w 159543"/>
                <a:gd name="connsiteY2" fmla="*/ 64293 h 64293"/>
                <a:gd name="connsiteX0" fmla="*/ 0 w 159543"/>
                <a:gd name="connsiteY0" fmla="*/ 56803 h 63946"/>
                <a:gd name="connsiteX1" fmla="*/ 8459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459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251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0778 w 159543"/>
                <a:gd name="connsiteY1" fmla="*/ 0 h 63946"/>
                <a:gd name="connsiteX2" fmla="*/ 159543 w 159543"/>
                <a:gd name="connsiteY2" fmla="*/ 63946 h 63946"/>
                <a:gd name="connsiteX0" fmla="*/ 0 w 160583"/>
                <a:gd name="connsiteY0" fmla="*/ 63391 h 63946"/>
                <a:gd name="connsiteX1" fmla="*/ 81818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583" h="63946">
                  <a:moveTo>
                    <a:pt x="0" y="63391"/>
                  </a:moveTo>
                  <a:lnTo>
                    <a:pt x="81124" y="0"/>
                  </a:lnTo>
                  <a:cubicBezTo>
                    <a:pt x="106570" y="21778"/>
                    <a:pt x="135137" y="42862"/>
                    <a:pt x="160583" y="63946"/>
                  </a:cubicBezTo>
                </a:path>
              </a:pathLst>
            </a:custGeom>
            <a:noFill/>
            <a:ln>
              <a:solidFill>
                <a:srgbClr val="4244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자동 </a:t>
            </a:r>
            <a:r>
              <a:rPr kumimoji="0" lang="ko-KR" altLang="en-US" sz="24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메일링</a:t>
            </a: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구축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A8EF48-A57D-B1EA-BA26-73A09DFAD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612" y="1303734"/>
            <a:ext cx="7079972" cy="51070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54" y="1872531"/>
            <a:ext cx="11296292" cy="311293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7216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BFC253-9134-9E86-BCE7-7A26B3D4D7BD}"/>
              </a:ext>
            </a:extLst>
          </p:cNvPr>
          <p:cNvGrpSpPr/>
          <p:nvPr/>
        </p:nvGrpSpPr>
        <p:grpSpPr>
          <a:xfrm>
            <a:off x="15369" y="555078"/>
            <a:ext cx="12204000" cy="6299613"/>
            <a:chOff x="-12000" y="415513"/>
            <a:chExt cx="12204000" cy="6299613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0FFEC7D-6F2C-E7B8-0414-D9B4D7BA3333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DAEDD89-6A3D-3343-C283-85EC418B31D4}"/>
                </a:ext>
              </a:extLst>
            </p:cNvPr>
            <p:cNvSpPr/>
            <p:nvPr/>
          </p:nvSpPr>
          <p:spPr>
            <a:xfrm rot="10800000">
              <a:off x="11271248" y="415513"/>
              <a:ext cx="114811" cy="45719"/>
            </a:xfrm>
            <a:custGeom>
              <a:avLst/>
              <a:gdLst>
                <a:gd name="connsiteX0" fmla="*/ 0 w 159543"/>
                <a:gd name="connsiteY0" fmla="*/ 57150 h 64293"/>
                <a:gd name="connsiteX1" fmla="*/ 90487 w 159543"/>
                <a:gd name="connsiteY1" fmla="*/ 0 h 64293"/>
                <a:gd name="connsiteX2" fmla="*/ 159543 w 159543"/>
                <a:gd name="connsiteY2" fmla="*/ 64293 h 64293"/>
                <a:gd name="connsiteX0" fmla="*/ 0 w 159543"/>
                <a:gd name="connsiteY0" fmla="*/ 56803 h 63946"/>
                <a:gd name="connsiteX1" fmla="*/ 8459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459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251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0778 w 159543"/>
                <a:gd name="connsiteY1" fmla="*/ 0 h 63946"/>
                <a:gd name="connsiteX2" fmla="*/ 159543 w 159543"/>
                <a:gd name="connsiteY2" fmla="*/ 63946 h 63946"/>
                <a:gd name="connsiteX0" fmla="*/ 0 w 160583"/>
                <a:gd name="connsiteY0" fmla="*/ 63391 h 63946"/>
                <a:gd name="connsiteX1" fmla="*/ 81818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583" h="63946">
                  <a:moveTo>
                    <a:pt x="0" y="63391"/>
                  </a:moveTo>
                  <a:lnTo>
                    <a:pt x="81124" y="0"/>
                  </a:lnTo>
                  <a:cubicBezTo>
                    <a:pt x="106570" y="21778"/>
                    <a:pt x="135137" y="42862"/>
                    <a:pt x="160583" y="63946"/>
                  </a:cubicBezTo>
                </a:path>
              </a:pathLst>
            </a:custGeom>
            <a:noFill/>
            <a:ln>
              <a:solidFill>
                <a:srgbClr val="4244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자동 </a:t>
            </a:r>
            <a:r>
              <a:rPr lang="ko-KR" altLang="en-US" sz="2400" b="1" i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메일링</a:t>
            </a: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구축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A97667-06CB-AC4D-A5F4-36A41CCEA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44" y="1829604"/>
            <a:ext cx="10111912" cy="381199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0924FE3-588D-418A-3CD3-1D9CFCF96E53}"/>
              </a:ext>
            </a:extLst>
          </p:cNvPr>
          <p:cNvCxnSpPr>
            <a:cxnSpLocks/>
          </p:cNvCxnSpPr>
          <p:nvPr/>
        </p:nvCxnSpPr>
        <p:spPr>
          <a:xfrm>
            <a:off x="4790660" y="4283245"/>
            <a:ext cx="1595751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C4CA361-F26D-D294-03E1-0C5B2941409E}"/>
              </a:ext>
            </a:extLst>
          </p:cNvPr>
          <p:cNvCxnSpPr>
            <a:cxnSpLocks/>
          </p:cNvCxnSpPr>
          <p:nvPr/>
        </p:nvCxnSpPr>
        <p:spPr>
          <a:xfrm>
            <a:off x="4047401" y="4534704"/>
            <a:ext cx="1595751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CD18AC8-7497-040B-A50A-3193255A22CB}"/>
              </a:ext>
            </a:extLst>
          </p:cNvPr>
          <p:cNvCxnSpPr>
            <a:cxnSpLocks/>
          </p:cNvCxnSpPr>
          <p:nvPr/>
        </p:nvCxnSpPr>
        <p:spPr>
          <a:xfrm>
            <a:off x="4771707" y="4709836"/>
            <a:ext cx="1595751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1506C14-BBC8-A2FB-2683-D8FE3DCEBDC2}"/>
              </a:ext>
            </a:extLst>
          </p:cNvPr>
          <p:cNvCxnSpPr>
            <a:cxnSpLocks/>
          </p:cNvCxnSpPr>
          <p:nvPr/>
        </p:nvCxnSpPr>
        <p:spPr>
          <a:xfrm>
            <a:off x="5065419" y="4954222"/>
            <a:ext cx="1595751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1748589" y="2117524"/>
            <a:ext cx="8694822" cy="2622952"/>
            <a:chOff x="881205" y="1753263"/>
            <a:chExt cx="10429590" cy="335147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205" y="1753263"/>
              <a:ext cx="10429590" cy="335147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cxnSp>
          <p:nvCxnSpPr>
            <p:cNvPr id="9" name="직선 연결선 8"/>
            <p:cNvCxnSpPr/>
            <p:nvPr/>
          </p:nvCxnSpPr>
          <p:spPr>
            <a:xfrm>
              <a:off x="4261899" y="2568271"/>
              <a:ext cx="565337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329193" y="3429000"/>
              <a:ext cx="565337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3937659" y="4183711"/>
              <a:ext cx="565337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209430" y="4963498"/>
              <a:ext cx="565337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970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BFC253-9134-9E86-BCE7-7A26B3D4D7BD}"/>
              </a:ext>
            </a:extLst>
          </p:cNvPr>
          <p:cNvGrpSpPr/>
          <p:nvPr/>
        </p:nvGrpSpPr>
        <p:grpSpPr>
          <a:xfrm>
            <a:off x="15369" y="555078"/>
            <a:ext cx="12204000" cy="6299613"/>
            <a:chOff x="-12000" y="415513"/>
            <a:chExt cx="12204000" cy="6299613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0FFEC7D-6F2C-E7B8-0414-D9B4D7BA3333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DAEDD89-6A3D-3343-C283-85EC418B31D4}"/>
                </a:ext>
              </a:extLst>
            </p:cNvPr>
            <p:cNvSpPr/>
            <p:nvPr/>
          </p:nvSpPr>
          <p:spPr>
            <a:xfrm rot="10800000">
              <a:off x="11271248" y="415513"/>
              <a:ext cx="114811" cy="45719"/>
            </a:xfrm>
            <a:custGeom>
              <a:avLst/>
              <a:gdLst>
                <a:gd name="connsiteX0" fmla="*/ 0 w 159543"/>
                <a:gd name="connsiteY0" fmla="*/ 57150 h 64293"/>
                <a:gd name="connsiteX1" fmla="*/ 90487 w 159543"/>
                <a:gd name="connsiteY1" fmla="*/ 0 h 64293"/>
                <a:gd name="connsiteX2" fmla="*/ 159543 w 159543"/>
                <a:gd name="connsiteY2" fmla="*/ 64293 h 64293"/>
                <a:gd name="connsiteX0" fmla="*/ 0 w 159543"/>
                <a:gd name="connsiteY0" fmla="*/ 56803 h 63946"/>
                <a:gd name="connsiteX1" fmla="*/ 8459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459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2512 w 159543"/>
                <a:gd name="connsiteY1" fmla="*/ 0 h 63946"/>
                <a:gd name="connsiteX2" fmla="*/ 159543 w 159543"/>
                <a:gd name="connsiteY2" fmla="*/ 63946 h 63946"/>
                <a:gd name="connsiteX0" fmla="*/ 0 w 159543"/>
                <a:gd name="connsiteY0" fmla="*/ 60617 h 63946"/>
                <a:gd name="connsiteX1" fmla="*/ 80778 w 159543"/>
                <a:gd name="connsiteY1" fmla="*/ 0 h 63946"/>
                <a:gd name="connsiteX2" fmla="*/ 159543 w 159543"/>
                <a:gd name="connsiteY2" fmla="*/ 63946 h 63946"/>
                <a:gd name="connsiteX0" fmla="*/ 0 w 160583"/>
                <a:gd name="connsiteY0" fmla="*/ 63391 h 63946"/>
                <a:gd name="connsiteX1" fmla="*/ 81818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  <a:gd name="connsiteX0" fmla="*/ 0 w 160583"/>
                <a:gd name="connsiteY0" fmla="*/ 63391 h 63946"/>
                <a:gd name="connsiteX1" fmla="*/ 81124 w 160583"/>
                <a:gd name="connsiteY1" fmla="*/ 0 h 63946"/>
                <a:gd name="connsiteX2" fmla="*/ 160583 w 160583"/>
                <a:gd name="connsiteY2" fmla="*/ 63946 h 6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583" h="63946">
                  <a:moveTo>
                    <a:pt x="0" y="63391"/>
                  </a:moveTo>
                  <a:lnTo>
                    <a:pt x="81124" y="0"/>
                  </a:lnTo>
                  <a:cubicBezTo>
                    <a:pt x="106570" y="21778"/>
                    <a:pt x="135137" y="42862"/>
                    <a:pt x="160583" y="63946"/>
                  </a:cubicBezTo>
                </a:path>
              </a:pathLst>
            </a:custGeom>
            <a:noFill/>
            <a:ln>
              <a:solidFill>
                <a:srgbClr val="4244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자동 </a:t>
            </a:r>
            <a:r>
              <a:rPr kumimoji="0" lang="ko-KR" altLang="en-US" sz="24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메일링</a:t>
            </a: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구축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36B9F8-10C4-5D4A-B140-FE7DA53A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72" y="1864907"/>
            <a:ext cx="9393794" cy="3654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5" y="2990006"/>
            <a:ext cx="11805550" cy="87798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3656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자동 </a:t>
            </a:r>
            <a:r>
              <a:rPr kumimoji="0" lang="ko-KR" altLang="en-US" sz="24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메일링</a:t>
            </a: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구축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342532-FC39-7F79-327B-811E7280E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6" y="2608846"/>
            <a:ext cx="11088647" cy="25244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44" y="2335972"/>
            <a:ext cx="11914912" cy="218605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322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자동 </a:t>
            </a:r>
            <a:r>
              <a:rPr kumimoji="0" lang="ko-KR" altLang="en-US" sz="24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메일링</a:t>
            </a: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구축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F534C9-4B36-BBD4-62DD-910D6366E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20" y="1459009"/>
            <a:ext cx="8754697" cy="42011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308" y="901210"/>
            <a:ext cx="9901384" cy="505558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5520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자동 </a:t>
            </a:r>
            <a:r>
              <a:rPr kumimoji="0" lang="ko-KR" altLang="en-US" sz="24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메일링</a:t>
            </a: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구축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2EFA4F-A597-A515-5909-20AB8E355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836" y="1942926"/>
            <a:ext cx="8707065" cy="36771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23" y="2300130"/>
            <a:ext cx="11307753" cy="225774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150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47625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&amp;</a:t>
              </a:r>
            </a:p>
          </p:txBody>
        </p:sp>
      </p:grpSp>
      <p:pic>
        <p:nvPicPr>
          <p:cNvPr id="4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2550" y="423705"/>
            <a:ext cx="9365692" cy="6243796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76A926D-20E4-42C2-969B-F82A3012189F}"/>
              </a:ext>
            </a:extLst>
          </p:cNvPr>
          <p:cNvGrpSpPr/>
          <p:nvPr/>
        </p:nvGrpSpPr>
        <p:grpSpPr>
          <a:xfrm rot="10800000">
            <a:off x="7216877" y="5456232"/>
            <a:ext cx="3431460" cy="1"/>
            <a:chOff x="1523994" y="3509963"/>
            <a:chExt cx="16178965" cy="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7B710D0-391B-4E2F-8163-EB46CD0C5FD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ABA84D-FF32-46E4-AC43-397951EC9A70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4" y="3509964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 descr="A picture containing person, standing, holding, wearing&#10;&#10;Description automatically generated">
            <a:extLst>
              <a:ext uri="{FF2B5EF4-FFF2-40B4-BE49-F238E27FC236}">
                <a16:creationId xmlns:a16="http://schemas.microsoft.com/office/drawing/2014/main" id="{1710FB7C-C225-461A-8B62-BB719953A9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28" y="1625600"/>
            <a:ext cx="5042522" cy="31623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999246" y="1871605"/>
            <a:ext cx="47601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400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공격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4109098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6D11E5-019D-CBEA-6ABD-479DAC5C83E2}"/>
              </a:ext>
            </a:extLst>
          </p:cNvPr>
          <p:cNvGrpSpPr/>
          <p:nvPr/>
        </p:nvGrpSpPr>
        <p:grpSpPr>
          <a:xfrm>
            <a:off x="198118" y="182878"/>
            <a:ext cx="11795762" cy="6637022"/>
            <a:chOff x="198118" y="182878"/>
            <a:chExt cx="11795762" cy="6637022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D6ED0BA5-A0C9-3127-767E-6B40CD73F458}"/>
                </a:ext>
              </a:extLst>
            </p:cNvPr>
            <p:cNvSpPr/>
            <p:nvPr/>
          </p:nvSpPr>
          <p:spPr>
            <a:xfrm>
              <a:off x="198120" y="182880"/>
              <a:ext cx="11795760" cy="6637020"/>
            </a:xfrm>
            <a:custGeom>
              <a:avLst/>
              <a:gdLst>
                <a:gd name="connsiteX0" fmla="*/ 0 w 11795760"/>
                <a:gd name="connsiteY0" fmla="*/ 0 h 6637020"/>
                <a:gd name="connsiteX1" fmla="*/ 11795760 w 11795760"/>
                <a:gd name="connsiteY1" fmla="*/ 0 h 6637020"/>
                <a:gd name="connsiteX2" fmla="*/ 11795760 w 11795760"/>
                <a:gd name="connsiteY2" fmla="*/ 6486792 h 6637020"/>
                <a:gd name="connsiteX3" fmla="*/ 10941368 w 11795760"/>
                <a:gd name="connsiteY3" fmla="*/ 6486792 h 6637020"/>
                <a:gd name="connsiteX4" fmla="*/ 10806416 w 11795760"/>
                <a:gd name="connsiteY4" fmla="*/ 6637020 h 6637020"/>
                <a:gd name="connsiteX5" fmla="*/ 10671464 w 11795760"/>
                <a:gd name="connsiteY5" fmla="*/ 6486792 h 6637020"/>
                <a:gd name="connsiteX6" fmla="*/ 0 w 11795760"/>
                <a:gd name="connsiteY6" fmla="*/ 6486792 h 663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95760" h="6637020">
                  <a:moveTo>
                    <a:pt x="0" y="0"/>
                  </a:moveTo>
                  <a:lnTo>
                    <a:pt x="11795760" y="0"/>
                  </a:lnTo>
                  <a:lnTo>
                    <a:pt x="11795760" y="6486792"/>
                  </a:lnTo>
                  <a:lnTo>
                    <a:pt x="10941368" y="6486792"/>
                  </a:lnTo>
                  <a:lnTo>
                    <a:pt x="10806416" y="6637020"/>
                  </a:lnTo>
                  <a:lnTo>
                    <a:pt x="10671464" y="6486792"/>
                  </a:lnTo>
                  <a:lnTo>
                    <a:pt x="0" y="6486792"/>
                  </a:ln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CC76475-CB0F-D767-46EE-6E20E58C7EA4}"/>
                </a:ext>
              </a:extLst>
            </p:cNvPr>
            <p:cNvSpPr/>
            <p:nvPr/>
          </p:nvSpPr>
          <p:spPr>
            <a:xfrm>
              <a:off x="198119" y="182878"/>
              <a:ext cx="11795760" cy="329185"/>
            </a:xfrm>
            <a:prstGeom prst="rect">
              <a:avLst/>
            </a:prstGeom>
            <a:solidFill>
              <a:srgbClr val="FDCF34"/>
            </a:solidFill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01700">
                <a:defRPr/>
              </a:pPr>
              <a:r>
                <a:rPr lang="en-US" altLang="ko-KR" b="1" i="1" kern="0" dirty="0">
                  <a:ln w="9525"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endParaRPr lang="ko-KR" altLang="en-US" sz="1100" dirty="0">
                <a:solidFill>
                  <a:prstClr val="black">
                    <a:lumMod val="95000"/>
                    <a:lumOff val="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8541409-1390-5C7E-AA78-4B73CE21CC0A}"/>
                </a:ext>
              </a:extLst>
            </p:cNvPr>
            <p:cNvGrpSpPr/>
            <p:nvPr/>
          </p:nvGrpSpPr>
          <p:grpSpPr>
            <a:xfrm>
              <a:off x="11353438" y="188328"/>
              <a:ext cx="323734" cy="323735"/>
              <a:chOff x="11187486" y="236503"/>
              <a:chExt cx="224420" cy="224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EA005C0-C127-340A-E83B-74403A7E381E}"/>
                  </a:ext>
                </a:extLst>
              </p:cNvPr>
              <p:cNvSpPr/>
              <p:nvPr/>
            </p:nvSpPr>
            <p:spPr>
              <a:xfrm>
                <a:off x="11187486" y="236503"/>
                <a:ext cx="224420" cy="22442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2C28BE5-77E7-3699-4A4B-D2016E5C5558}"/>
                  </a:ext>
                </a:extLst>
              </p:cNvPr>
              <p:cNvSpPr/>
              <p:nvPr/>
            </p:nvSpPr>
            <p:spPr>
              <a:xfrm>
                <a:off x="11252043" y="301940"/>
                <a:ext cx="93545" cy="9354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C323B75-E11D-CA11-282B-A3258DD1B457}"/>
                </a:ext>
              </a:extLst>
            </p:cNvPr>
            <p:cNvGrpSpPr/>
            <p:nvPr/>
          </p:nvGrpSpPr>
          <p:grpSpPr>
            <a:xfrm>
              <a:off x="11028450" y="183213"/>
              <a:ext cx="323734" cy="323735"/>
              <a:chOff x="10849878" y="241618"/>
              <a:chExt cx="224420" cy="22442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BEB08D2-D4D3-05FB-6E21-73F7B3D33200}"/>
                  </a:ext>
                </a:extLst>
              </p:cNvPr>
              <p:cNvSpPr/>
              <p:nvPr/>
            </p:nvSpPr>
            <p:spPr>
              <a:xfrm>
                <a:off x="10849878" y="241618"/>
                <a:ext cx="224420" cy="224421"/>
              </a:xfrm>
              <a:prstGeom prst="rect">
                <a:avLst/>
              </a:prstGeom>
              <a:solidFill>
                <a:srgbClr val="FDCF34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C9089AB-376F-0460-8BB8-AD7E504FB47A}"/>
                  </a:ext>
                </a:extLst>
              </p:cNvPr>
              <p:cNvSpPr/>
              <p:nvPr/>
            </p:nvSpPr>
            <p:spPr>
              <a:xfrm>
                <a:off x="10889698" y="389192"/>
                <a:ext cx="144000" cy="24956"/>
              </a:xfrm>
              <a:prstGeom prst="rect">
                <a:avLst/>
              </a:prstGeom>
              <a:solidFill>
                <a:schemeClr val="tx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F778FB-FB96-6BFE-54A6-393385BCF1BF}"/>
                </a:ext>
              </a:extLst>
            </p:cNvPr>
            <p:cNvGrpSpPr/>
            <p:nvPr/>
          </p:nvGrpSpPr>
          <p:grpSpPr>
            <a:xfrm>
              <a:off x="11670145" y="183213"/>
              <a:ext cx="323734" cy="323735"/>
              <a:chOff x="11523334" y="241619"/>
              <a:chExt cx="224420" cy="224421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F0E256A-FCCA-A9B5-AFD3-DEB15E37A810}"/>
                  </a:ext>
                </a:extLst>
              </p:cNvPr>
              <p:cNvSpPr/>
              <p:nvPr/>
            </p:nvSpPr>
            <p:spPr>
              <a:xfrm>
                <a:off x="11523334" y="241619"/>
                <a:ext cx="224420" cy="224421"/>
              </a:xfrm>
              <a:prstGeom prst="rect">
                <a:avLst/>
              </a:prstGeom>
              <a:solidFill>
                <a:srgbClr val="FDCF34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F248DFA-C653-0709-CD94-656FCB57D284}"/>
                  </a:ext>
                </a:extLst>
              </p:cNvPr>
              <p:cNvSpPr/>
              <p:nvPr/>
            </p:nvSpPr>
            <p:spPr>
              <a:xfrm rot="2700000">
                <a:off x="11573208" y="346712"/>
                <a:ext cx="129545" cy="22670"/>
              </a:xfrm>
              <a:prstGeom prst="rect">
                <a:avLst/>
              </a:prstGeom>
              <a:solidFill>
                <a:schemeClr val="tx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D6DB476-99C3-7494-C3B9-08142B827A8F}"/>
                  </a:ext>
                </a:extLst>
              </p:cNvPr>
              <p:cNvSpPr/>
              <p:nvPr/>
            </p:nvSpPr>
            <p:spPr>
              <a:xfrm rot="18900000">
                <a:off x="11573207" y="344155"/>
                <a:ext cx="129545" cy="22670"/>
              </a:xfrm>
              <a:prstGeom prst="rect">
                <a:avLst/>
              </a:prstGeom>
              <a:solidFill>
                <a:schemeClr val="tx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6DE59EED-E7B7-3332-BC31-B4D57095EA9E}"/>
                </a:ext>
              </a:extLst>
            </p:cNvPr>
            <p:cNvSpPr/>
            <p:nvPr/>
          </p:nvSpPr>
          <p:spPr>
            <a:xfrm>
              <a:off x="198118" y="182878"/>
              <a:ext cx="913926" cy="323734"/>
            </a:xfrm>
            <a:prstGeom prst="roundRect">
              <a:avLst>
                <a:gd name="adj" fmla="val 0"/>
              </a:avLst>
            </a:prstGeom>
            <a:solidFill>
              <a:srgbClr val="0036FA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endParaRPr lang="ko-KR" altLang="en-US" sz="1050" b="1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22" name="Rectangle 11">
            <a:extLst>
              <a:ext uri="{FF2B5EF4-FFF2-40B4-BE49-F238E27FC236}">
                <a16:creationId xmlns:a16="http://schemas.microsoft.com/office/drawing/2014/main" id="{64564716-03C4-4ECD-A880-5D68677E323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9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3" name="Rectangle 32">
            <a:extLst>
              <a:ext uri="{FF2B5EF4-FFF2-40B4-BE49-F238E27FC236}">
                <a16:creationId xmlns:a16="http://schemas.microsoft.com/office/drawing/2014/main" id="{4C358AB8-2F14-4DF8-842B-74BE63C33492}"/>
              </a:ext>
            </a:extLst>
          </p:cNvPr>
          <p:cNvSpPr/>
          <p:nvPr/>
        </p:nvSpPr>
        <p:spPr>
          <a:xfrm rot="10800000">
            <a:off x="1" y="0"/>
            <a:ext cx="5003799" cy="685800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3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4" name="Right Triangle 34">
            <a:extLst>
              <a:ext uri="{FF2B5EF4-FFF2-40B4-BE49-F238E27FC236}">
                <a16:creationId xmlns:a16="http://schemas.microsoft.com/office/drawing/2014/main" id="{C81E30FB-57D3-40D4-A29E-F24F707F51D8}"/>
              </a:ext>
            </a:extLst>
          </p:cNvPr>
          <p:cNvSpPr/>
          <p:nvPr/>
        </p:nvSpPr>
        <p:spPr>
          <a:xfrm flipH="1" flipV="1">
            <a:off x="7810500" y="-6"/>
            <a:ext cx="4381498" cy="5422905"/>
          </a:xfrm>
          <a:prstGeom prst="rtTriangle">
            <a:avLst/>
          </a:prstGeom>
          <a:gradFill flip="none" rotWithShape="1">
            <a:gsLst>
              <a:gs pos="100000">
                <a:schemeClr val="accent4">
                  <a:alpha val="10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B30D5D3-8B25-9546-7514-40402D2ABCD2}"/>
              </a:ext>
            </a:extLst>
          </p:cNvPr>
          <p:cNvSpPr/>
          <p:nvPr/>
        </p:nvSpPr>
        <p:spPr>
          <a:xfrm>
            <a:off x="8457136" y="1542665"/>
            <a:ext cx="29899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준 </a:t>
            </a:r>
            <a:r>
              <a:rPr lang="ko-KR" altLang="en-US" sz="2800" b="1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엽</a:t>
            </a:r>
            <a:endParaRPr lang="en-US" altLang="ko-KR" sz="28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조사</a:t>
            </a:r>
            <a:r>
              <a:rPr lang="en-US" altLang="ko-KR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PPT </a:t>
            </a:r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제작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 마스터 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급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관리사 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급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B31CD92-D66B-698B-9625-58C0F2E969E9}"/>
              </a:ext>
            </a:extLst>
          </p:cNvPr>
          <p:cNvSpPr/>
          <p:nvPr/>
        </p:nvSpPr>
        <p:spPr>
          <a:xfrm>
            <a:off x="8525227" y="3790252"/>
            <a:ext cx="29644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탁 형</a:t>
            </a:r>
            <a:endParaRPr lang="en-US" altLang="ko-KR" sz="28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조사</a:t>
            </a:r>
            <a:r>
              <a:rPr lang="en-US" altLang="ko-KR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아키텍처 제작</a:t>
            </a:r>
            <a:endParaRPr lang="en-US" altLang="ko-KR" sz="2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리눅스마스터 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급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관리사 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급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3BB22DA-0863-B99B-2FD3-24ADF217A639}"/>
              </a:ext>
            </a:extLst>
          </p:cNvPr>
          <p:cNvSpPr/>
          <p:nvPr/>
        </p:nvSpPr>
        <p:spPr>
          <a:xfrm>
            <a:off x="621804" y="3805260"/>
            <a:ext cx="3129525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윤 범</a:t>
            </a:r>
            <a:endParaRPr lang="en-US" altLang="ko-KR" sz="28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조사</a:t>
            </a:r>
            <a:r>
              <a:rPr lang="en-US" altLang="ko-KR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구현</a:t>
            </a:r>
            <a:r>
              <a:rPr lang="en-US" altLang="ko-KR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발표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 마스터 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급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CCNP,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관리사 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급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AWS SAA, AWS SCS, AWS DOP</a:t>
            </a:r>
            <a:endParaRPr lang="ko-KR" altLang="en-US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369865" y="164775"/>
            <a:ext cx="6169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</a:t>
            </a:r>
            <a:r>
              <a:rPr lang="en-US" altLang="ko-KR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 소개</a:t>
            </a:r>
            <a:endParaRPr lang="en-US" altLang="ko-KR" i="1" kern="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976403" y="1644260"/>
            <a:ext cx="1943824" cy="1839668"/>
            <a:chOff x="4692192" y="1832260"/>
            <a:chExt cx="1329980" cy="132998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CB6779E-E231-D907-866C-1EC48269CEF6}"/>
                </a:ext>
              </a:extLst>
            </p:cNvPr>
            <p:cNvGrpSpPr/>
            <p:nvPr/>
          </p:nvGrpSpPr>
          <p:grpSpPr>
            <a:xfrm>
              <a:off x="4692192" y="1832260"/>
              <a:ext cx="1329980" cy="1329980"/>
              <a:chOff x="2547740" y="4231535"/>
              <a:chExt cx="1296000" cy="129600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37E4396-2AB0-330D-81C8-03AD0134614D}"/>
                  </a:ext>
                </a:extLst>
              </p:cNvPr>
              <p:cNvSpPr/>
              <p:nvPr/>
            </p:nvSpPr>
            <p:spPr>
              <a:xfrm>
                <a:off x="2547740" y="4231535"/>
                <a:ext cx="1296000" cy="129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defRPr/>
                </a:pPr>
                <a:endParaRPr lang="en-US" altLang="ko-KR" sz="1100" dirty="0">
                  <a:solidFill>
                    <a:srgbClr val="E7E6E6">
                      <a:lumMod val="5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9500222-114D-A9A0-9919-9274443BC8A2}"/>
                  </a:ext>
                </a:extLst>
              </p:cNvPr>
              <p:cNvSpPr/>
              <p:nvPr/>
            </p:nvSpPr>
            <p:spPr>
              <a:xfrm>
                <a:off x="3565584" y="4308273"/>
                <a:ext cx="216000" cy="216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defRPr/>
                </a:pPr>
                <a:endParaRPr lang="en-US" altLang="ko-KR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183" name="Oval 376"/>
            <p:cNvSpPr>
              <a:spLocks noChangeArrowheads="1"/>
            </p:cNvSpPr>
            <p:nvPr/>
          </p:nvSpPr>
          <p:spPr bwMode="auto">
            <a:xfrm>
              <a:off x="4812976" y="2013501"/>
              <a:ext cx="1061970" cy="1055442"/>
            </a:xfrm>
            <a:prstGeom prst="ellipse">
              <a:avLst/>
            </a:prstGeom>
            <a:solidFill>
              <a:srgbClr val="8EC2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377"/>
            <p:cNvSpPr>
              <a:spLocks/>
            </p:cNvSpPr>
            <p:nvPr/>
          </p:nvSpPr>
          <p:spPr bwMode="auto">
            <a:xfrm>
              <a:off x="5277301" y="2140254"/>
              <a:ext cx="570158" cy="927048"/>
            </a:xfrm>
            <a:custGeom>
              <a:avLst/>
              <a:gdLst>
                <a:gd name="T0" fmla="*/ 46 w 111"/>
                <a:gd name="T1" fmla="*/ 0 h 180"/>
                <a:gd name="T2" fmla="*/ 111 w 111"/>
                <a:gd name="T3" fmla="*/ 103 h 180"/>
                <a:gd name="T4" fmla="*/ 12 w 111"/>
                <a:gd name="T5" fmla="*/ 180 h 180"/>
                <a:gd name="T6" fmla="*/ 3 w 111"/>
                <a:gd name="T7" fmla="*/ 180 h 180"/>
                <a:gd name="T8" fmla="*/ 0 w 111"/>
                <a:gd name="T9" fmla="*/ 43 h 180"/>
                <a:gd name="T10" fmla="*/ 46 w 111"/>
                <a:gd name="T1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180">
                  <a:moveTo>
                    <a:pt x="46" y="0"/>
                  </a:moveTo>
                  <a:cubicBezTo>
                    <a:pt x="111" y="103"/>
                    <a:pt x="111" y="103"/>
                    <a:pt x="111" y="103"/>
                  </a:cubicBezTo>
                  <a:cubicBezTo>
                    <a:pt x="100" y="148"/>
                    <a:pt x="60" y="180"/>
                    <a:pt x="12" y="180"/>
                  </a:cubicBezTo>
                  <a:cubicBezTo>
                    <a:pt x="9" y="180"/>
                    <a:pt x="6" y="180"/>
                    <a:pt x="3" y="18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46" y="0"/>
                    <a:pt x="46" y="0"/>
                    <a:pt x="46" y="0"/>
                  </a:cubicBezTo>
                  <a:close/>
                </a:path>
              </a:pathLst>
            </a:custGeom>
            <a:solidFill>
              <a:srgbClr val="709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378"/>
            <p:cNvSpPr>
              <a:spLocks/>
            </p:cNvSpPr>
            <p:nvPr/>
          </p:nvSpPr>
          <p:spPr bwMode="auto">
            <a:xfrm>
              <a:off x="5034944" y="2635213"/>
              <a:ext cx="618034" cy="361244"/>
            </a:xfrm>
            <a:custGeom>
              <a:avLst/>
              <a:gdLst>
                <a:gd name="T0" fmla="*/ 116 w 120"/>
                <a:gd name="T1" fmla="*/ 67 h 70"/>
                <a:gd name="T2" fmla="*/ 72 w 120"/>
                <a:gd name="T3" fmla="*/ 18 h 70"/>
                <a:gd name="T4" fmla="*/ 72 w 120"/>
                <a:gd name="T5" fmla="*/ 0 h 70"/>
                <a:gd name="T6" fmla="*/ 60 w 120"/>
                <a:gd name="T7" fmla="*/ 0 h 70"/>
                <a:gd name="T8" fmla="*/ 60 w 120"/>
                <a:gd name="T9" fmla="*/ 0 h 70"/>
                <a:gd name="T10" fmla="*/ 48 w 120"/>
                <a:gd name="T11" fmla="*/ 0 h 70"/>
                <a:gd name="T12" fmla="*/ 48 w 120"/>
                <a:gd name="T13" fmla="*/ 18 h 70"/>
                <a:gd name="T14" fmla="*/ 4 w 120"/>
                <a:gd name="T15" fmla="*/ 67 h 70"/>
                <a:gd name="T16" fmla="*/ 9 w 120"/>
                <a:gd name="T17" fmla="*/ 70 h 70"/>
                <a:gd name="T18" fmla="*/ 60 w 120"/>
                <a:gd name="T19" fmla="*/ 70 h 70"/>
                <a:gd name="T20" fmla="*/ 60 w 120"/>
                <a:gd name="T21" fmla="*/ 70 h 70"/>
                <a:gd name="T22" fmla="*/ 111 w 120"/>
                <a:gd name="T23" fmla="*/ 70 h 70"/>
                <a:gd name="T24" fmla="*/ 116 w 120"/>
                <a:gd name="T25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70">
                  <a:moveTo>
                    <a:pt x="116" y="67"/>
                  </a:moveTo>
                  <a:cubicBezTo>
                    <a:pt x="116" y="44"/>
                    <a:pt x="120" y="22"/>
                    <a:pt x="72" y="18"/>
                  </a:cubicBezTo>
                  <a:cubicBezTo>
                    <a:pt x="72" y="16"/>
                    <a:pt x="72" y="2"/>
                    <a:pt x="7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2"/>
                    <a:pt x="48" y="16"/>
                    <a:pt x="48" y="18"/>
                  </a:cubicBezTo>
                  <a:cubicBezTo>
                    <a:pt x="0" y="22"/>
                    <a:pt x="4" y="44"/>
                    <a:pt x="4" y="67"/>
                  </a:cubicBezTo>
                  <a:cubicBezTo>
                    <a:pt x="6" y="68"/>
                    <a:pt x="7" y="69"/>
                    <a:pt x="9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3" y="69"/>
                    <a:pt x="114" y="68"/>
                    <a:pt x="116" y="67"/>
                  </a:cubicBezTo>
                  <a:close/>
                </a:path>
              </a:pathLst>
            </a:custGeom>
            <a:solidFill>
              <a:srgbClr val="F6C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379"/>
            <p:cNvSpPr>
              <a:spLocks/>
            </p:cNvSpPr>
            <p:nvPr/>
          </p:nvSpPr>
          <p:spPr bwMode="auto">
            <a:xfrm>
              <a:off x="5276498" y="2643457"/>
              <a:ext cx="134926" cy="47876"/>
            </a:xfrm>
            <a:custGeom>
              <a:avLst/>
              <a:gdLst>
                <a:gd name="T0" fmla="*/ 0 w 26"/>
                <a:gd name="T1" fmla="*/ 0 h 9"/>
                <a:gd name="T2" fmla="*/ 26 w 26"/>
                <a:gd name="T3" fmla="*/ 0 h 9"/>
                <a:gd name="T4" fmla="*/ 0 w 26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9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9"/>
                    <a:pt x="3" y="9"/>
                    <a:pt x="0" y="0"/>
                  </a:cubicBezTo>
                  <a:close/>
                </a:path>
              </a:pathLst>
            </a:custGeom>
            <a:solidFill>
              <a:srgbClr val="E8A9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380"/>
            <p:cNvSpPr>
              <a:spLocks/>
            </p:cNvSpPr>
            <p:nvPr/>
          </p:nvSpPr>
          <p:spPr bwMode="auto">
            <a:xfrm>
              <a:off x="5143753" y="2197014"/>
              <a:ext cx="400414" cy="467876"/>
            </a:xfrm>
            <a:custGeom>
              <a:avLst/>
              <a:gdLst>
                <a:gd name="T0" fmla="*/ 73 w 78"/>
                <a:gd name="T1" fmla="*/ 44 h 91"/>
                <a:gd name="T2" fmla="*/ 70 w 78"/>
                <a:gd name="T3" fmla="*/ 68 h 91"/>
                <a:gd name="T4" fmla="*/ 39 w 78"/>
                <a:gd name="T5" fmla="*/ 91 h 91"/>
                <a:gd name="T6" fmla="*/ 8 w 78"/>
                <a:gd name="T7" fmla="*/ 68 h 91"/>
                <a:gd name="T8" fmla="*/ 5 w 78"/>
                <a:gd name="T9" fmla="*/ 44 h 91"/>
                <a:gd name="T10" fmla="*/ 39 w 78"/>
                <a:gd name="T11" fmla="*/ 0 h 91"/>
                <a:gd name="T12" fmla="*/ 73 w 78"/>
                <a:gd name="T13" fmla="*/ 4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91">
                  <a:moveTo>
                    <a:pt x="73" y="44"/>
                  </a:moveTo>
                  <a:cubicBezTo>
                    <a:pt x="78" y="43"/>
                    <a:pt x="77" y="68"/>
                    <a:pt x="70" y="68"/>
                  </a:cubicBezTo>
                  <a:cubicBezTo>
                    <a:pt x="64" y="81"/>
                    <a:pt x="54" y="91"/>
                    <a:pt x="39" y="91"/>
                  </a:cubicBezTo>
                  <a:cubicBezTo>
                    <a:pt x="24" y="91"/>
                    <a:pt x="14" y="81"/>
                    <a:pt x="8" y="68"/>
                  </a:cubicBezTo>
                  <a:cubicBezTo>
                    <a:pt x="2" y="68"/>
                    <a:pt x="0" y="43"/>
                    <a:pt x="5" y="44"/>
                  </a:cubicBezTo>
                  <a:cubicBezTo>
                    <a:pt x="3" y="17"/>
                    <a:pt x="4" y="0"/>
                    <a:pt x="39" y="0"/>
                  </a:cubicBezTo>
                  <a:cubicBezTo>
                    <a:pt x="74" y="0"/>
                    <a:pt x="75" y="16"/>
                    <a:pt x="73" y="44"/>
                  </a:cubicBezTo>
                  <a:close/>
                </a:path>
              </a:pathLst>
            </a:custGeom>
            <a:solidFill>
              <a:srgbClr val="F6C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381"/>
            <p:cNvSpPr>
              <a:spLocks/>
            </p:cNvSpPr>
            <p:nvPr/>
          </p:nvSpPr>
          <p:spPr bwMode="auto">
            <a:xfrm>
              <a:off x="5056429" y="2700978"/>
              <a:ext cx="596270" cy="359068"/>
            </a:xfrm>
            <a:custGeom>
              <a:avLst/>
              <a:gdLst>
                <a:gd name="T0" fmla="*/ 112 w 116"/>
                <a:gd name="T1" fmla="*/ 54 h 70"/>
                <a:gd name="T2" fmla="*/ 68 w 116"/>
                <a:gd name="T3" fmla="*/ 5 h 70"/>
                <a:gd name="T4" fmla="*/ 68 w 116"/>
                <a:gd name="T5" fmla="*/ 0 h 70"/>
                <a:gd name="T6" fmla="*/ 44 w 116"/>
                <a:gd name="T7" fmla="*/ 0 h 70"/>
                <a:gd name="T8" fmla="*/ 44 w 116"/>
                <a:gd name="T9" fmla="*/ 5 h 70"/>
                <a:gd name="T10" fmla="*/ 16 w 116"/>
                <a:gd name="T11" fmla="*/ 12 h 70"/>
                <a:gd name="T12" fmla="*/ 16 w 116"/>
                <a:gd name="T13" fmla="*/ 12 h 70"/>
                <a:gd name="T14" fmla="*/ 0 w 116"/>
                <a:gd name="T15" fmla="*/ 49 h 70"/>
                <a:gd name="T16" fmla="*/ 0 w 116"/>
                <a:gd name="T17" fmla="*/ 49 h 70"/>
                <a:gd name="T18" fmla="*/ 0 w 116"/>
                <a:gd name="T19" fmla="*/ 50 h 70"/>
                <a:gd name="T20" fmla="*/ 0 w 116"/>
                <a:gd name="T21" fmla="*/ 51 h 70"/>
                <a:gd name="T22" fmla="*/ 0 w 116"/>
                <a:gd name="T23" fmla="*/ 52 h 70"/>
                <a:gd name="T24" fmla="*/ 0 w 116"/>
                <a:gd name="T25" fmla="*/ 52 h 70"/>
                <a:gd name="T26" fmla="*/ 0 w 116"/>
                <a:gd name="T27" fmla="*/ 53 h 70"/>
                <a:gd name="T28" fmla="*/ 0 w 116"/>
                <a:gd name="T29" fmla="*/ 54 h 70"/>
                <a:gd name="T30" fmla="*/ 56 w 116"/>
                <a:gd name="T31" fmla="*/ 70 h 70"/>
                <a:gd name="T32" fmla="*/ 112 w 116"/>
                <a:gd name="T33" fmla="*/ 5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6" h="70">
                  <a:moveTo>
                    <a:pt x="112" y="54"/>
                  </a:moveTo>
                  <a:cubicBezTo>
                    <a:pt x="112" y="31"/>
                    <a:pt x="116" y="9"/>
                    <a:pt x="68" y="5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0" y="0"/>
                    <a:pt x="52" y="0"/>
                    <a:pt x="44" y="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35" y="6"/>
                    <a:pt x="24" y="7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0" y="20"/>
                    <a:pt x="0" y="34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6" y="64"/>
                    <a:pt x="35" y="70"/>
                    <a:pt x="56" y="70"/>
                  </a:cubicBezTo>
                  <a:cubicBezTo>
                    <a:pt x="77" y="70"/>
                    <a:pt x="96" y="64"/>
                    <a:pt x="112" y="54"/>
                  </a:cubicBezTo>
                  <a:close/>
                </a:path>
              </a:pathLst>
            </a:custGeom>
            <a:solidFill>
              <a:srgbClr val="16C5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382"/>
            <p:cNvSpPr>
              <a:spLocks/>
            </p:cNvSpPr>
            <p:nvPr/>
          </p:nvSpPr>
          <p:spPr bwMode="auto">
            <a:xfrm>
              <a:off x="5152403" y="2107136"/>
              <a:ext cx="387358" cy="365596"/>
            </a:xfrm>
            <a:custGeom>
              <a:avLst/>
              <a:gdLst>
                <a:gd name="T0" fmla="*/ 3 w 75"/>
                <a:gd name="T1" fmla="*/ 8 h 71"/>
                <a:gd name="T2" fmla="*/ 3 w 75"/>
                <a:gd name="T3" fmla="*/ 62 h 71"/>
                <a:gd name="T4" fmla="*/ 9 w 75"/>
                <a:gd name="T5" fmla="*/ 71 h 71"/>
                <a:gd name="T6" fmla="*/ 11 w 75"/>
                <a:gd name="T7" fmla="*/ 56 h 71"/>
                <a:gd name="T8" fmla="*/ 24 w 75"/>
                <a:gd name="T9" fmla="*/ 38 h 71"/>
                <a:gd name="T10" fmla="*/ 50 w 75"/>
                <a:gd name="T11" fmla="*/ 38 h 71"/>
                <a:gd name="T12" fmla="*/ 63 w 75"/>
                <a:gd name="T13" fmla="*/ 56 h 71"/>
                <a:gd name="T14" fmla="*/ 65 w 75"/>
                <a:gd name="T15" fmla="*/ 71 h 71"/>
                <a:gd name="T16" fmla="*/ 71 w 75"/>
                <a:gd name="T17" fmla="*/ 62 h 71"/>
                <a:gd name="T18" fmla="*/ 71 w 75"/>
                <a:gd name="T19" fmla="*/ 8 h 71"/>
                <a:gd name="T20" fmla="*/ 3 w 75"/>
                <a:gd name="T21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71">
                  <a:moveTo>
                    <a:pt x="3" y="8"/>
                  </a:moveTo>
                  <a:cubicBezTo>
                    <a:pt x="0" y="16"/>
                    <a:pt x="0" y="44"/>
                    <a:pt x="3" y="62"/>
                  </a:cubicBezTo>
                  <a:cubicBezTo>
                    <a:pt x="8" y="61"/>
                    <a:pt x="9" y="65"/>
                    <a:pt x="9" y="71"/>
                  </a:cubicBezTo>
                  <a:cubicBezTo>
                    <a:pt x="11" y="65"/>
                    <a:pt x="12" y="62"/>
                    <a:pt x="11" y="56"/>
                  </a:cubicBezTo>
                  <a:cubicBezTo>
                    <a:pt x="10" y="45"/>
                    <a:pt x="12" y="35"/>
                    <a:pt x="24" y="38"/>
                  </a:cubicBezTo>
                  <a:cubicBezTo>
                    <a:pt x="34" y="41"/>
                    <a:pt x="40" y="41"/>
                    <a:pt x="50" y="38"/>
                  </a:cubicBezTo>
                  <a:cubicBezTo>
                    <a:pt x="62" y="35"/>
                    <a:pt x="64" y="45"/>
                    <a:pt x="63" y="56"/>
                  </a:cubicBezTo>
                  <a:cubicBezTo>
                    <a:pt x="62" y="62"/>
                    <a:pt x="63" y="65"/>
                    <a:pt x="65" y="71"/>
                  </a:cubicBezTo>
                  <a:cubicBezTo>
                    <a:pt x="65" y="65"/>
                    <a:pt x="66" y="61"/>
                    <a:pt x="71" y="62"/>
                  </a:cubicBezTo>
                  <a:cubicBezTo>
                    <a:pt x="74" y="44"/>
                    <a:pt x="75" y="16"/>
                    <a:pt x="71" y="8"/>
                  </a:cubicBezTo>
                  <a:cubicBezTo>
                    <a:pt x="67" y="0"/>
                    <a:pt x="7" y="0"/>
                    <a:pt x="3" y="8"/>
                  </a:cubicBezTo>
                  <a:close/>
                </a:path>
              </a:pathLst>
            </a:custGeom>
            <a:solidFill>
              <a:srgbClr val="BC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383"/>
            <p:cNvSpPr>
              <a:spLocks noEditPoints="1"/>
            </p:cNvSpPr>
            <p:nvPr/>
          </p:nvSpPr>
          <p:spPr bwMode="auto">
            <a:xfrm>
              <a:off x="5219919" y="2403083"/>
              <a:ext cx="248084" cy="106632"/>
            </a:xfrm>
            <a:custGeom>
              <a:avLst/>
              <a:gdLst>
                <a:gd name="T0" fmla="*/ 19 w 48"/>
                <a:gd name="T1" fmla="*/ 5 h 21"/>
                <a:gd name="T2" fmla="*/ 24 w 48"/>
                <a:gd name="T3" fmla="*/ 5 h 21"/>
                <a:gd name="T4" fmla="*/ 29 w 48"/>
                <a:gd name="T5" fmla="*/ 5 h 21"/>
                <a:gd name="T6" fmla="*/ 48 w 48"/>
                <a:gd name="T7" fmla="*/ 5 h 21"/>
                <a:gd name="T8" fmla="*/ 48 w 48"/>
                <a:gd name="T9" fmla="*/ 9 h 21"/>
                <a:gd name="T10" fmla="*/ 47 w 48"/>
                <a:gd name="T11" fmla="*/ 10 h 21"/>
                <a:gd name="T12" fmla="*/ 37 w 48"/>
                <a:gd name="T13" fmla="*/ 21 h 21"/>
                <a:gd name="T14" fmla="*/ 27 w 48"/>
                <a:gd name="T15" fmla="*/ 8 h 21"/>
                <a:gd name="T16" fmla="*/ 24 w 48"/>
                <a:gd name="T17" fmla="*/ 8 h 21"/>
                <a:gd name="T18" fmla="*/ 21 w 48"/>
                <a:gd name="T19" fmla="*/ 8 h 21"/>
                <a:gd name="T20" fmla="*/ 11 w 48"/>
                <a:gd name="T21" fmla="*/ 21 h 21"/>
                <a:gd name="T22" fmla="*/ 2 w 48"/>
                <a:gd name="T23" fmla="*/ 10 h 21"/>
                <a:gd name="T24" fmla="*/ 0 w 48"/>
                <a:gd name="T25" fmla="*/ 9 h 21"/>
                <a:gd name="T26" fmla="*/ 0 w 48"/>
                <a:gd name="T27" fmla="*/ 5 h 21"/>
                <a:gd name="T28" fmla="*/ 19 w 48"/>
                <a:gd name="T29" fmla="*/ 5 h 21"/>
                <a:gd name="T30" fmla="*/ 11 w 48"/>
                <a:gd name="T31" fmla="*/ 5 h 21"/>
                <a:gd name="T32" fmla="*/ 11 w 48"/>
                <a:gd name="T33" fmla="*/ 18 h 21"/>
                <a:gd name="T34" fmla="*/ 11 w 48"/>
                <a:gd name="T35" fmla="*/ 5 h 21"/>
                <a:gd name="T36" fmla="*/ 37 w 48"/>
                <a:gd name="T37" fmla="*/ 5 h 21"/>
                <a:gd name="T38" fmla="*/ 37 w 48"/>
                <a:gd name="T39" fmla="*/ 18 h 21"/>
                <a:gd name="T40" fmla="*/ 37 w 48"/>
                <a:gd name="T41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21">
                  <a:moveTo>
                    <a:pt x="19" y="5"/>
                  </a:moveTo>
                  <a:cubicBezTo>
                    <a:pt x="21" y="5"/>
                    <a:pt x="22" y="5"/>
                    <a:pt x="24" y="5"/>
                  </a:cubicBezTo>
                  <a:cubicBezTo>
                    <a:pt x="26" y="5"/>
                    <a:pt x="27" y="5"/>
                    <a:pt x="29" y="5"/>
                  </a:cubicBezTo>
                  <a:cubicBezTo>
                    <a:pt x="33" y="0"/>
                    <a:pt x="43" y="2"/>
                    <a:pt x="48" y="5"/>
                  </a:cubicBezTo>
                  <a:cubicBezTo>
                    <a:pt x="48" y="6"/>
                    <a:pt x="48" y="7"/>
                    <a:pt x="48" y="9"/>
                  </a:cubicBezTo>
                  <a:cubicBezTo>
                    <a:pt x="48" y="9"/>
                    <a:pt x="47" y="9"/>
                    <a:pt x="47" y="10"/>
                  </a:cubicBezTo>
                  <a:cubicBezTo>
                    <a:pt x="47" y="15"/>
                    <a:pt x="44" y="21"/>
                    <a:pt x="37" y="21"/>
                  </a:cubicBezTo>
                  <a:cubicBezTo>
                    <a:pt x="29" y="21"/>
                    <a:pt x="25" y="13"/>
                    <a:pt x="27" y="8"/>
                  </a:cubicBezTo>
                  <a:cubicBezTo>
                    <a:pt x="26" y="8"/>
                    <a:pt x="25" y="8"/>
                    <a:pt x="24" y="8"/>
                  </a:cubicBezTo>
                  <a:cubicBezTo>
                    <a:pt x="23" y="8"/>
                    <a:pt x="22" y="8"/>
                    <a:pt x="21" y="8"/>
                  </a:cubicBezTo>
                  <a:cubicBezTo>
                    <a:pt x="23" y="13"/>
                    <a:pt x="19" y="21"/>
                    <a:pt x="11" y="21"/>
                  </a:cubicBezTo>
                  <a:cubicBezTo>
                    <a:pt x="4" y="21"/>
                    <a:pt x="1" y="15"/>
                    <a:pt x="2" y="10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5" y="2"/>
                    <a:pt x="15" y="0"/>
                    <a:pt x="19" y="5"/>
                  </a:cubicBezTo>
                  <a:close/>
                  <a:moveTo>
                    <a:pt x="11" y="5"/>
                  </a:moveTo>
                  <a:cubicBezTo>
                    <a:pt x="1" y="5"/>
                    <a:pt x="2" y="18"/>
                    <a:pt x="11" y="18"/>
                  </a:cubicBezTo>
                  <a:cubicBezTo>
                    <a:pt x="21" y="18"/>
                    <a:pt x="22" y="5"/>
                    <a:pt x="11" y="5"/>
                  </a:cubicBezTo>
                  <a:close/>
                  <a:moveTo>
                    <a:pt x="37" y="5"/>
                  </a:moveTo>
                  <a:cubicBezTo>
                    <a:pt x="26" y="5"/>
                    <a:pt x="27" y="18"/>
                    <a:pt x="37" y="18"/>
                  </a:cubicBezTo>
                  <a:cubicBezTo>
                    <a:pt x="46" y="18"/>
                    <a:pt x="47" y="5"/>
                    <a:pt x="37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384"/>
            <p:cNvSpPr>
              <a:spLocks/>
            </p:cNvSpPr>
            <p:nvPr/>
          </p:nvSpPr>
          <p:spPr bwMode="auto">
            <a:xfrm>
              <a:off x="5056430" y="2726759"/>
              <a:ext cx="596268" cy="332954"/>
            </a:xfrm>
            <a:custGeom>
              <a:avLst/>
              <a:gdLst>
                <a:gd name="T0" fmla="*/ 56 w 116"/>
                <a:gd name="T1" fmla="*/ 39 h 65"/>
                <a:gd name="T2" fmla="*/ 68 w 116"/>
                <a:gd name="T3" fmla="*/ 0 h 65"/>
                <a:gd name="T4" fmla="*/ 112 w 116"/>
                <a:gd name="T5" fmla="*/ 49 h 65"/>
                <a:gd name="T6" fmla="*/ 56 w 116"/>
                <a:gd name="T7" fmla="*/ 65 h 65"/>
                <a:gd name="T8" fmla="*/ 0 w 116"/>
                <a:gd name="T9" fmla="*/ 49 h 65"/>
                <a:gd name="T10" fmla="*/ 0 w 116"/>
                <a:gd name="T11" fmla="*/ 48 h 65"/>
                <a:gd name="T12" fmla="*/ 0 w 116"/>
                <a:gd name="T13" fmla="*/ 47 h 65"/>
                <a:gd name="T14" fmla="*/ 0 w 116"/>
                <a:gd name="T15" fmla="*/ 47 h 65"/>
                <a:gd name="T16" fmla="*/ 0 w 116"/>
                <a:gd name="T17" fmla="*/ 46 h 65"/>
                <a:gd name="T18" fmla="*/ 0 w 116"/>
                <a:gd name="T19" fmla="*/ 45 h 65"/>
                <a:gd name="T20" fmla="*/ 0 w 116"/>
                <a:gd name="T21" fmla="*/ 44 h 65"/>
                <a:gd name="T22" fmla="*/ 0 w 116"/>
                <a:gd name="T23" fmla="*/ 44 h 65"/>
                <a:gd name="T24" fmla="*/ 16 w 116"/>
                <a:gd name="T25" fmla="*/ 7 h 65"/>
                <a:gd name="T26" fmla="*/ 16 w 116"/>
                <a:gd name="T27" fmla="*/ 7 h 65"/>
                <a:gd name="T28" fmla="*/ 44 w 116"/>
                <a:gd name="T29" fmla="*/ 0 h 65"/>
                <a:gd name="T30" fmla="*/ 56 w 116"/>
                <a:gd name="T31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" h="65">
                  <a:moveTo>
                    <a:pt x="56" y="39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116" y="4"/>
                    <a:pt x="112" y="26"/>
                    <a:pt x="112" y="49"/>
                  </a:cubicBezTo>
                  <a:cubicBezTo>
                    <a:pt x="96" y="59"/>
                    <a:pt x="77" y="65"/>
                    <a:pt x="56" y="65"/>
                  </a:cubicBezTo>
                  <a:cubicBezTo>
                    <a:pt x="35" y="65"/>
                    <a:pt x="16" y="59"/>
                    <a:pt x="0" y="4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9"/>
                    <a:pt x="0" y="15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24" y="2"/>
                    <a:pt x="35" y="1"/>
                    <a:pt x="44" y="0"/>
                  </a:cubicBezTo>
                  <a:cubicBezTo>
                    <a:pt x="56" y="39"/>
                    <a:pt x="56" y="39"/>
                    <a:pt x="56" y="39"/>
                  </a:cubicBezTo>
                  <a:close/>
                </a:path>
              </a:pathLst>
            </a:custGeom>
            <a:solidFill>
              <a:srgbClr val="66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284709" y="1634120"/>
            <a:ext cx="1943824" cy="1839668"/>
            <a:chOff x="6212520" y="1835093"/>
            <a:chExt cx="1329980" cy="132998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E231243-7101-1BD1-7250-0E82784F999F}"/>
                </a:ext>
              </a:extLst>
            </p:cNvPr>
            <p:cNvGrpSpPr/>
            <p:nvPr/>
          </p:nvGrpSpPr>
          <p:grpSpPr>
            <a:xfrm>
              <a:off x="6212520" y="1835093"/>
              <a:ext cx="1329980" cy="1329980"/>
              <a:chOff x="2547739" y="4231535"/>
              <a:chExt cx="1296000" cy="1296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7FC5686-02DE-F0DA-1A3A-344F557416A5}"/>
                  </a:ext>
                </a:extLst>
              </p:cNvPr>
              <p:cNvSpPr/>
              <p:nvPr/>
            </p:nvSpPr>
            <p:spPr>
              <a:xfrm>
                <a:off x="2547739" y="4231535"/>
                <a:ext cx="1296000" cy="129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defRPr/>
                </a:pPr>
                <a:endParaRPr lang="en-US" altLang="ko-KR" sz="1100" dirty="0">
                  <a:solidFill>
                    <a:srgbClr val="E7E6E6">
                      <a:lumMod val="5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A006419-49CB-C1C2-395E-62DBD7240FC9}"/>
                  </a:ext>
                </a:extLst>
              </p:cNvPr>
              <p:cNvSpPr/>
              <p:nvPr/>
            </p:nvSpPr>
            <p:spPr>
              <a:xfrm>
                <a:off x="3565584" y="4308273"/>
                <a:ext cx="216000" cy="216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defRPr/>
                </a:pPr>
                <a:endParaRPr lang="en-US" altLang="ko-KR" sz="1100" b="1" dirty="0">
                  <a:solidFill>
                    <a:srgbClr val="4F8DC5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192" name="Oval 317"/>
            <p:cNvSpPr>
              <a:spLocks noChangeArrowheads="1"/>
            </p:cNvSpPr>
            <p:nvPr/>
          </p:nvSpPr>
          <p:spPr bwMode="auto">
            <a:xfrm>
              <a:off x="6341992" y="2036214"/>
              <a:ext cx="1055442" cy="1055442"/>
            </a:xfrm>
            <a:prstGeom prst="ellipse">
              <a:avLst/>
            </a:prstGeom>
            <a:solidFill>
              <a:srgbClr val="99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318"/>
            <p:cNvSpPr>
              <a:spLocks/>
            </p:cNvSpPr>
            <p:nvPr/>
          </p:nvSpPr>
          <p:spPr bwMode="auto">
            <a:xfrm>
              <a:off x="6866583" y="2225271"/>
              <a:ext cx="493990" cy="863938"/>
            </a:xfrm>
            <a:custGeom>
              <a:avLst/>
              <a:gdLst>
                <a:gd name="T0" fmla="*/ 30 w 96"/>
                <a:gd name="T1" fmla="*/ 0 h 168"/>
                <a:gd name="T2" fmla="*/ 96 w 96"/>
                <a:gd name="T3" fmla="*/ 101 h 168"/>
                <a:gd name="T4" fmla="*/ 6 w 96"/>
                <a:gd name="T5" fmla="*/ 168 h 168"/>
                <a:gd name="T6" fmla="*/ 0 w 96"/>
                <a:gd name="T7" fmla="*/ 85 h 168"/>
                <a:gd name="T8" fmla="*/ 30 w 96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68">
                  <a:moveTo>
                    <a:pt x="30" y="0"/>
                  </a:moveTo>
                  <a:cubicBezTo>
                    <a:pt x="96" y="101"/>
                    <a:pt x="96" y="101"/>
                    <a:pt x="96" y="101"/>
                  </a:cubicBezTo>
                  <a:cubicBezTo>
                    <a:pt x="82" y="138"/>
                    <a:pt x="47" y="166"/>
                    <a:pt x="6" y="168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6A6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319"/>
            <p:cNvSpPr>
              <a:spLocks/>
            </p:cNvSpPr>
            <p:nvPr/>
          </p:nvSpPr>
          <p:spPr bwMode="auto">
            <a:xfrm>
              <a:off x="6564016" y="2607282"/>
              <a:ext cx="607152" cy="341660"/>
            </a:xfrm>
            <a:custGeom>
              <a:avLst/>
              <a:gdLst>
                <a:gd name="T0" fmla="*/ 3 w 118"/>
                <a:gd name="T1" fmla="*/ 66 h 66"/>
                <a:gd name="T2" fmla="*/ 47 w 118"/>
                <a:gd name="T3" fmla="*/ 18 h 66"/>
                <a:gd name="T4" fmla="*/ 47 w 118"/>
                <a:gd name="T5" fmla="*/ 0 h 66"/>
                <a:gd name="T6" fmla="*/ 59 w 118"/>
                <a:gd name="T7" fmla="*/ 0 h 66"/>
                <a:gd name="T8" fmla="*/ 60 w 118"/>
                <a:gd name="T9" fmla="*/ 0 h 66"/>
                <a:gd name="T10" fmla="*/ 72 w 118"/>
                <a:gd name="T11" fmla="*/ 0 h 66"/>
                <a:gd name="T12" fmla="*/ 72 w 118"/>
                <a:gd name="T13" fmla="*/ 18 h 66"/>
                <a:gd name="T14" fmla="*/ 115 w 118"/>
                <a:gd name="T15" fmla="*/ 66 h 66"/>
                <a:gd name="T16" fmla="*/ 3 w 118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66">
                  <a:moveTo>
                    <a:pt x="3" y="66"/>
                  </a:moveTo>
                  <a:cubicBezTo>
                    <a:pt x="4" y="44"/>
                    <a:pt x="0" y="22"/>
                    <a:pt x="47" y="18"/>
                  </a:cubicBezTo>
                  <a:cubicBezTo>
                    <a:pt x="47" y="16"/>
                    <a:pt x="47" y="2"/>
                    <a:pt x="47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2"/>
                    <a:pt x="72" y="16"/>
                    <a:pt x="72" y="18"/>
                  </a:cubicBezTo>
                  <a:cubicBezTo>
                    <a:pt x="118" y="22"/>
                    <a:pt x="115" y="44"/>
                    <a:pt x="115" y="66"/>
                  </a:cubicBezTo>
                  <a:cubicBezTo>
                    <a:pt x="3" y="66"/>
                    <a:pt x="3" y="66"/>
                    <a:pt x="3" y="66"/>
                  </a:cubicBezTo>
                  <a:close/>
                </a:path>
              </a:pathLst>
            </a:custGeom>
            <a:solidFill>
              <a:srgbClr val="F6C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320"/>
            <p:cNvSpPr>
              <a:spLocks/>
            </p:cNvSpPr>
            <p:nvPr/>
          </p:nvSpPr>
          <p:spPr bwMode="auto">
            <a:xfrm>
              <a:off x="6805487" y="2617415"/>
              <a:ext cx="128452" cy="45720"/>
            </a:xfrm>
            <a:custGeom>
              <a:avLst/>
              <a:gdLst>
                <a:gd name="T0" fmla="*/ 25 w 25"/>
                <a:gd name="T1" fmla="*/ 0 h 9"/>
                <a:gd name="T2" fmla="*/ 0 w 25"/>
                <a:gd name="T3" fmla="*/ 0 h 9"/>
                <a:gd name="T4" fmla="*/ 25 w 2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9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9"/>
                    <a:pt x="22" y="9"/>
                    <a:pt x="25" y="0"/>
                  </a:cubicBezTo>
                  <a:close/>
                </a:path>
              </a:pathLst>
            </a:custGeom>
            <a:solidFill>
              <a:srgbClr val="E0A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321"/>
            <p:cNvSpPr>
              <a:spLocks/>
            </p:cNvSpPr>
            <p:nvPr/>
          </p:nvSpPr>
          <p:spPr bwMode="auto">
            <a:xfrm>
              <a:off x="6672742" y="2175251"/>
              <a:ext cx="396062" cy="463524"/>
            </a:xfrm>
            <a:custGeom>
              <a:avLst/>
              <a:gdLst>
                <a:gd name="T0" fmla="*/ 4 w 77"/>
                <a:gd name="T1" fmla="*/ 43 h 90"/>
                <a:gd name="T2" fmla="*/ 7 w 77"/>
                <a:gd name="T3" fmla="*/ 67 h 90"/>
                <a:gd name="T4" fmla="*/ 38 w 77"/>
                <a:gd name="T5" fmla="*/ 90 h 90"/>
                <a:gd name="T6" fmla="*/ 69 w 77"/>
                <a:gd name="T7" fmla="*/ 67 h 90"/>
                <a:gd name="T8" fmla="*/ 73 w 77"/>
                <a:gd name="T9" fmla="*/ 43 h 90"/>
                <a:gd name="T10" fmla="*/ 39 w 77"/>
                <a:gd name="T11" fmla="*/ 0 h 90"/>
                <a:gd name="T12" fmla="*/ 4 w 77"/>
                <a:gd name="T13" fmla="*/ 4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90">
                  <a:moveTo>
                    <a:pt x="4" y="43"/>
                  </a:moveTo>
                  <a:cubicBezTo>
                    <a:pt x="0" y="42"/>
                    <a:pt x="0" y="67"/>
                    <a:pt x="7" y="67"/>
                  </a:cubicBezTo>
                  <a:cubicBezTo>
                    <a:pt x="13" y="80"/>
                    <a:pt x="23" y="90"/>
                    <a:pt x="38" y="90"/>
                  </a:cubicBezTo>
                  <a:cubicBezTo>
                    <a:pt x="53" y="90"/>
                    <a:pt x="64" y="80"/>
                    <a:pt x="69" y="67"/>
                  </a:cubicBezTo>
                  <a:cubicBezTo>
                    <a:pt x="76" y="67"/>
                    <a:pt x="77" y="42"/>
                    <a:pt x="73" y="43"/>
                  </a:cubicBezTo>
                  <a:cubicBezTo>
                    <a:pt x="74" y="16"/>
                    <a:pt x="73" y="0"/>
                    <a:pt x="39" y="0"/>
                  </a:cubicBezTo>
                  <a:cubicBezTo>
                    <a:pt x="4" y="0"/>
                    <a:pt x="2" y="15"/>
                    <a:pt x="4" y="43"/>
                  </a:cubicBezTo>
                  <a:close/>
                </a:path>
              </a:pathLst>
            </a:custGeom>
            <a:solidFill>
              <a:srgbClr val="F6C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322"/>
            <p:cNvSpPr>
              <a:spLocks/>
            </p:cNvSpPr>
            <p:nvPr/>
          </p:nvSpPr>
          <p:spPr bwMode="auto">
            <a:xfrm>
              <a:off x="6683678" y="2176251"/>
              <a:ext cx="369948" cy="385182"/>
            </a:xfrm>
            <a:custGeom>
              <a:avLst/>
              <a:gdLst>
                <a:gd name="T0" fmla="*/ 62 w 72"/>
                <a:gd name="T1" fmla="*/ 44 h 75"/>
                <a:gd name="T2" fmla="*/ 56 w 72"/>
                <a:gd name="T3" fmla="*/ 71 h 75"/>
                <a:gd name="T4" fmla="*/ 63 w 72"/>
                <a:gd name="T5" fmla="*/ 75 h 75"/>
                <a:gd name="T6" fmla="*/ 67 w 72"/>
                <a:gd name="T7" fmla="*/ 67 h 75"/>
                <a:gd name="T8" fmla="*/ 71 w 72"/>
                <a:gd name="T9" fmla="*/ 43 h 75"/>
                <a:gd name="T10" fmla="*/ 71 w 72"/>
                <a:gd name="T11" fmla="*/ 42 h 75"/>
                <a:gd name="T12" fmla="*/ 37 w 72"/>
                <a:gd name="T13" fmla="*/ 0 h 75"/>
                <a:gd name="T14" fmla="*/ 2 w 72"/>
                <a:gd name="T15" fmla="*/ 43 h 75"/>
                <a:gd name="T16" fmla="*/ 5 w 72"/>
                <a:gd name="T17" fmla="*/ 67 h 75"/>
                <a:gd name="T18" fmla="*/ 10 w 72"/>
                <a:gd name="T19" fmla="*/ 75 h 75"/>
                <a:gd name="T20" fmla="*/ 16 w 72"/>
                <a:gd name="T21" fmla="*/ 71 h 75"/>
                <a:gd name="T22" fmla="*/ 11 w 72"/>
                <a:gd name="T23" fmla="*/ 47 h 75"/>
                <a:gd name="T24" fmla="*/ 18 w 72"/>
                <a:gd name="T25" fmla="*/ 23 h 75"/>
                <a:gd name="T26" fmla="*/ 62 w 72"/>
                <a:gd name="T2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5">
                  <a:moveTo>
                    <a:pt x="62" y="44"/>
                  </a:moveTo>
                  <a:cubicBezTo>
                    <a:pt x="62" y="51"/>
                    <a:pt x="61" y="63"/>
                    <a:pt x="56" y="71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65" y="72"/>
                    <a:pt x="66" y="70"/>
                    <a:pt x="67" y="67"/>
                  </a:cubicBezTo>
                  <a:cubicBezTo>
                    <a:pt x="64" y="62"/>
                    <a:pt x="60" y="42"/>
                    <a:pt x="71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2" y="16"/>
                    <a:pt x="71" y="0"/>
                    <a:pt x="37" y="0"/>
                  </a:cubicBezTo>
                  <a:cubicBezTo>
                    <a:pt x="2" y="0"/>
                    <a:pt x="0" y="15"/>
                    <a:pt x="2" y="43"/>
                  </a:cubicBezTo>
                  <a:cubicBezTo>
                    <a:pt x="13" y="42"/>
                    <a:pt x="8" y="66"/>
                    <a:pt x="5" y="67"/>
                  </a:cubicBezTo>
                  <a:cubicBezTo>
                    <a:pt x="7" y="70"/>
                    <a:pt x="8" y="72"/>
                    <a:pt x="10" y="75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3" y="61"/>
                    <a:pt x="11" y="54"/>
                    <a:pt x="11" y="47"/>
                  </a:cubicBezTo>
                  <a:cubicBezTo>
                    <a:pt x="11" y="36"/>
                    <a:pt x="16" y="30"/>
                    <a:pt x="18" y="23"/>
                  </a:cubicBezTo>
                  <a:cubicBezTo>
                    <a:pt x="36" y="32"/>
                    <a:pt x="62" y="20"/>
                    <a:pt x="62" y="44"/>
                  </a:cubicBezTo>
                  <a:close/>
                </a:path>
              </a:pathLst>
            </a:custGeom>
            <a:solidFill>
              <a:srgbClr val="BF2C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323"/>
            <p:cNvSpPr>
              <a:spLocks noEditPoints="1"/>
            </p:cNvSpPr>
            <p:nvPr/>
          </p:nvSpPr>
          <p:spPr bwMode="auto">
            <a:xfrm>
              <a:off x="6748991" y="2379254"/>
              <a:ext cx="237202" cy="97928"/>
            </a:xfrm>
            <a:custGeom>
              <a:avLst/>
              <a:gdLst>
                <a:gd name="T0" fmla="*/ 10 w 46"/>
                <a:gd name="T1" fmla="*/ 0 h 19"/>
                <a:gd name="T2" fmla="*/ 18 w 46"/>
                <a:gd name="T3" fmla="*/ 5 h 19"/>
                <a:gd name="T4" fmla="*/ 23 w 46"/>
                <a:gd name="T5" fmla="*/ 5 h 19"/>
                <a:gd name="T6" fmla="*/ 28 w 46"/>
                <a:gd name="T7" fmla="*/ 5 h 19"/>
                <a:gd name="T8" fmla="*/ 37 w 46"/>
                <a:gd name="T9" fmla="*/ 0 h 19"/>
                <a:gd name="T10" fmla="*/ 46 w 46"/>
                <a:gd name="T11" fmla="*/ 9 h 19"/>
                <a:gd name="T12" fmla="*/ 37 w 46"/>
                <a:gd name="T13" fmla="*/ 19 h 19"/>
                <a:gd name="T14" fmla="*/ 27 w 46"/>
                <a:gd name="T15" fmla="*/ 9 h 19"/>
                <a:gd name="T16" fmla="*/ 28 w 46"/>
                <a:gd name="T17" fmla="*/ 7 h 19"/>
                <a:gd name="T18" fmla="*/ 23 w 46"/>
                <a:gd name="T19" fmla="*/ 7 h 19"/>
                <a:gd name="T20" fmla="*/ 19 w 46"/>
                <a:gd name="T21" fmla="*/ 7 h 19"/>
                <a:gd name="T22" fmla="*/ 19 w 46"/>
                <a:gd name="T23" fmla="*/ 9 h 19"/>
                <a:gd name="T24" fmla="*/ 10 w 46"/>
                <a:gd name="T25" fmla="*/ 19 h 19"/>
                <a:gd name="T26" fmla="*/ 0 w 46"/>
                <a:gd name="T27" fmla="*/ 9 h 19"/>
                <a:gd name="T28" fmla="*/ 10 w 46"/>
                <a:gd name="T29" fmla="*/ 0 h 19"/>
                <a:gd name="T30" fmla="*/ 37 w 46"/>
                <a:gd name="T31" fmla="*/ 2 h 19"/>
                <a:gd name="T32" fmla="*/ 44 w 46"/>
                <a:gd name="T33" fmla="*/ 9 h 19"/>
                <a:gd name="T34" fmla="*/ 37 w 46"/>
                <a:gd name="T35" fmla="*/ 17 h 19"/>
                <a:gd name="T36" fmla="*/ 30 w 46"/>
                <a:gd name="T37" fmla="*/ 9 h 19"/>
                <a:gd name="T38" fmla="*/ 37 w 46"/>
                <a:gd name="T39" fmla="*/ 2 h 19"/>
                <a:gd name="T40" fmla="*/ 10 w 46"/>
                <a:gd name="T41" fmla="*/ 2 h 19"/>
                <a:gd name="T42" fmla="*/ 17 w 46"/>
                <a:gd name="T43" fmla="*/ 9 h 19"/>
                <a:gd name="T44" fmla="*/ 10 w 46"/>
                <a:gd name="T45" fmla="*/ 17 h 19"/>
                <a:gd name="T46" fmla="*/ 2 w 46"/>
                <a:gd name="T47" fmla="*/ 9 h 19"/>
                <a:gd name="T48" fmla="*/ 10 w 46"/>
                <a:gd name="T4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19">
                  <a:moveTo>
                    <a:pt x="10" y="0"/>
                  </a:moveTo>
                  <a:cubicBezTo>
                    <a:pt x="14" y="0"/>
                    <a:pt x="17" y="2"/>
                    <a:pt x="18" y="5"/>
                  </a:cubicBezTo>
                  <a:cubicBezTo>
                    <a:pt x="20" y="5"/>
                    <a:pt x="22" y="5"/>
                    <a:pt x="23" y="5"/>
                  </a:cubicBezTo>
                  <a:cubicBezTo>
                    <a:pt x="25" y="5"/>
                    <a:pt x="27" y="5"/>
                    <a:pt x="28" y="5"/>
                  </a:cubicBezTo>
                  <a:cubicBezTo>
                    <a:pt x="30" y="2"/>
                    <a:pt x="33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15"/>
                    <a:pt x="42" y="19"/>
                    <a:pt x="37" y="19"/>
                  </a:cubicBezTo>
                  <a:cubicBezTo>
                    <a:pt x="32" y="19"/>
                    <a:pt x="27" y="15"/>
                    <a:pt x="27" y="9"/>
                  </a:cubicBezTo>
                  <a:cubicBezTo>
                    <a:pt x="27" y="9"/>
                    <a:pt x="27" y="8"/>
                    <a:pt x="28" y="7"/>
                  </a:cubicBezTo>
                  <a:cubicBezTo>
                    <a:pt x="26" y="7"/>
                    <a:pt x="25" y="7"/>
                    <a:pt x="23" y="7"/>
                  </a:cubicBezTo>
                  <a:cubicBezTo>
                    <a:pt x="22" y="7"/>
                    <a:pt x="20" y="7"/>
                    <a:pt x="19" y="7"/>
                  </a:cubicBezTo>
                  <a:cubicBezTo>
                    <a:pt x="19" y="8"/>
                    <a:pt x="19" y="9"/>
                    <a:pt x="19" y="9"/>
                  </a:cubicBezTo>
                  <a:cubicBezTo>
                    <a:pt x="19" y="15"/>
                    <a:pt x="15" y="19"/>
                    <a:pt x="10" y="19"/>
                  </a:cubicBezTo>
                  <a:cubicBezTo>
                    <a:pt x="4" y="19"/>
                    <a:pt x="0" y="15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lose/>
                  <a:moveTo>
                    <a:pt x="37" y="2"/>
                  </a:moveTo>
                  <a:cubicBezTo>
                    <a:pt x="41" y="2"/>
                    <a:pt x="44" y="5"/>
                    <a:pt x="44" y="9"/>
                  </a:cubicBezTo>
                  <a:cubicBezTo>
                    <a:pt x="44" y="13"/>
                    <a:pt x="41" y="17"/>
                    <a:pt x="37" y="17"/>
                  </a:cubicBezTo>
                  <a:cubicBezTo>
                    <a:pt x="33" y="17"/>
                    <a:pt x="30" y="13"/>
                    <a:pt x="30" y="9"/>
                  </a:cubicBezTo>
                  <a:cubicBezTo>
                    <a:pt x="30" y="5"/>
                    <a:pt x="33" y="2"/>
                    <a:pt x="37" y="2"/>
                  </a:cubicBezTo>
                  <a:close/>
                  <a:moveTo>
                    <a:pt x="10" y="2"/>
                  </a:moveTo>
                  <a:cubicBezTo>
                    <a:pt x="14" y="2"/>
                    <a:pt x="17" y="5"/>
                    <a:pt x="17" y="9"/>
                  </a:cubicBezTo>
                  <a:cubicBezTo>
                    <a:pt x="17" y="13"/>
                    <a:pt x="14" y="17"/>
                    <a:pt x="10" y="17"/>
                  </a:cubicBezTo>
                  <a:cubicBezTo>
                    <a:pt x="6" y="17"/>
                    <a:pt x="2" y="13"/>
                    <a:pt x="2" y="9"/>
                  </a:cubicBezTo>
                  <a:cubicBezTo>
                    <a:pt x="2" y="5"/>
                    <a:pt x="6" y="2"/>
                    <a:pt x="10" y="2"/>
                  </a:cubicBezTo>
                  <a:close/>
                </a:path>
              </a:pathLst>
            </a:custGeom>
            <a:solidFill>
              <a:srgbClr val="993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324"/>
            <p:cNvSpPr>
              <a:spLocks/>
            </p:cNvSpPr>
            <p:nvPr/>
          </p:nvSpPr>
          <p:spPr bwMode="auto">
            <a:xfrm>
              <a:off x="6564016" y="2697910"/>
              <a:ext cx="607152" cy="385182"/>
            </a:xfrm>
            <a:custGeom>
              <a:avLst/>
              <a:gdLst>
                <a:gd name="T0" fmla="*/ 3 w 118"/>
                <a:gd name="T1" fmla="*/ 48 h 75"/>
                <a:gd name="T2" fmla="*/ 47 w 118"/>
                <a:gd name="T3" fmla="*/ 0 h 75"/>
                <a:gd name="T4" fmla="*/ 59 w 118"/>
                <a:gd name="T5" fmla="*/ 31 h 75"/>
                <a:gd name="T6" fmla="*/ 72 w 118"/>
                <a:gd name="T7" fmla="*/ 0 h 75"/>
                <a:gd name="T8" fmla="*/ 115 w 118"/>
                <a:gd name="T9" fmla="*/ 48 h 75"/>
                <a:gd name="T10" fmla="*/ 115 w 118"/>
                <a:gd name="T11" fmla="*/ 59 h 75"/>
                <a:gd name="T12" fmla="*/ 59 w 118"/>
                <a:gd name="T13" fmla="*/ 75 h 75"/>
                <a:gd name="T14" fmla="*/ 3 w 118"/>
                <a:gd name="T15" fmla="*/ 59 h 75"/>
                <a:gd name="T16" fmla="*/ 3 w 118"/>
                <a:gd name="T17" fmla="*/ 4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5">
                  <a:moveTo>
                    <a:pt x="3" y="48"/>
                  </a:moveTo>
                  <a:cubicBezTo>
                    <a:pt x="4" y="26"/>
                    <a:pt x="0" y="4"/>
                    <a:pt x="47" y="0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18" y="4"/>
                    <a:pt x="115" y="26"/>
                    <a:pt x="115" y="48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99" y="69"/>
                    <a:pt x="80" y="75"/>
                    <a:pt x="59" y="75"/>
                  </a:cubicBezTo>
                  <a:cubicBezTo>
                    <a:pt x="39" y="75"/>
                    <a:pt x="20" y="69"/>
                    <a:pt x="3" y="59"/>
                  </a:cubicBezTo>
                  <a:cubicBezTo>
                    <a:pt x="3" y="48"/>
                    <a:pt x="3" y="48"/>
                    <a:pt x="3" y="48"/>
                  </a:cubicBezTo>
                  <a:close/>
                </a:path>
              </a:pathLst>
            </a:custGeom>
            <a:solidFill>
              <a:srgbClr val="993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325"/>
            <p:cNvSpPr>
              <a:spLocks noEditPoints="1"/>
            </p:cNvSpPr>
            <p:nvPr/>
          </p:nvSpPr>
          <p:spPr bwMode="auto">
            <a:xfrm>
              <a:off x="6642275" y="2697910"/>
              <a:ext cx="456996" cy="385182"/>
            </a:xfrm>
            <a:custGeom>
              <a:avLst/>
              <a:gdLst>
                <a:gd name="T0" fmla="*/ 11 w 89"/>
                <a:gd name="T1" fmla="*/ 70 h 75"/>
                <a:gd name="T2" fmla="*/ 0 w 89"/>
                <a:gd name="T3" fmla="*/ 10 h 75"/>
                <a:gd name="T4" fmla="*/ 0 w 89"/>
                <a:gd name="T5" fmla="*/ 9 h 75"/>
                <a:gd name="T6" fmla="*/ 1 w 89"/>
                <a:gd name="T7" fmla="*/ 9 h 75"/>
                <a:gd name="T8" fmla="*/ 2 w 89"/>
                <a:gd name="T9" fmla="*/ 8 h 75"/>
                <a:gd name="T10" fmla="*/ 3 w 89"/>
                <a:gd name="T11" fmla="*/ 7 h 75"/>
                <a:gd name="T12" fmla="*/ 4 w 89"/>
                <a:gd name="T13" fmla="*/ 7 h 75"/>
                <a:gd name="T14" fmla="*/ 6 w 89"/>
                <a:gd name="T15" fmla="*/ 6 h 75"/>
                <a:gd name="T16" fmla="*/ 7 w 89"/>
                <a:gd name="T17" fmla="*/ 6 h 75"/>
                <a:gd name="T18" fmla="*/ 8 w 89"/>
                <a:gd name="T19" fmla="*/ 5 h 75"/>
                <a:gd name="T20" fmla="*/ 9 w 89"/>
                <a:gd name="T21" fmla="*/ 5 h 75"/>
                <a:gd name="T22" fmla="*/ 11 w 89"/>
                <a:gd name="T23" fmla="*/ 4 h 75"/>
                <a:gd name="T24" fmla="*/ 26 w 89"/>
                <a:gd name="T25" fmla="*/ 1 h 75"/>
                <a:gd name="T26" fmla="*/ 28 w 89"/>
                <a:gd name="T27" fmla="*/ 1 h 75"/>
                <a:gd name="T28" fmla="*/ 28 w 89"/>
                <a:gd name="T29" fmla="*/ 1 h 75"/>
                <a:gd name="T30" fmla="*/ 30 w 89"/>
                <a:gd name="T31" fmla="*/ 0 h 75"/>
                <a:gd name="T32" fmla="*/ 30 w 89"/>
                <a:gd name="T33" fmla="*/ 0 h 75"/>
                <a:gd name="T34" fmla="*/ 30 w 89"/>
                <a:gd name="T35" fmla="*/ 0 h 75"/>
                <a:gd name="T36" fmla="*/ 32 w 89"/>
                <a:gd name="T37" fmla="*/ 0 h 75"/>
                <a:gd name="T38" fmla="*/ 37 w 89"/>
                <a:gd name="T39" fmla="*/ 12 h 75"/>
                <a:gd name="T40" fmla="*/ 37 w 89"/>
                <a:gd name="T41" fmla="*/ 75 h 75"/>
                <a:gd name="T42" fmla="*/ 26 w 89"/>
                <a:gd name="T43" fmla="*/ 1 h 75"/>
                <a:gd name="T44" fmla="*/ 26 w 89"/>
                <a:gd name="T45" fmla="*/ 1 h 75"/>
                <a:gd name="T46" fmla="*/ 26 w 89"/>
                <a:gd name="T47" fmla="*/ 1 h 75"/>
                <a:gd name="T48" fmla="*/ 59 w 89"/>
                <a:gd name="T49" fmla="*/ 0 h 75"/>
                <a:gd name="T50" fmla="*/ 59 w 89"/>
                <a:gd name="T51" fmla="*/ 0 h 75"/>
                <a:gd name="T52" fmla="*/ 59 w 89"/>
                <a:gd name="T53" fmla="*/ 0 h 75"/>
                <a:gd name="T54" fmla="*/ 61 w 89"/>
                <a:gd name="T55" fmla="*/ 1 h 75"/>
                <a:gd name="T56" fmla="*/ 61 w 89"/>
                <a:gd name="T57" fmla="*/ 1 h 75"/>
                <a:gd name="T58" fmla="*/ 61 w 89"/>
                <a:gd name="T59" fmla="*/ 1 h 75"/>
                <a:gd name="T60" fmla="*/ 63 w 89"/>
                <a:gd name="T61" fmla="*/ 1 h 75"/>
                <a:gd name="T62" fmla="*/ 63 w 89"/>
                <a:gd name="T63" fmla="*/ 1 h 75"/>
                <a:gd name="T64" fmla="*/ 52 w 89"/>
                <a:gd name="T65" fmla="*/ 75 h 75"/>
                <a:gd name="T66" fmla="*/ 57 w 89"/>
                <a:gd name="T67" fmla="*/ 0 h 75"/>
                <a:gd name="T68" fmla="*/ 78 w 89"/>
                <a:gd name="T69" fmla="*/ 4 h 75"/>
                <a:gd name="T70" fmla="*/ 78 w 89"/>
                <a:gd name="T71" fmla="*/ 4 h 75"/>
                <a:gd name="T72" fmla="*/ 81 w 89"/>
                <a:gd name="T73" fmla="*/ 5 h 75"/>
                <a:gd name="T74" fmla="*/ 81 w 89"/>
                <a:gd name="T75" fmla="*/ 5 h 75"/>
                <a:gd name="T76" fmla="*/ 82 w 89"/>
                <a:gd name="T77" fmla="*/ 6 h 75"/>
                <a:gd name="T78" fmla="*/ 83 w 89"/>
                <a:gd name="T79" fmla="*/ 6 h 75"/>
                <a:gd name="T80" fmla="*/ 83 w 89"/>
                <a:gd name="T81" fmla="*/ 6 h 75"/>
                <a:gd name="T82" fmla="*/ 84 w 89"/>
                <a:gd name="T83" fmla="*/ 7 h 75"/>
                <a:gd name="T84" fmla="*/ 85 w 89"/>
                <a:gd name="T85" fmla="*/ 7 h 75"/>
                <a:gd name="T86" fmla="*/ 86 w 89"/>
                <a:gd name="T87" fmla="*/ 8 h 75"/>
                <a:gd name="T88" fmla="*/ 86 w 89"/>
                <a:gd name="T89" fmla="*/ 8 h 75"/>
                <a:gd name="T90" fmla="*/ 87 w 89"/>
                <a:gd name="T91" fmla="*/ 8 h 75"/>
                <a:gd name="T92" fmla="*/ 88 w 89"/>
                <a:gd name="T93" fmla="*/ 9 h 75"/>
                <a:gd name="T94" fmla="*/ 89 w 89"/>
                <a:gd name="T95" fmla="*/ 10 h 75"/>
                <a:gd name="T96" fmla="*/ 78 w 89"/>
                <a:gd name="T97" fmla="*/ 70 h 75"/>
                <a:gd name="T98" fmla="*/ 79 w 89"/>
                <a:gd name="T99" fmla="*/ 5 h 75"/>
                <a:gd name="T100" fmla="*/ 79 w 89"/>
                <a:gd name="T101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" h="75">
                  <a:moveTo>
                    <a:pt x="11" y="4"/>
                  </a:moveTo>
                  <a:cubicBezTo>
                    <a:pt x="11" y="70"/>
                    <a:pt x="11" y="70"/>
                    <a:pt x="11" y="70"/>
                  </a:cubicBezTo>
                  <a:cubicBezTo>
                    <a:pt x="7" y="69"/>
                    <a:pt x="3" y="67"/>
                    <a:pt x="0" y="6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lose/>
                  <a:moveTo>
                    <a:pt x="26" y="1"/>
                  </a:moveTo>
                  <a:cubicBezTo>
                    <a:pt x="27" y="1"/>
                    <a:pt x="27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0"/>
                    <a:pt x="29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33" y="75"/>
                    <a:pt x="29" y="74"/>
                    <a:pt x="26" y="74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lose/>
                  <a:moveTo>
                    <a:pt x="57" y="0"/>
                  </a:moveTo>
                  <a:cubicBezTo>
                    <a:pt x="57" y="0"/>
                    <a:pt x="58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0" y="0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2" y="1"/>
                    <a:pt x="62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59" y="74"/>
                    <a:pt x="56" y="75"/>
                    <a:pt x="52" y="75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lose/>
                  <a:moveTo>
                    <a:pt x="78" y="4"/>
                  </a:move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lose/>
                  <a:moveTo>
                    <a:pt x="79" y="5"/>
                  </a:moveTo>
                  <a:cubicBezTo>
                    <a:pt x="80" y="5"/>
                    <a:pt x="80" y="5"/>
                    <a:pt x="81" y="5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1" y="5"/>
                    <a:pt x="81" y="5"/>
                    <a:pt x="82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6"/>
                    <a:pt x="83" y="6"/>
                    <a:pt x="83" y="6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4" y="6"/>
                    <a:pt x="84" y="7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9" y="9"/>
                    <a:pt x="89" y="10"/>
                    <a:pt x="89" y="10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6" y="67"/>
                    <a:pt x="82" y="69"/>
                    <a:pt x="78" y="70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5"/>
                    <a:pt x="79" y="5"/>
                    <a:pt x="79" y="5"/>
                  </a:cubicBezTo>
                  <a:close/>
                  <a:moveTo>
                    <a:pt x="79" y="5"/>
                  </a:moveTo>
                  <a:cubicBezTo>
                    <a:pt x="79" y="5"/>
                    <a:pt x="79" y="5"/>
                    <a:pt x="79" y="5"/>
                  </a:cubicBezTo>
                  <a:cubicBezTo>
                    <a:pt x="79" y="5"/>
                    <a:pt x="79" y="5"/>
                    <a:pt x="79" y="5"/>
                  </a:cubicBezTo>
                  <a:close/>
                </a:path>
              </a:pathLst>
            </a:custGeom>
            <a:solidFill>
              <a:srgbClr val="C97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978903" y="3925973"/>
            <a:ext cx="1943824" cy="1839668"/>
            <a:chOff x="4695566" y="4407649"/>
            <a:chExt cx="1329980" cy="1329980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F0528C1-797C-EBAA-97A3-E9FE7AC51D5C}"/>
                </a:ext>
              </a:extLst>
            </p:cNvPr>
            <p:cNvGrpSpPr/>
            <p:nvPr/>
          </p:nvGrpSpPr>
          <p:grpSpPr>
            <a:xfrm>
              <a:off x="4695566" y="4407649"/>
              <a:ext cx="1329980" cy="1329980"/>
              <a:chOff x="2547739" y="4231535"/>
              <a:chExt cx="1296000" cy="1296000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A5FF3B58-9815-DBFF-9203-DBCB3197536D}"/>
                  </a:ext>
                </a:extLst>
              </p:cNvPr>
              <p:cNvSpPr/>
              <p:nvPr/>
            </p:nvSpPr>
            <p:spPr>
              <a:xfrm>
                <a:off x="2547739" y="4231535"/>
                <a:ext cx="1296000" cy="129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defRPr/>
                </a:pPr>
                <a:endParaRPr lang="en-US" altLang="ko-KR" sz="1100" dirty="0">
                  <a:solidFill>
                    <a:srgbClr val="E7E6E6">
                      <a:lumMod val="5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F9AC0326-4667-6A22-0B7D-80228A9F1D12}"/>
                  </a:ext>
                </a:extLst>
              </p:cNvPr>
              <p:cNvSpPr/>
              <p:nvPr/>
            </p:nvSpPr>
            <p:spPr>
              <a:xfrm>
                <a:off x="3565584" y="4308273"/>
                <a:ext cx="216000" cy="216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defRPr/>
                </a:pPr>
                <a:endParaRPr lang="en-US" altLang="ko-KR" sz="1100" b="1" dirty="0">
                  <a:solidFill>
                    <a:srgbClr val="4F8DC5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201" name="Oval 181"/>
            <p:cNvSpPr>
              <a:spLocks noChangeArrowheads="1"/>
            </p:cNvSpPr>
            <p:nvPr/>
          </p:nvSpPr>
          <p:spPr bwMode="auto">
            <a:xfrm>
              <a:off x="4813003" y="4613622"/>
              <a:ext cx="1059794" cy="1055442"/>
            </a:xfrm>
            <a:prstGeom prst="ellipse">
              <a:avLst/>
            </a:prstGeom>
            <a:solidFill>
              <a:srgbClr val="57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182"/>
            <p:cNvSpPr>
              <a:spLocks/>
            </p:cNvSpPr>
            <p:nvPr/>
          </p:nvSpPr>
          <p:spPr bwMode="auto">
            <a:xfrm>
              <a:off x="5331343" y="4841405"/>
              <a:ext cx="489638" cy="820414"/>
            </a:xfrm>
            <a:custGeom>
              <a:avLst/>
              <a:gdLst>
                <a:gd name="T0" fmla="*/ 32 w 95"/>
                <a:gd name="T1" fmla="*/ 0 h 159"/>
                <a:gd name="T2" fmla="*/ 95 w 95"/>
                <a:gd name="T3" fmla="*/ 99 h 159"/>
                <a:gd name="T4" fmla="*/ 16 w 95"/>
                <a:gd name="T5" fmla="*/ 159 h 159"/>
                <a:gd name="T6" fmla="*/ 0 w 95"/>
                <a:gd name="T7" fmla="*/ 75 h 159"/>
                <a:gd name="T8" fmla="*/ 32 w 95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59">
                  <a:moveTo>
                    <a:pt x="32" y="0"/>
                  </a:moveTo>
                  <a:cubicBezTo>
                    <a:pt x="95" y="99"/>
                    <a:pt x="95" y="99"/>
                    <a:pt x="95" y="99"/>
                  </a:cubicBezTo>
                  <a:cubicBezTo>
                    <a:pt x="81" y="131"/>
                    <a:pt x="51" y="154"/>
                    <a:pt x="16" y="15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34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183"/>
            <p:cNvSpPr>
              <a:spLocks/>
            </p:cNvSpPr>
            <p:nvPr/>
          </p:nvSpPr>
          <p:spPr bwMode="auto">
            <a:xfrm>
              <a:off x="5032823" y="5228972"/>
              <a:ext cx="618034" cy="361244"/>
            </a:xfrm>
            <a:custGeom>
              <a:avLst/>
              <a:gdLst>
                <a:gd name="T0" fmla="*/ 4 w 120"/>
                <a:gd name="T1" fmla="*/ 67 h 70"/>
                <a:gd name="T2" fmla="*/ 48 w 120"/>
                <a:gd name="T3" fmla="*/ 18 h 70"/>
                <a:gd name="T4" fmla="*/ 48 w 120"/>
                <a:gd name="T5" fmla="*/ 0 h 70"/>
                <a:gd name="T6" fmla="*/ 60 w 120"/>
                <a:gd name="T7" fmla="*/ 0 h 70"/>
                <a:gd name="T8" fmla="*/ 60 w 120"/>
                <a:gd name="T9" fmla="*/ 0 h 70"/>
                <a:gd name="T10" fmla="*/ 72 w 120"/>
                <a:gd name="T11" fmla="*/ 0 h 70"/>
                <a:gd name="T12" fmla="*/ 72 w 120"/>
                <a:gd name="T13" fmla="*/ 18 h 70"/>
                <a:gd name="T14" fmla="*/ 116 w 120"/>
                <a:gd name="T15" fmla="*/ 67 h 70"/>
                <a:gd name="T16" fmla="*/ 111 w 120"/>
                <a:gd name="T17" fmla="*/ 70 h 70"/>
                <a:gd name="T18" fmla="*/ 60 w 120"/>
                <a:gd name="T19" fmla="*/ 70 h 70"/>
                <a:gd name="T20" fmla="*/ 60 w 120"/>
                <a:gd name="T21" fmla="*/ 70 h 70"/>
                <a:gd name="T22" fmla="*/ 9 w 120"/>
                <a:gd name="T23" fmla="*/ 70 h 70"/>
                <a:gd name="T24" fmla="*/ 4 w 120"/>
                <a:gd name="T25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70">
                  <a:moveTo>
                    <a:pt x="4" y="67"/>
                  </a:moveTo>
                  <a:cubicBezTo>
                    <a:pt x="4" y="45"/>
                    <a:pt x="0" y="22"/>
                    <a:pt x="48" y="18"/>
                  </a:cubicBezTo>
                  <a:cubicBezTo>
                    <a:pt x="48" y="16"/>
                    <a:pt x="48" y="2"/>
                    <a:pt x="48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2"/>
                    <a:pt x="72" y="16"/>
                    <a:pt x="72" y="18"/>
                  </a:cubicBezTo>
                  <a:cubicBezTo>
                    <a:pt x="120" y="22"/>
                    <a:pt x="115" y="45"/>
                    <a:pt x="116" y="67"/>
                  </a:cubicBezTo>
                  <a:cubicBezTo>
                    <a:pt x="114" y="69"/>
                    <a:pt x="113" y="69"/>
                    <a:pt x="111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7" y="69"/>
                    <a:pt x="6" y="68"/>
                    <a:pt x="4" y="67"/>
                  </a:cubicBezTo>
                  <a:close/>
                </a:path>
              </a:pathLst>
            </a:custGeom>
            <a:solidFill>
              <a:srgbClr val="F6C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184"/>
            <p:cNvSpPr>
              <a:spLocks/>
            </p:cNvSpPr>
            <p:nvPr/>
          </p:nvSpPr>
          <p:spPr bwMode="auto">
            <a:xfrm>
              <a:off x="5276582" y="5239282"/>
              <a:ext cx="128394" cy="52228"/>
            </a:xfrm>
            <a:custGeom>
              <a:avLst/>
              <a:gdLst>
                <a:gd name="T0" fmla="*/ 25 w 25"/>
                <a:gd name="T1" fmla="*/ 0 h 10"/>
                <a:gd name="T2" fmla="*/ 0 w 25"/>
                <a:gd name="T3" fmla="*/ 0 h 10"/>
                <a:gd name="T4" fmla="*/ 25 w 25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0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0"/>
                    <a:pt x="23" y="10"/>
                    <a:pt x="25" y="0"/>
                  </a:cubicBezTo>
                  <a:close/>
                </a:path>
              </a:pathLst>
            </a:custGeom>
            <a:solidFill>
              <a:srgbClr val="E8A9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185"/>
            <p:cNvSpPr>
              <a:spLocks/>
            </p:cNvSpPr>
            <p:nvPr/>
          </p:nvSpPr>
          <p:spPr bwMode="auto">
            <a:xfrm>
              <a:off x="5141687" y="4797135"/>
              <a:ext cx="396064" cy="467876"/>
            </a:xfrm>
            <a:custGeom>
              <a:avLst/>
              <a:gdLst>
                <a:gd name="T0" fmla="*/ 4 w 77"/>
                <a:gd name="T1" fmla="*/ 43 h 91"/>
                <a:gd name="T2" fmla="*/ 8 w 77"/>
                <a:gd name="T3" fmla="*/ 67 h 91"/>
                <a:gd name="T4" fmla="*/ 39 w 77"/>
                <a:gd name="T5" fmla="*/ 91 h 91"/>
                <a:gd name="T6" fmla="*/ 70 w 77"/>
                <a:gd name="T7" fmla="*/ 67 h 91"/>
                <a:gd name="T8" fmla="*/ 73 w 77"/>
                <a:gd name="T9" fmla="*/ 43 h 91"/>
                <a:gd name="T10" fmla="*/ 39 w 77"/>
                <a:gd name="T11" fmla="*/ 0 h 91"/>
                <a:gd name="T12" fmla="*/ 4 w 77"/>
                <a:gd name="T13" fmla="*/ 4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91">
                  <a:moveTo>
                    <a:pt x="4" y="43"/>
                  </a:moveTo>
                  <a:cubicBezTo>
                    <a:pt x="0" y="43"/>
                    <a:pt x="1" y="67"/>
                    <a:pt x="8" y="67"/>
                  </a:cubicBezTo>
                  <a:cubicBezTo>
                    <a:pt x="14" y="80"/>
                    <a:pt x="24" y="91"/>
                    <a:pt x="39" y="91"/>
                  </a:cubicBezTo>
                  <a:cubicBezTo>
                    <a:pt x="54" y="91"/>
                    <a:pt x="64" y="80"/>
                    <a:pt x="70" y="67"/>
                  </a:cubicBezTo>
                  <a:cubicBezTo>
                    <a:pt x="76" y="67"/>
                    <a:pt x="77" y="43"/>
                    <a:pt x="73" y="43"/>
                  </a:cubicBezTo>
                  <a:cubicBezTo>
                    <a:pt x="75" y="16"/>
                    <a:pt x="74" y="0"/>
                    <a:pt x="39" y="0"/>
                  </a:cubicBezTo>
                  <a:cubicBezTo>
                    <a:pt x="4" y="0"/>
                    <a:pt x="3" y="15"/>
                    <a:pt x="4" y="43"/>
                  </a:cubicBezTo>
                  <a:close/>
                </a:path>
              </a:pathLst>
            </a:custGeom>
            <a:solidFill>
              <a:srgbClr val="F6C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186"/>
            <p:cNvSpPr>
              <a:spLocks noEditPoints="1"/>
            </p:cNvSpPr>
            <p:nvPr/>
          </p:nvSpPr>
          <p:spPr bwMode="auto">
            <a:xfrm>
              <a:off x="5141743" y="4789772"/>
              <a:ext cx="391710" cy="546218"/>
            </a:xfrm>
            <a:custGeom>
              <a:avLst/>
              <a:gdLst>
                <a:gd name="T0" fmla="*/ 64 w 76"/>
                <a:gd name="T1" fmla="*/ 44 h 106"/>
                <a:gd name="T2" fmla="*/ 46 w 76"/>
                <a:gd name="T3" fmla="*/ 78 h 106"/>
                <a:gd name="T4" fmla="*/ 32 w 76"/>
                <a:gd name="T5" fmla="*/ 78 h 106"/>
                <a:gd name="T6" fmla="*/ 14 w 76"/>
                <a:gd name="T7" fmla="*/ 44 h 106"/>
                <a:gd name="T8" fmla="*/ 21 w 76"/>
                <a:gd name="T9" fmla="*/ 25 h 106"/>
                <a:gd name="T10" fmla="*/ 64 w 76"/>
                <a:gd name="T11" fmla="*/ 44 h 106"/>
                <a:gd name="T12" fmla="*/ 73 w 76"/>
                <a:gd name="T13" fmla="*/ 44 h 106"/>
                <a:gd name="T14" fmla="*/ 39 w 76"/>
                <a:gd name="T15" fmla="*/ 0 h 106"/>
                <a:gd name="T16" fmla="*/ 4 w 76"/>
                <a:gd name="T17" fmla="*/ 44 h 106"/>
                <a:gd name="T18" fmla="*/ 8 w 76"/>
                <a:gd name="T19" fmla="*/ 68 h 106"/>
                <a:gd name="T20" fmla="*/ 70 w 76"/>
                <a:gd name="T21" fmla="*/ 68 h 106"/>
                <a:gd name="T22" fmla="*/ 73 w 76"/>
                <a:gd name="T23" fmla="*/ 4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106">
                  <a:moveTo>
                    <a:pt x="64" y="44"/>
                  </a:moveTo>
                  <a:cubicBezTo>
                    <a:pt x="64" y="55"/>
                    <a:pt x="62" y="83"/>
                    <a:pt x="46" y="78"/>
                  </a:cubicBezTo>
                  <a:cubicBezTo>
                    <a:pt x="42" y="77"/>
                    <a:pt x="35" y="77"/>
                    <a:pt x="32" y="78"/>
                  </a:cubicBezTo>
                  <a:cubicBezTo>
                    <a:pt x="16" y="84"/>
                    <a:pt x="14" y="55"/>
                    <a:pt x="14" y="44"/>
                  </a:cubicBezTo>
                  <a:cubicBezTo>
                    <a:pt x="13" y="32"/>
                    <a:pt x="18" y="36"/>
                    <a:pt x="21" y="25"/>
                  </a:cubicBezTo>
                  <a:cubicBezTo>
                    <a:pt x="39" y="33"/>
                    <a:pt x="64" y="20"/>
                    <a:pt x="64" y="44"/>
                  </a:cubicBezTo>
                  <a:close/>
                  <a:moveTo>
                    <a:pt x="73" y="44"/>
                  </a:moveTo>
                  <a:cubicBezTo>
                    <a:pt x="76" y="14"/>
                    <a:pt x="72" y="0"/>
                    <a:pt x="39" y="0"/>
                  </a:cubicBezTo>
                  <a:cubicBezTo>
                    <a:pt x="5" y="0"/>
                    <a:pt x="0" y="14"/>
                    <a:pt x="4" y="44"/>
                  </a:cubicBezTo>
                  <a:cubicBezTo>
                    <a:pt x="15" y="43"/>
                    <a:pt x="11" y="67"/>
                    <a:pt x="8" y="68"/>
                  </a:cubicBezTo>
                  <a:cubicBezTo>
                    <a:pt x="23" y="105"/>
                    <a:pt x="56" y="106"/>
                    <a:pt x="70" y="68"/>
                  </a:cubicBezTo>
                  <a:cubicBezTo>
                    <a:pt x="67" y="63"/>
                    <a:pt x="62" y="43"/>
                    <a:pt x="73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187"/>
            <p:cNvSpPr>
              <a:spLocks/>
            </p:cNvSpPr>
            <p:nvPr/>
          </p:nvSpPr>
          <p:spPr bwMode="auto">
            <a:xfrm>
              <a:off x="5032824" y="5295572"/>
              <a:ext cx="618032" cy="293784"/>
            </a:xfrm>
            <a:custGeom>
              <a:avLst/>
              <a:gdLst>
                <a:gd name="T0" fmla="*/ 4 w 120"/>
                <a:gd name="T1" fmla="*/ 54 h 57"/>
                <a:gd name="T2" fmla="*/ 48 w 120"/>
                <a:gd name="T3" fmla="*/ 5 h 57"/>
                <a:gd name="T4" fmla="*/ 48 w 120"/>
                <a:gd name="T5" fmla="*/ 0 h 57"/>
                <a:gd name="T6" fmla="*/ 60 w 120"/>
                <a:gd name="T7" fmla="*/ 2 h 57"/>
                <a:gd name="T8" fmla="*/ 72 w 120"/>
                <a:gd name="T9" fmla="*/ 0 h 57"/>
                <a:gd name="T10" fmla="*/ 72 w 120"/>
                <a:gd name="T11" fmla="*/ 5 h 57"/>
                <a:gd name="T12" fmla="*/ 116 w 120"/>
                <a:gd name="T13" fmla="*/ 54 h 57"/>
                <a:gd name="T14" fmla="*/ 111 w 120"/>
                <a:gd name="T15" fmla="*/ 57 h 57"/>
                <a:gd name="T16" fmla="*/ 9 w 120"/>
                <a:gd name="T17" fmla="*/ 57 h 57"/>
                <a:gd name="T18" fmla="*/ 4 w 120"/>
                <a:gd name="T19" fmla="*/ 5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57">
                  <a:moveTo>
                    <a:pt x="4" y="54"/>
                  </a:moveTo>
                  <a:cubicBezTo>
                    <a:pt x="4" y="32"/>
                    <a:pt x="0" y="9"/>
                    <a:pt x="48" y="5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1" y="1"/>
                    <a:pt x="56" y="2"/>
                    <a:pt x="60" y="2"/>
                  </a:cubicBezTo>
                  <a:cubicBezTo>
                    <a:pt x="64" y="2"/>
                    <a:pt x="68" y="1"/>
                    <a:pt x="72" y="0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120" y="9"/>
                    <a:pt x="115" y="32"/>
                    <a:pt x="116" y="54"/>
                  </a:cubicBezTo>
                  <a:cubicBezTo>
                    <a:pt x="114" y="56"/>
                    <a:pt x="113" y="56"/>
                    <a:pt x="111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6"/>
                    <a:pt x="6" y="55"/>
                    <a:pt x="4" y="54"/>
                  </a:cubicBezTo>
                  <a:close/>
                </a:path>
              </a:pathLst>
            </a:custGeom>
            <a:solidFill>
              <a:srgbClr val="99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188"/>
            <p:cNvSpPr>
              <a:spLocks/>
            </p:cNvSpPr>
            <p:nvPr/>
          </p:nvSpPr>
          <p:spPr bwMode="auto">
            <a:xfrm>
              <a:off x="5032823" y="5320435"/>
              <a:ext cx="618034" cy="339482"/>
            </a:xfrm>
            <a:custGeom>
              <a:avLst/>
              <a:gdLst>
                <a:gd name="T0" fmla="*/ 4 w 120"/>
                <a:gd name="T1" fmla="*/ 49 h 66"/>
                <a:gd name="T2" fmla="*/ 48 w 120"/>
                <a:gd name="T3" fmla="*/ 0 h 66"/>
                <a:gd name="T4" fmla="*/ 60 w 120"/>
                <a:gd name="T5" fmla="*/ 45 h 66"/>
                <a:gd name="T6" fmla="*/ 72 w 120"/>
                <a:gd name="T7" fmla="*/ 0 h 66"/>
                <a:gd name="T8" fmla="*/ 116 w 120"/>
                <a:gd name="T9" fmla="*/ 49 h 66"/>
                <a:gd name="T10" fmla="*/ 60 w 120"/>
                <a:gd name="T11" fmla="*/ 66 h 66"/>
                <a:gd name="T12" fmla="*/ 4 w 120"/>
                <a:gd name="T13" fmla="*/ 4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66">
                  <a:moveTo>
                    <a:pt x="4" y="49"/>
                  </a:moveTo>
                  <a:cubicBezTo>
                    <a:pt x="4" y="27"/>
                    <a:pt x="0" y="4"/>
                    <a:pt x="48" y="0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20" y="4"/>
                    <a:pt x="115" y="27"/>
                    <a:pt x="116" y="49"/>
                  </a:cubicBezTo>
                  <a:cubicBezTo>
                    <a:pt x="100" y="60"/>
                    <a:pt x="81" y="66"/>
                    <a:pt x="60" y="66"/>
                  </a:cubicBezTo>
                  <a:cubicBezTo>
                    <a:pt x="39" y="66"/>
                    <a:pt x="20" y="60"/>
                    <a:pt x="4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189"/>
            <p:cNvSpPr>
              <a:spLocks noEditPoints="1"/>
            </p:cNvSpPr>
            <p:nvPr/>
          </p:nvSpPr>
          <p:spPr bwMode="auto">
            <a:xfrm>
              <a:off x="5224299" y="5018159"/>
              <a:ext cx="237202" cy="97928"/>
            </a:xfrm>
            <a:custGeom>
              <a:avLst/>
              <a:gdLst>
                <a:gd name="T0" fmla="*/ 18 w 46"/>
                <a:gd name="T1" fmla="*/ 5 h 19"/>
                <a:gd name="T2" fmla="*/ 23 w 46"/>
                <a:gd name="T3" fmla="*/ 4 h 19"/>
                <a:gd name="T4" fmla="*/ 27 w 46"/>
                <a:gd name="T5" fmla="*/ 5 h 19"/>
                <a:gd name="T6" fmla="*/ 46 w 46"/>
                <a:gd name="T7" fmla="*/ 4 h 19"/>
                <a:gd name="T8" fmla="*/ 46 w 46"/>
                <a:gd name="T9" fmla="*/ 8 h 19"/>
                <a:gd name="T10" fmla="*/ 44 w 46"/>
                <a:gd name="T11" fmla="*/ 9 h 19"/>
                <a:gd name="T12" fmla="*/ 35 w 46"/>
                <a:gd name="T13" fmla="*/ 19 h 19"/>
                <a:gd name="T14" fmla="*/ 26 w 46"/>
                <a:gd name="T15" fmla="*/ 7 h 19"/>
                <a:gd name="T16" fmla="*/ 23 w 46"/>
                <a:gd name="T17" fmla="*/ 7 h 19"/>
                <a:gd name="T18" fmla="*/ 20 w 46"/>
                <a:gd name="T19" fmla="*/ 7 h 19"/>
                <a:gd name="T20" fmla="*/ 11 w 46"/>
                <a:gd name="T21" fmla="*/ 19 h 19"/>
                <a:gd name="T22" fmla="*/ 2 w 46"/>
                <a:gd name="T23" fmla="*/ 9 h 19"/>
                <a:gd name="T24" fmla="*/ 0 w 46"/>
                <a:gd name="T25" fmla="*/ 8 h 19"/>
                <a:gd name="T26" fmla="*/ 0 w 46"/>
                <a:gd name="T27" fmla="*/ 4 h 19"/>
                <a:gd name="T28" fmla="*/ 18 w 46"/>
                <a:gd name="T29" fmla="*/ 5 h 19"/>
                <a:gd name="T30" fmla="*/ 11 w 46"/>
                <a:gd name="T31" fmla="*/ 4 h 19"/>
                <a:gd name="T32" fmla="*/ 11 w 46"/>
                <a:gd name="T33" fmla="*/ 17 h 19"/>
                <a:gd name="T34" fmla="*/ 11 w 46"/>
                <a:gd name="T35" fmla="*/ 4 h 19"/>
                <a:gd name="T36" fmla="*/ 35 w 46"/>
                <a:gd name="T37" fmla="*/ 4 h 19"/>
                <a:gd name="T38" fmla="*/ 35 w 46"/>
                <a:gd name="T39" fmla="*/ 17 h 19"/>
                <a:gd name="T40" fmla="*/ 35 w 46"/>
                <a:gd name="T4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19">
                  <a:moveTo>
                    <a:pt x="18" y="5"/>
                  </a:moveTo>
                  <a:cubicBezTo>
                    <a:pt x="20" y="4"/>
                    <a:pt x="21" y="4"/>
                    <a:pt x="23" y="4"/>
                  </a:cubicBezTo>
                  <a:cubicBezTo>
                    <a:pt x="24" y="4"/>
                    <a:pt x="26" y="4"/>
                    <a:pt x="27" y="5"/>
                  </a:cubicBezTo>
                  <a:cubicBezTo>
                    <a:pt x="31" y="0"/>
                    <a:pt x="41" y="1"/>
                    <a:pt x="46" y="4"/>
                  </a:cubicBezTo>
                  <a:cubicBezTo>
                    <a:pt x="46" y="5"/>
                    <a:pt x="46" y="6"/>
                    <a:pt x="46" y="8"/>
                  </a:cubicBezTo>
                  <a:cubicBezTo>
                    <a:pt x="45" y="8"/>
                    <a:pt x="45" y="8"/>
                    <a:pt x="44" y="9"/>
                  </a:cubicBezTo>
                  <a:cubicBezTo>
                    <a:pt x="45" y="13"/>
                    <a:pt x="41" y="19"/>
                    <a:pt x="35" y="19"/>
                  </a:cubicBezTo>
                  <a:cubicBezTo>
                    <a:pt x="27" y="19"/>
                    <a:pt x="24" y="12"/>
                    <a:pt x="26" y="7"/>
                  </a:cubicBezTo>
                  <a:cubicBezTo>
                    <a:pt x="25" y="7"/>
                    <a:pt x="24" y="7"/>
                    <a:pt x="23" y="7"/>
                  </a:cubicBezTo>
                  <a:cubicBezTo>
                    <a:pt x="22" y="7"/>
                    <a:pt x="21" y="7"/>
                    <a:pt x="20" y="7"/>
                  </a:cubicBezTo>
                  <a:cubicBezTo>
                    <a:pt x="22" y="12"/>
                    <a:pt x="18" y="19"/>
                    <a:pt x="11" y="19"/>
                  </a:cubicBezTo>
                  <a:cubicBezTo>
                    <a:pt x="4" y="19"/>
                    <a:pt x="1" y="13"/>
                    <a:pt x="2" y="9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5" y="1"/>
                    <a:pt x="14" y="0"/>
                    <a:pt x="18" y="5"/>
                  </a:cubicBezTo>
                  <a:close/>
                  <a:moveTo>
                    <a:pt x="11" y="4"/>
                  </a:moveTo>
                  <a:cubicBezTo>
                    <a:pt x="1" y="4"/>
                    <a:pt x="2" y="17"/>
                    <a:pt x="11" y="17"/>
                  </a:cubicBezTo>
                  <a:cubicBezTo>
                    <a:pt x="20" y="17"/>
                    <a:pt x="21" y="4"/>
                    <a:pt x="11" y="4"/>
                  </a:cubicBezTo>
                  <a:close/>
                  <a:moveTo>
                    <a:pt x="35" y="4"/>
                  </a:moveTo>
                  <a:cubicBezTo>
                    <a:pt x="25" y="4"/>
                    <a:pt x="26" y="17"/>
                    <a:pt x="35" y="17"/>
                  </a:cubicBezTo>
                  <a:cubicBezTo>
                    <a:pt x="44" y="17"/>
                    <a:pt x="45" y="4"/>
                    <a:pt x="35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294927" y="3925973"/>
            <a:ext cx="1943824" cy="1839668"/>
            <a:chOff x="6252818" y="4410420"/>
            <a:chExt cx="1329980" cy="1329980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0F0528C1-797C-EBAA-97A3-E9FE7AC51D5C}"/>
                </a:ext>
              </a:extLst>
            </p:cNvPr>
            <p:cNvGrpSpPr/>
            <p:nvPr/>
          </p:nvGrpSpPr>
          <p:grpSpPr>
            <a:xfrm>
              <a:off x="6252818" y="4410420"/>
              <a:ext cx="1329980" cy="1329980"/>
              <a:chOff x="2547739" y="4231535"/>
              <a:chExt cx="1296000" cy="1296000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5FF3B58-9815-DBFF-9203-DBCB3197536D}"/>
                  </a:ext>
                </a:extLst>
              </p:cNvPr>
              <p:cNvSpPr/>
              <p:nvPr/>
            </p:nvSpPr>
            <p:spPr>
              <a:xfrm>
                <a:off x="2547739" y="4231535"/>
                <a:ext cx="1296000" cy="129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defRPr/>
                </a:pPr>
                <a:endParaRPr lang="en-US" altLang="ko-KR" sz="1100" dirty="0">
                  <a:solidFill>
                    <a:srgbClr val="E7E6E6">
                      <a:lumMod val="5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F9AC0326-4667-6A22-0B7D-80228A9F1D12}"/>
                  </a:ext>
                </a:extLst>
              </p:cNvPr>
              <p:cNvSpPr/>
              <p:nvPr/>
            </p:nvSpPr>
            <p:spPr>
              <a:xfrm>
                <a:off x="3565584" y="4308273"/>
                <a:ext cx="216000" cy="216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defRPr/>
                </a:pPr>
                <a:endParaRPr lang="en-US" altLang="ko-KR" sz="1100" b="1" dirty="0">
                  <a:solidFill>
                    <a:srgbClr val="4F8DC5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210" name="Oval 73"/>
            <p:cNvSpPr>
              <a:spLocks noChangeArrowheads="1"/>
            </p:cNvSpPr>
            <p:nvPr/>
          </p:nvSpPr>
          <p:spPr bwMode="auto">
            <a:xfrm>
              <a:off x="6380118" y="4609381"/>
              <a:ext cx="1055442" cy="1055442"/>
            </a:xfrm>
            <a:prstGeom prst="ellipse">
              <a:avLst/>
            </a:prstGeom>
            <a:solidFill>
              <a:srgbClr val="99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74"/>
            <p:cNvSpPr>
              <a:spLocks/>
            </p:cNvSpPr>
            <p:nvPr/>
          </p:nvSpPr>
          <p:spPr bwMode="auto">
            <a:xfrm>
              <a:off x="6909200" y="4847906"/>
              <a:ext cx="474404" cy="809534"/>
            </a:xfrm>
            <a:custGeom>
              <a:avLst/>
              <a:gdLst>
                <a:gd name="T0" fmla="*/ 32 w 92"/>
                <a:gd name="T1" fmla="*/ 0 h 157"/>
                <a:gd name="T2" fmla="*/ 92 w 92"/>
                <a:gd name="T3" fmla="*/ 96 h 157"/>
                <a:gd name="T4" fmla="*/ 15 w 92"/>
                <a:gd name="T5" fmla="*/ 157 h 157"/>
                <a:gd name="T6" fmla="*/ 0 w 92"/>
                <a:gd name="T7" fmla="*/ 75 h 157"/>
                <a:gd name="T8" fmla="*/ 32 w 92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7">
                  <a:moveTo>
                    <a:pt x="32" y="0"/>
                  </a:moveTo>
                  <a:cubicBezTo>
                    <a:pt x="92" y="96"/>
                    <a:pt x="92" y="96"/>
                    <a:pt x="92" y="96"/>
                  </a:cubicBezTo>
                  <a:cubicBezTo>
                    <a:pt x="79" y="128"/>
                    <a:pt x="50" y="151"/>
                    <a:pt x="15" y="15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6A6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75"/>
            <p:cNvSpPr>
              <a:spLocks/>
            </p:cNvSpPr>
            <p:nvPr/>
          </p:nvSpPr>
          <p:spPr bwMode="auto">
            <a:xfrm>
              <a:off x="6595642" y="5224676"/>
              <a:ext cx="618032" cy="365596"/>
            </a:xfrm>
            <a:custGeom>
              <a:avLst/>
              <a:gdLst>
                <a:gd name="T0" fmla="*/ 4 w 120"/>
                <a:gd name="T1" fmla="*/ 68 h 71"/>
                <a:gd name="T2" fmla="*/ 48 w 120"/>
                <a:gd name="T3" fmla="*/ 19 h 71"/>
                <a:gd name="T4" fmla="*/ 48 w 120"/>
                <a:gd name="T5" fmla="*/ 0 h 71"/>
                <a:gd name="T6" fmla="*/ 60 w 120"/>
                <a:gd name="T7" fmla="*/ 0 h 71"/>
                <a:gd name="T8" fmla="*/ 60 w 120"/>
                <a:gd name="T9" fmla="*/ 0 h 71"/>
                <a:gd name="T10" fmla="*/ 72 w 120"/>
                <a:gd name="T11" fmla="*/ 0 h 71"/>
                <a:gd name="T12" fmla="*/ 72 w 120"/>
                <a:gd name="T13" fmla="*/ 19 h 71"/>
                <a:gd name="T14" fmla="*/ 116 w 120"/>
                <a:gd name="T15" fmla="*/ 68 h 71"/>
                <a:gd name="T16" fmla="*/ 111 w 120"/>
                <a:gd name="T17" fmla="*/ 71 h 71"/>
                <a:gd name="T18" fmla="*/ 60 w 120"/>
                <a:gd name="T19" fmla="*/ 70 h 71"/>
                <a:gd name="T20" fmla="*/ 60 w 120"/>
                <a:gd name="T21" fmla="*/ 70 h 71"/>
                <a:gd name="T22" fmla="*/ 9 w 120"/>
                <a:gd name="T23" fmla="*/ 71 h 71"/>
                <a:gd name="T24" fmla="*/ 4 w 120"/>
                <a:gd name="T25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71">
                  <a:moveTo>
                    <a:pt x="4" y="68"/>
                  </a:moveTo>
                  <a:cubicBezTo>
                    <a:pt x="4" y="45"/>
                    <a:pt x="0" y="23"/>
                    <a:pt x="48" y="19"/>
                  </a:cubicBezTo>
                  <a:cubicBezTo>
                    <a:pt x="48" y="17"/>
                    <a:pt x="48" y="2"/>
                    <a:pt x="48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2"/>
                    <a:pt x="72" y="17"/>
                    <a:pt x="72" y="19"/>
                  </a:cubicBezTo>
                  <a:cubicBezTo>
                    <a:pt x="120" y="23"/>
                    <a:pt x="116" y="45"/>
                    <a:pt x="116" y="68"/>
                  </a:cubicBezTo>
                  <a:cubicBezTo>
                    <a:pt x="114" y="69"/>
                    <a:pt x="113" y="70"/>
                    <a:pt x="111" y="71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7" y="70"/>
                    <a:pt x="6" y="69"/>
                    <a:pt x="4" y="68"/>
                  </a:cubicBezTo>
                  <a:close/>
                </a:path>
              </a:pathLst>
            </a:custGeom>
            <a:solidFill>
              <a:srgbClr val="F6C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76"/>
            <p:cNvSpPr>
              <a:spLocks/>
            </p:cNvSpPr>
            <p:nvPr/>
          </p:nvSpPr>
          <p:spPr bwMode="auto">
            <a:xfrm>
              <a:off x="6837197" y="5232920"/>
              <a:ext cx="134922" cy="52228"/>
            </a:xfrm>
            <a:custGeom>
              <a:avLst/>
              <a:gdLst>
                <a:gd name="T0" fmla="*/ 26 w 26"/>
                <a:gd name="T1" fmla="*/ 0 h 10"/>
                <a:gd name="T2" fmla="*/ 0 w 26"/>
                <a:gd name="T3" fmla="*/ 0 h 10"/>
                <a:gd name="T4" fmla="*/ 26 w 26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0">
                  <a:moveTo>
                    <a:pt x="2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0"/>
                    <a:pt x="23" y="10"/>
                    <a:pt x="26" y="0"/>
                  </a:cubicBezTo>
                  <a:close/>
                </a:path>
              </a:pathLst>
            </a:custGeom>
            <a:solidFill>
              <a:srgbClr val="E8A9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77"/>
            <p:cNvSpPr>
              <a:spLocks/>
            </p:cNvSpPr>
            <p:nvPr/>
          </p:nvSpPr>
          <p:spPr bwMode="auto">
            <a:xfrm>
              <a:off x="6704450" y="4790746"/>
              <a:ext cx="400414" cy="470054"/>
            </a:xfrm>
            <a:custGeom>
              <a:avLst/>
              <a:gdLst>
                <a:gd name="T0" fmla="*/ 5 w 78"/>
                <a:gd name="T1" fmla="*/ 43 h 91"/>
                <a:gd name="T2" fmla="*/ 8 w 78"/>
                <a:gd name="T3" fmla="*/ 68 h 91"/>
                <a:gd name="T4" fmla="*/ 39 w 78"/>
                <a:gd name="T5" fmla="*/ 91 h 91"/>
                <a:gd name="T6" fmla="*/ 70 w 78"/>
                <a:gd name="T7" fmla="*/ 68 h 91"/>
                <a:gd name="T8" fmla="*/ 73 w 78"/>
                <a:gd name="T9" fmla="*/ 43 h 91"/>
                <a:gd name="T10" fmla="*/ 39 w 78"/>
                <a:gd name="T11" fmla="*/ 0 h 91"/>
                <a:gd name="T12" fmla="*/ 5 w 78"/>
                <a:gd name="T13" fmla="*/ 4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91">
                  <a:moveTo>
                    <a:pt x="5" y="43"/>
                  </a:moveTo>
                  <a:cubicBezTo>
                    <a:pt x="0" y="43"/>
                    <a:pt x="1" y="68"/>
                    <a:pt x="8" y="68"/>
                  </a:cubicBezTo>
                  <a:cubicBezTo>
                    <a:pt x="14" y="80"/>
                    <a:pt x="24" y="91"/>
                    <a:pt x="39" y="91"/>
                  </a:cubicBezTo>
                  <a:cubicBezTo>
                    <a:pt x="54" y="91"/>
                    <a:pt x="64" y="80"/>
                    <a:pt x="70" y="68"/>
                  </a:cubicBezTo>
                  <a:cubicBezTo>
                    <a:pt x="76" y="68"/>
                    <a:pt x="78" y="43"/>
                    <a:pt x="73" y="43"/>
                  </a:cubicBezTo>
                  <a:cubicBezTo>
                    <a:pt x="75" y="17"/>
                    <a:pt x="74" y="0"/>
                    <a:pt x="39" y="0"/>
                  </a:cubicBezTo>
                  <a:cubicBezTo>
                    <a:pt x="4" y="0"/>
                    <a:pt x="3" y="16"/>
                    <a:pt x="5" y="43"/>
                  </a:cubicBezTo>
                  <a:close/>
                </a:path>
              </a:pathLst>
            </a:custGeom>
            <a:solidFill>
              <a:srgbClr val="F6C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78"/>
            <p:cNvSpPr>
              <a:spLocks/>
            </p:cNvSpPr>
            <p:nvPr/>
          </p:nvSpPr>
          <p:spPr bwMode="auto">
            <a:xfrm>
              <a:off x="6595642" y="5320491"/>
              <a:ext cx="618032" cy="335130"/>
            </a:xfrm>
            <a:custGeom>
              <a:avLst/>
              <a:gdLst>
                <a:gd name="T0" fmla="*/ 4 w 120"/>
                <a:gd name="T1" fmla="*/ 49 h 65"/>
                <a:gd name="T2" fmla="*/ 48 w 120"/>
                <a:gd name="T3" fmla="*/ 0 h 65"/>
                <a:gd name="T4" fmla="*/ 72 w 120"/>
                <a:gd name="T5" fmla="*/ 0 h 65"/>
                <a:gd name="T6" fmla="*/ 116 w 120"/>
                <a:gd name="T7" fmla="*/ 49 h 65"/>
                <a:gd name="T8" fmla="*/ 60 w 120"/>
                <a:gd name="T9" fmla="*/ 65 h 65"/>
                <a:gd name="T10" fmla="*/ 4 w 120"/>
                <a:gd name="T11" fmla="*/ 4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5">
                  <a:moveTo>
                    <a:pt x="4" y="49"/>
                  </a:moveTo>
                  <a:cubicBezTo>
                    <a:pt x="4" y="26"/>
                    <a:pt x="0" y="4"/>
                    <a:pt x="48" y="0"/>
                  </a:cubicBezTo>
                  <a:cubicBezTo>
                    <a:pt x="56" y="4"/>
                    <a:pt x="64" y="4"/>
                    <a:pt x="72" y="0"/>
                  </a:cubicBezTo>
                  <a:cubicBezTo>
                    <a:pt x="120" y="4"/>
                    <a:pt x="116" y="26"/>
                    <a:pt x="116" y="49"/>
                  </a:cubicBezTo>
                  <a:cubicBezTo>
                    <a:pt x="100" y="59"/>
                    <a:pt x="81" y="65"/>
                    <a:pt x="60" y="65"/>
                  </a:cubicBezTo>
                  <a:cubicBezTo>
                    <a:pt x="39" y="65"/>
                    <a:pt x="20" y="59"/>
                    <a:pt x="4" y="49"/>
                  </a:cubicBez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79"/>
            <p:cNvSpPr>
              <a:spLocks noEditPoints="1"/>
            </p:cNvSpPr>
            <p:nvPr/>
          </p:nvSpPr>
          <p:spPr bwMode="auto">
            <a:xfrm>
              <a:off x="6761086" y="5011519"/>
              <a:ext cx="282902" cy="119690"/>
            </a:xfrm>
            <a:custGeom>
              <a:avLst/>
              <a:gdLst>
                <a:gd name="T0" fmla="*/ 23 w 55"/>
                <a:gd name="T1" fmla="*/ 6 h 23"/>
                <a:gd name="T2" fmla="*/ 28 w 55"/>
                <a:gd name="T3" fmla="*/ 5 h 23"/>
                <a:gd name="T4" fmla="*/ 33 w 55"/>
                <a:gd name="T5" fmla="*/ 6 h 23"/>
                <a:gd name="T6" fmla="*/ 55 w 55"/>
                <a:gd name="T7" fmla="*/ 5 h 23"/>
                <a:gd name="T8" fmla="*/ 55 w 55"/>
                <a:gd name="T9" fmla="*/ 9 h 23"/>
                <a:gd name="T10" fmla="*/ 53 w 55"/>
                <a:gd name="T11" fmla="*/ 10 h 23"/>
                <a:gd name="T12" fmla="*/ 42 w 55"/>
                <a:gd name="T13" fmla="*/ 23 h 23"/>
                <a:gd name="T14" fmla="*/ 32 w 55"/>
                <a:gd name="T15" fmla="*/ 8 h 23"/>
                <a:gd name="T16" fmla="*/ 28 w 55"/>
                <a:gd name="T17" fmla="*/ 8 h 23"/>
                <a:gd name="T18" fmla="*/ 24 w 55"/>
                <a:gd name="T19" fmla="*/ 8 h 23"/>
                <a:gd name="T20" fmla="*/ 14 w 55"/>
                <a:gd name="T21" fmla="*/ 23 h 23"/>
                <a:gd name="T22" fmla="*/ 2 w 55"/>
                <a:gd name="T23" fmla="*/ 10 h 23"/>
                <a:gd name="T24" fmla="*/ 0 w 55"/>
                <a:gd name="T25" fmla="*/ 9 h 23"/>
                <a:gd name="T26" fmla="*/ 0 w 55"/>
                <a:gd name="T27" fmla="*/ 5 h 23"/>
                <a:gd name="T28" fmla="*/ 23 w 55"/>
                <a:gd name="T29" fmla="*/ 6 h 23"/>
                <a:gd name="T30" fmla="*/ 14 w 55"/>
                <a:gd name="T31" fmla="*/ 5 h 23"/>
                <a:gd name="T32" fmla="*/ 14 w 55"/>
                <a:gd name="T33" fmla="*/ 20 h 23"/>
                <a:gd name="T34" fmla="*/ 14 w 55"/>
                <a:gd name="T35" fmla="*/ 5 h 23"/>
                <a:gd name="T36" fmla="*/ 42 w 55"/>
                <a:gd name="T37" fmla="*/ 5 h 23"/>
                <a:gd name="T38" fmla="*/ 42 w 55"/>
                <a:gd name="T39" fmla="*/ 20 h 23"/>
                <a:gd name="T40" fmla="*/ 42 w 55"/>
                <a:gd name="T41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" h="23">
                  <a:moveTo>
                    <a:pt x="23" y="6"/>
                  </a:moveTo>
                  <a:cubicBezTo>
                    <a:pt x="24" y="5"/>
                    <a:pt x="26" y="5"/>
                    <a:pt x="28" y="5"/>
                  </a:cubicBezTo>
                  <a:cubicBezTo>
                    <a:pt x="30" y="5"/>
                    <a:pt x="32" y="5"/>
                    <a:pt x="33" y="6"/>
                  </a:cubicBezTo>
                  <a:cubicBezTo>
                    <a:pt x="38" y="0"/>
                    <a:pt x="50" y="2"/>
                    <a:pt x="55" y="5"/>
                  </a:cubicBezTo>
                  <a:cubicBezTo>
                    <a:pt x="55" y="6"/>
                    <a:pt x="55" y="8"/>
                    <a:pt x="55" y="9"/>
                  </a:cubicBezTo>
                  <a:cubicBezTo>
                    <a:pt x="55" y="9"/>
                    <a:pt x="54" y="10"/>
                    <a:pt x="53" y="10"/>
                  </a:cubicBezTo>
                  <a:cubicBezTo>
                    <a:pt x="54" y="16"/>
                    <a:pt x="50" y="23"/>
                    <a:pt x="42" y="23"/>
                  </a:cubicBezTo>
                  <a:cubicBezTo>
                    <a:pt x="33" y="23"/>
                    <a:pt x="29" y="15"/>
                    <a:pt x="32" y="8"/>
                  </a:cubicBezTo>
                  <a:cubicBezTo>
                    <a:pt x="30" y="8"/>
                    <a:pt x="29" y="8"/>
                    <a:pt x="28" y="8"/>
                  </a:cubicBezTo>
                  <a:cubicBezTo>
                    <a:pt x="27" y="8"/>
                    <a:pt x="25" y="8"/>
                    <a:pt x="24" y="8"/>
                  </a:cubicBezTo>
                  <a:cubicBezTo>
                    <a:pt x="26" y="15"/>
                    <a:pt x="23" y="23"/>
                    <a:pt x="14" y="23"/>
                  </a:cubicBezTo>
                  <a:cubicBezTo>
                    <a:pt x="6" y="23"/>
                    <a:pt x="2" y="16"/>
                    <a:pt x="2" y="10"/>
                  </a:cubicBezTo>
                  <a:cubicBezTo>
                    <a:pt x="2" y="10"/>
                    <a:pt x="1" y="9"/>
                    <a:pt x="0" y="9"/>
                  </a:cubicBezTo>
                  <a:cubicBezTo>
                    <a:pt x="0" y="8"/>
                    <a:pt x="0" y="6"/>
                    <a:pt x="0" y="5"/>
                  </a:cubicBezTo>
                  <a:cubicBezTo>
                    <a:pt x="6" y="2"/>
                    <a:pt x="18" y="0"/>
                    <a:pt x="23" y="6"/>
                  </a:cubicBezTo>
                  <a:close/>
                  <a:moveTo>
                    <a:pt x="14" y="5"/>
                  </a:moveTo>
                  <a:cubicBezTo>
                    <a:pt x="2" y="5"/>
                    <a:pt x="3" y="20"/>
                    <a:pt x="14" y="20"/>
                  </a:cubicBezTo>
                  <a:cubicBezTo>
                    <a:pt x="24" y="20"/>
                    <a:pt x="26" y="5"/>
                    <a:pt x="14" y="5"/>
                  </a:cubicBezTo>
                  <a:close/>
                  <a:moveTo>
                    <a:pt x="42" y="5"/>
                  </a:moveTo>
                  <a:cubicBezTo>
                    <a:pt x="30" y="5"/>
                    <a:pt x="32" y="20"/>
                    <a:pt x="42" y="20"/>
                  </a:cubicBezTo>
                  <a:cubicBezTo>
                    <a:pt x="53" y="20"/>
                    <a:pt x="54" y="5"/>
                    <a:pt x="42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80"/>
            <p:cNvSpPr>
              <a:spLocks/>
            </p:cNvSpPr>
            <p:nvPr/>
          </p:nvSpPr>
          <p:spPr bwMode="auto">
            <a:xfrm>
              <a:off x="6684836" y="4793248"/>
              <a:ext cx="441764" cy="274198"/>
            </a:xfrm>
            <a:custGeom>
              <a:avLst/>
              <a:gdLst>
                <a:gd name="T0" fmla="*/ 71 w 86"/>
                <a:gd name="T1" fmla="*/ 53 h 53"/>
                <a:gd name="T2" fmla="*/ 77 w 86"/>
                <a:gd name="T3" fmla="*/ 43 h 53"/>
                <a:gd name="T4" fmla="*/ 43 w 86"/>
                <a:gd name="T5" fmla="*/ 0 h 53"/>
                <a:gd name="T6" fmla="*/ 9 w 86"/>
                <a:gd name="T7" fmla="*/ 43 h 53"/>
                <a:gd name="T8" fmla="*/ 15 w 86"/>
                <a:gd name="T9" fmla="*/ 53 h 53"/>
                <a:gd name="T10" fmla="*/ 21 w 86"/>
                <a:gd name="T11" fmla="*/ 22 h 53"/>
                <a:gd name="T12" fmla="*/ 38 w 86"/>
                <a:gd name="T13" fmla="*/ 38 h 53"/>
                <a:gd name="T14" fmla="*/ 36 w 86"/>
                <a:gd name="T15" fmla="*/ 28 h 53"/>
                <a:gd name="T16" fmla="*/ 53 w 86"/>
                <a:gd name="T17" fmla="*/ 43 h 53"/>
                <a:gd name="T18" fmla="*/ 50 w 86"/>
                <a:gd name="T19" fmla="*/ 28 h 53"/>
                <a:gd name="T20" fmla="*/ 65 w 86"/>
                <a:gd name="T21" fmla="*/ 45 h 53"/>
                <a:gd name="T22" fmla="*/ 61 w 86"/>
                <a:gd name="T23" fmla="*/ 25 h 53"/>
                <a:gd name="T24" fmla="*/ 71 w 86"/>
                <a:gd name="T2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53">
                  <a:moveTo>
                    <a:pt x="71" y="53"/>
                  </a:moveTo>
                  <a:cubicBezTo>
                    <a:pt x="71" y="47"/>
                    <a:pt x="72" y="43"/>
                    <a:pt x="77" y="43"/>
                  </a:cubicBezTo>
                  <a:cubicBezTo>
                    <a:pt x="86" y="15"/>
                    <a:pt x="76" y="0"/>
                    <a:pt x="43" y="0"/>
                  </a:cubicBezTo>
                  <a:cubicBezTo>
                    <a:pt x="10" y="0"/>
                    <a:pt x="0" y="15"/>
                    <a:pt x="9" y="43"/>
                  </a:cubicBezTo>
                  <a:cubicBezTo>
                    <a:pt x="14" y="43"/>
                    <a:pt x="15" y="47"/>
                    <a:pt x="15" y="53"/>
                  </a:cubicBezTo>
                  <a:cubicBezTo>
                    <a:pt x="17" y="43"/>
                    <a:pt x="19" y="32"/>
                    <a:pt x="21" y="22"/>
                  </a:cubicBezTo>
                  <a:cubicBezTo>
                    <a:pt x="24" y="31"/>
                    <a:pt x="30" y="35"/>
                    <a:pt x="38" y="38"/>
                  </a:cubicBezTo>
                  <a:cubicBezTo>
                    <a:pt x="36" y="35"/>
                    <a:pt x="34" y="32"/>
                    <a:pt x="36" y="28"/>
                  </a:cubicBezTo>
                  <a:cubicBezTo>
                    <a:pt x="40" y="37"/>
                    <a:pt x="45" y="42"/>
                    <a:pt x="53" y="43"/>
                  </a:cubicBezTo>
                  <a:cubicBezTo>
                    <a:pt x="49" y="39"/>
                    <a:pt x="46" y="35"/>
                    <a:pt x="50" y="28"/>
                  </a:cubicBezTo>
                  <a:cubicBezTo>
                    <a:pt x="51" y="37"/>
                    <a:pt x="57" y="42"/>
                    <a:pt x="65" y="45"/>
                  </a:cubicBezTo>
                  <a:cubicBezTo>
                    <a:pt x="61" y="39"/>
                    <a:pt x="59" y="32"/>
                    <a:pt x="61" y="25"/>
                  </a:cubicBezTo>
                  <a:cubicBezTo>
                    <a:pt x="71" y="53"/>
                    <a:pt x="71" y="53"/>
                    <a:pt x="71" y="53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81"/>
            <p:cNvSpPr>
              <a:spLocks/>
            </p:cNvSpPr>
            <p:nvPr/>
          </p:nvSpPr>
          <p:spPr bwMode="auto">
            <a:xfrm>
              <a:off x="6854577" y="5335529"/>
              <a:ext cx="102282" cy="319898"/>
            </a:xfrm>
            <a:custGeom>
              <a:avLst/>
              <a:gdLst>
                <a:gd name="T0" fmla="*/ 7 w 20"/>
                <a:gd name="T1" fmla="*/ 62 h 62"/>
                <a:gd name="T2" fmla="*/ 10 w 20"/>
                <a:gd name="T3" fmla="*/ 58 h 62"/>
                <a:gd name="T4" fmla="*/ 0 w 20"/>
                <a:gd name="T5" fmla="*/ 43 h 62"/>
                <a:gd name="T6" fmla="*/ 10 w 20"/>
                <a:gd name="T7" fmla="*/ 29 h 62"/>
                <a:gd name="T8" fmla="*/ 0 w 20"/>
                <a:gd name="T9" fmla="*/ 14 h 62"/>
                <a:gd name="T10" fmla="*/ 10 w 20"/>
                <a:gd name="T11" fmla="*/ 0 h 62"/>
                <a:gd name="T12" fmla="*/ 20 w 20"/>
                <a:gd name="T13" fmla="*/ 14 h 62"/>
                <a:gd name="T14" fmla="*/ 10 w 20"/>
                <a:gd name="T15" fmla="*/ 29 h 62"/>
                <a:gd name="T16" fmla="*/ 20 w 20"/>
                <a:gd name="T17" fmla="*/ 43 h 62"/>
                <a:gd name="T18" fmla="*/ 10 w 20"/>
                <a:gd name="T19" fmla="*/ 58 h 62"/>
                <a:gd name="T20" fmla="*/ 13 w 20"/>
                <a:gd name="T21" fmla="*/ 62 h 62"/>
                <a:gd name="T22" fmla="*/ 10 w 20"/>
                <a:gd name="T23" fmla="*/ 62 h 62"/>
                <a:gd name="T24" fmla="*/ 7 w 20"/>
                <a:gd name="T2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62">
                  <a:moveTo>
                    <a:pt x="7" y="62"/>
                  </a:moveTo>
                  <a:cubicBezTo>
                    <a:pt x="10" y="58"/>
                    <a:pt x="10" y="58"/>
                    <a:pt x="10" y="5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9" y="62"/>
                    <a:pt x="8" y="62"/>
                    <a:pt x="7" y="62"/>
                  </a:cubicBezTo>
                  <a:close/>
                </a:path>
              </a:pathLst>
            </a:custGeom>
            <a:solidFill>
              <a:srgbClr val="CC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82"/>
            <p:cNvSpPr>
              <a:spLocks/>
            </p:cNvSpPr>
            <p:nvPr/>
          </p:nvSpPr>
          <p:spPr bwMode="auto">
            <a:xfrm>
              <a:off x="7013676" y="5335780"/>
              <a:ext cx="97928" cy="300310"/>
            </a:xfrm>
            <a:custGeom>
              <a:avLst/>
              <a:gdLst>
                <a:gd name="T0" fmla="*/ 22 w 45"/>
                <a:gd name="T1" fmla="*/ 138 h 138"/>
                <a:gd name="T2" fmla="*/ 0 w 45"/>
                <a:gd name="T3" fmla="*/ 102 h 138"/>
                <a:gd name="T4" fmla="*/ 22 w 45"/>
                <a:gd name="T5" fmla="*/ 69 h 138"/>
                <a:gd name="T6" fmla="*/ 0 w 45"/>
                <a:gd name="T7" fmla="*/ 33 h 138"/>
                <a:gd name="T8" fmla="*/ 22 w 45"/>
                <a:gd name="T9" fmla="*/ 0 h 138"/>
                <a:gd name="T10" fmla="*/ 45 w 45"/>
                <a:gd name="T11" fmla="*/ 33 h 138"/>
                <a:gd name="T12" fmla="*/ 22 w 45"/>
                <a:gd name="T13" fmla="*/ 69 h 138"/>
                <a:gd name="T14" fmla="*/ 45 w 45"/>
                <a:gd name="T15" fmla="*/ 102 h 138"/>
                <a:gd name="T16" fmla="*/ 24 w 45"/>
                <a:gd name="T17" fmla="*/ 135 h 138"/>
                <a:gd name="T18" fmla="*/ 22 w 45"/>
                <a:gd name="T19" fmla="*/ 138 h 138"/>
                <a:gd name="T20" fmla="*/ 22 w 45"/>
                <a:gd name="T21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138">
                  <a:moveTo>
                    <a:pt x="22" y="138"/>
                  </a:moveTo>
                  <a:lnTo>
                    <a:pt x="0" y="102"/>
                  </a:lnTo>
                  <a:lnTo>
                    <a:pt x="22" y="69"/>
                  </a:lnTo>
                  <a:lnTo>
                    <a:pt x="0" y="33"/>
                  </a:lnTo>
                  <a:lnTo>
                    <a:pt x="22" y="0"/>
                  </a:lnTo>
                  <a:lnTo>
                    <a:pt x="45" y="33"/>
                  </a:lnTo>
                  <a:lnTo>
                    <a:pt x="22" y="69"/>
                  </a:lnTo>
                  <a:lnTo>
                    <a:pt x="45" y="102"/>
                  </a:lnTo>
                  <a:lnTo>
                    <a:pt x="24" y="135"/>
                  </a:lnTo>
                  <a:lnTo>
                    <a:pt x="22" y="138"/>
                  </a:lnTo>
                  <a:lnTo>
                    <a:pt x="22" y="138"/>
                  </a:lnTo>
                  <a:close/>
                </a:path>
              </a:pathLst>
            </a:custGeom>
            <a:solidFill>
              <a:srgbClr val="CC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83"/>
            <p:cNvSpPr>
              <a:spLocks/>
            </p:cNvSpPr>
            <p:nvPr/>
          </p:nvSpPr>
          <p:spPr bwMode="auto">
            <a:xfrm>
              <a:off x="6697628" y="5335780"/>
              <a:ext cx="104456" cy="300310"/>
            </a:xfrm>
            <a:custGeom>
              <a:avLst/>
              <a:gdLst>
                <a:gd name="T0" fmla="*/ 22 w 48"/>
                <a:gd name="T1" fmla="*/ 135 h 138"/>
                <a:gd name="T2" fmla="*/ 0 w 48"/>
                <a:gd name="T3" fmla="*/ 102 h 138"/>
                <a:gd name="T4" fmla="*/ 24 w 48"/>
                <a:gd name="T5" fmla="*/ 69 h 138"/>
                <a:gd name="T6" fmla="*/ 0 w 48"/>
                <a:gd name="T7" fmla="*/ 33 h 138"/>
                <a:gd name="T8" fmla="*/ 24 w 48"/>
                <a:gd name="T9" fmla="*/ 0 h 138"/>
                <a:gd name="T10" fmla="*/ 48 w 48"/>
                <a:gd name="T11" fmla="*/ 33 h 138"/>
                <a:gd name="T12" fmla="*/ 24 w 48"/>
                <a:gd name="T13" fmla="*/ 69 h 138"/>
                <a:gd name="T14" fmla="*/ 48 w 48"/>
                <a:gd name="T15" fmla="*/ 102 h 138"/>
                <a:gd name="T16" fmla="*/ 24 w 48"/>
                <a:gd name="T17" fmla="*/ 138 h 138"/>
                <a:gd name="T18" fmla="*/ 22 w 48"/>
                <a:gd name="T19" fmla="*/ 135 h 138"/>
                <a:gd name="T20" fmla="*/ 22 w 48"/>
                <a:gd name="T21" fmla="*/ 13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38">
                  <a:moveTo>
                    <a:pt x="22" y="135"/>
                  </a:moveTo>
                  <a:lnTo>
                    <a:pt x="0" y="102"/>
                  </a:lnTo>
                  <a:lnTo>
                    <a:pt x="24" y="69"/>
                  </a:lnTo>
                  <a:lnTo>
                    <a:pt x="0" y="33"/>
                  </a:lnTo>
                  <a:lnTo>
                    <a:pt x="24" y="0"/>
                  </a:lnTo>
                  <a:lnTo>
                    <a:pt x="48" y="33"/>
                  </a:lnTo>
                  <a:lnTo>
                    <a:pt x="24" y="69"/>
                  </a:lnTo>
                  <a:lnTo>
                    <a:pt x="48" y="102"/>
                  </a:lnTo>
                  <a:lnTo>
                    <a:pt x="24" y="138"/>
                  </a:lnTo>
                  <a:lnTo>
                    <a:pt x="22" y="135"/>
                  </a:lnTo>
                  <a:lnTo>
                    <a:pt x="22" y="135"/>
                  </a:lnTo>
                  <a:close/>
                </a:path>
              </a:pathLst>
            </a:custGeom>
            <a:solidFill>
              <a:srgbClr val="CC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84"/>
            <p:cNvSpPr>
              <a:spLocks noEditPoints="1"/>
            </p:cNvSpPr>
            <p:nvPr/>
          </p:nvSpPr>
          <p:spPr bwMode="auto">
            <a:xfrm>
              <a:off x="6828546" y="5168274"/>
              <a:ext cx="147982" cy="132748"/>
            </a:xfrm>
            <a:custGeom>
              <a:avLst/>
              <a:gdLst>
                <a:gd name="T0" fmla="*/ 6 w 29"/>
                <a:gd name="T1" fmla="*/ 3 h 26"/>
                <a:gd name="T2" fmla="*/ 5 w 29"/>
                <a:gd name="T3" fmla="*/ 20 h 26"/>
                <a:gd name="T4" fmla="*/ 25 w 29"/>
                <a:gd name="T5" fmla="*/ 20 h 26"/>
                <a:gd name="T6" fmla="*/ 24 w 29"/>
                <a:gd name="T7" fmla="*/ 3 h 26"/>
                <a:gd name="T8" fmla="*/ 6 w 29"/>
                <a:gd name="T9" fmla="*/ 3 h 26"/>
                <a:gd name="T10" fmla="*/ 13 w 29"/>
                <a:gd name="T11" fmla="*/ 9 h 26"/>
                <a:gd name="T12" fmla="*/ 8 w 29"/>
                <a:gd name="T13" fmla="*/ 13 h 26"/>
                <a:gd name="T14" fmla="*/ 6 w 29"/>
                <a:gd name="T15" fmla="*/ 8 h 26"/>
                <a:gd name="T16" fmla="*/ 9 w 29"/>
                <a:gd name="T17" fmla="*/ 4 h 26"/>
                <a:gd name="T18" fmla="*/ 15 w 29"/>
                <a:gd name="T19" fmla="*/ 4 h 26"/>
                <a:gd name="T20" fmla="*/ 21 w 29"/>
                <a:gd name="T21" fmla="*/ 4 h 26"/>
                <a:gd name="T22" fmla="*/ 24 w 29"/>
                <a:gd name="T23" fmla="*/ 8 h 26"/>
                <a:gd name="T24" fmla="*/ 21 w 29"/>
                <a:gd name="T25" fmla="*/ 13 h 26"/>
                <a:gd name="T26" fmla="*/ 17 w 29"/>
                <a:gd name="T27" fmla="*/ 9 h 26"/>
                <a:gd name="T28" fmla="*/ 13 w 29"/>
                <a:gd name="T2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6">
                  <a:moveTo>
                    <a:pt x="6" y="3"/>
                  </a:moveTo>
                  <a:cubicBezTo>
                    <a:pt x="0" y="8"/>
                    <a:pt x="2" y="16"/>
                    <a:pt x="5" y="20"/>
                  </a:cubicBezTo>
                  <a:cubicBezTo>
                    <a:pt x="9" y="26"/>
                    <a:pt x="21" y="26"/>
                    <a:pt x="25" y="20"/>
                  </a:cubicBezTo>
                  <a:cubicBezTo>
                    <a:pt x="28" y="16"/>
                    <a:pt x="29" y="8"/>
                    <a:pt x="24" y="3"/>
                  </a:cubicBezTo>
                  <a:cubicBezTo>
                    <a:pt x="21" y="0"/>
                    <a:pt x="9" y="0"/>
                    <a:pt x="6" y="3"/>
                  </a:cubicBezTo>
                  <a:close/>
                  <a:moveTo>
                    <a:pt x="13" y="9"/>
                  </a:moveTo>
                  <a:cubicBezTo>
                    <a:pt x="12" y="9"/>
                    <a:pt x="13" y="13"/>
                    <a:pt x="8" y="13"/>
                  </a:cubicBezTo>
                  <a:cubicBezTo>
                    <a:pt x="6" y="13"/>
                    <a:pt x="6" y="10"/>
                    <a:pt x="6" y="8"/>
                  </a:cubicBezTo>
                  <a:cubicBezTo>
                    <a:pt x="6" y="6"/>
                    <a:pt x="7" y="3"/>
                    <a:pt x="9" y="4"/>
                  </a:cubicBezTo>
                  <a:cubicBezTo>
                    <a:pt x="11" y="5"/>
                    <a:pt x="14" y="5"/>
                    <a:pt x="15" y="4"/>
                  </a:cubicBezTo>
                  <a:cubicBezTo>
                    <a:pt x="16" y="5"/>
                    <a:pt x="19" y="5"/>
                    <a:pt x="21" y="4"/>
                  </a:cubicBezTo>
                  <a:cubicBezTo>
                    <a:pt x="23" y="3"/>
                    <a:pt x="24" y="6"/>
                    <a:pt x="24" y="8"/>
                  </a:cubicBezTo>
                  <a:cubicBezTo>
                    <a:pt x="24" y="11"/>
                    <a:pt x="24" y="13"/>
                    <a:pt x="21" y="13"/>
                  </a:cubicBezTo>
                  <a:cubicBezTo>
                    <a:pt x="17" y="13"/>
                    <a:pt x="18" y="10"/>
                    <a:pt x="17" y="9"/>
                  </a:cubicBezTo>
                  <a:cubicBezTo>
                    <a:pt x="17" y="8"/>
                    <a:pt x="13" y="8"/>
                    <a:pt x="13" y="9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72B9905-792B-A1C9-BDC9-E98CBA45543F}"/>
              </a:ext>
            </a:extLst>
          </p:cNvPr>
          <p:cNvSpPr/>
          <p:nvPr/>
        </p:nvSpPr>
        <p:spPr>
          <a:xfrm>
            <a:off x="542007" y="1535772"/>
            <a:ext cx="31886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류 승 호</a:t>
            </a:r>
            <a:endParaRPr lang="en-US" altLang="ko-KR" sz="28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관리 감독</a:t>
            </a:r>
            <a:r>
              <a:rPr lang="en-US" altLang="ko-KR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구현</a:t>
            </a:r>
            <a:endParaRPr lang="en-US" altLang="ko-KR" sz="2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 마스터 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급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CCNP, 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 SAA, AWS SCS, AWS DOP</a:t>
            </a:r>
            <a:endParaRPr lang="ko-KR" altLang="en-US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7202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629C0CB-8A02-4128-AD34-EF570C321802}"/>
              </a:ext>
            </a:extLst>
          </p:cNvPr>
          <p:cNvSpPr/>
          <p:nvPr/>
        </p:nvSpPr>
        <p:spPr>
          <a:xfrm flipH="1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8994A6-503C-4FEF-BB97-ACB18681773F}"/>
              </a:ext>
            </a:extLst>
          </p:cNvPr>
          <p:cNvSpPr/>
          <p:nvPr/>
        </p:nvSpPr>
        <p:spPr>
          <a:xfrm rot="16200000" flipH="1">
            <a:off x="5803901" y="469901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A73D2324-AF92-4C79-ACA4-F6D174647C66}"/>
              </a:ext>
            </a:extLst>
          </p:cNvPr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94913" y="291531"/>
            <a:ext cx="373420" cy="380617"/>
            <a:chOff x="291525" y="577238"/>
            <a:chExt cx="360000" cy="360000"/>
          </a:xfrm>
        </p:grpSpPr>
        <p:sp>
          <p:nvSpPr>
            <p:cNvPr id="111" name="타원 110"/>
            <p:cNvSpPr/>
            <p:nvPr/>
          </p:nvSpPr>
          <p:spPr>
            <a:xfrm>
              <a:off x="291525" y="577238"/>
              <a:ext cx="360000" cy="360000"/>
            </a:xfrm>
            <a:prstGeom prst="ellipse">
              <a:avLst/>
            </a:prstGeom>
            <a:gradFill flip="none" rotWithShape="1">
              <a:gsLst>
                <a:gs pos="33000">
                  <a:srgbClr val="00AAD5"/>
                </a:gs>
                <a:gs pos="100000">
                  <a:srgbClr val="0094C9"/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391049" y="695832"/>
              <a:ext cx="180000" cy="122813"/>
              <a:chOff x="391553" y="695240"/>
              <a:chExt cx="180000" cy="122813"/>
            </a:xfrm>
          </p:grpSpPr>
          <p:sp>
            <p:nvSpPr>
              <p:cNvPr id="113" name="L 도형 112"/>
              <p:cNvSpPr/>
              <p:nvPr/>
            </p:nvSpPr>
            <p:spPr>
              <a:xfrm rot="2700000">
                <a:off x="391555" y="695240"/>
                <a:ext cx="122813" cy="122813"/>
              </a:xfrm>
              <a:prstGeom prst="corner">
                <a:avLst>
                  <a:gd name="adj1" fmla="val 28070"/>
                  <a:gd name="adj2" fmla="val 2585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391553" y="734476"/>
                <a:ext cx="180000" cy="3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" name="그룹 85"/>
          <p:cNvGrpSpPr/>
          <p:nvPr/>
        </p:nvGrpSpPr>
        <p:grpSpPr>
          <a:xfrm>
            <a:off x="553853" y="322092"/>
            <a:ext cx="298736" cy="304493"/>
            <a:chOff x="743025" y="606143"/>
            <a:chExt cx="288000" cy="288000"/>
          </a:xfrm>
        </p:grpSpPr>
        <p:sp>
          <p:nvSpPr>
            <p:cNvPr id="109" name="타원 108"/>
            <p:cNvSpPr/>
            <p:nvPr/>
          </p:nvSpPr>
          <p:spPr>
            <a:xfrm>
              <a:off x="743025" y="606143"/>
              <a:ext cx="288000" cy="288000"/>
            </a:xfrm>
            <a:prstGeom prst="ellipse">
              <a:avLst/>
            </a:prstGeom>
            <a:gradFill flip="none" rotWithShape="1">
              <a:gsLst>
                <a:gs pos="14000">
                  <a:srgbClr val="B7D4E7"/>
                </a:gs>
                <a:gs pos="50000">
                  <a:srgbClr val="D6E9F5"/>
                </a:gs>
                <a:gs pos="50000">
                  <a:srgbClr val="B3D7EC"/>
                </a:gs>
              </a:gsLst>
              <a:lin ang="54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자유형 109"/>
            <p:cNvSpPr/>
            <p:nvPr/>
          </p:nvSpPr>
          <p:spPr>
            <a:xfrm flipH="1">
              <a:off x="807038" y="690774"/>
              <a:ext cx="161093" cy="140662"/>
            </a:xfrm>
            <a:custGeom>
              <a:avLst/>
              <a:gdLst>
                <a:gd name="connsiteX0" fmla="*/ 76368 w 174921"/>
                <a:gd name="connsiteY0" fmla="*/ 0 h 152736"/>
                <a:gd name="connsiteX1" fmla="*/ 0 w 174921"/>
                <a:gd name="connsiteY1" fmla="*/ 76368 h 152736"/>
                <a:gd name="connsiteX2" fmla="*/ 76368 w 174921"/>
                <a:gd name="connsiteY2" fmla="*/ 152736 h 152736"/>
                <a:gd name="connsiteX3" fmla="*/ 102566 w 174921"/>
                <a:gd name="connsiteY3" fmla="*/ 126537 h 152736"/>
                <a:gd name="connsiteX4" fmla="*/ 66366 w 174921"/>
                <a:gd name="connsiteY4" fmla="*/ 90337 h 152736"/>
                <a:gd name="connsiteX5" fmla="*/ 174921 w 174921"/>
                <a:gd name="connsiteY5" fmla="*/ 90337 h 152736"/>
                <a:gd name="connsiteX6" fmla="*/ 174921 w 174921"/>
                <a:gd name="connsiteY6" fmla="*/ 54337 h 152736"/>
                <a:gd name="connsiteX7" fmla="*/ 71040 w 174921"/>
                <a:gd name="connsiteY7" fmla="*/ 54337 h 152736"/>
                <a:gd name="connsiteX8" fmla="*/ 100872 w 174921"/>
                <a:gd name="connsiteY8" fmla="*/ 24505 h 15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921" h="152736">
                  <a:moveTo>
                    <a:pt x="76368" y="0"/>
                  </a:moveTo>
                  <a:lnTo>
                    <a:pt x="0" y="76368"/>
                  </a:lnTo>
                  <a:lnTo>
                    <a:pt x="76368" y="152736"/>
                  </a:lnTo>
                  <a:lnTo>
                    <a:pt x="102566" y="126537"/>
                  </a:lnTo>
                  <a:lnTo>
                    <a:pt x="66366" y="90337"/>
                  </a:lnTo>
                  <a:lnTo>
                    <a:pt x="174921" y="90337"/>
                  </a:lnTo>
                  <a:lnTo>
                    <a:pt x="174921" y="54337"/>
                  </a:lnTo>
                  <a:lnTo>
                    <a:pt x="71040" y="54337"/>
                  </a:lnTo>
                  <a:lnTo>
                    <a:pt x="100872" y="24505"/>
                  </a:lnTo>
                  <a:close/>
                </a:path>
              </a:pathLst>
            </a:custGeom>
            <a:solidFill>
              <a:srgbClr val="EBF3FA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7" name="직사각형 86"/>
          <p:cNvSpPr/>
          <p:nvPr/>
        </p:nvSpPr>
        <p:spPr>
          <a:xfrm>
            <a:off x="8148807" y="306234"/>
            <a:ext cx="1887942" cy="42568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036749" y="304745"/>
            <a:ext cx="413067" cy="427174"/>
          </a:xfrm>
          <a:prstGeom prst="rect">
            <a:avLst/>
          </a:prstGeom>
          <a:gradFill flip="none" rotWithShape="1">
            <a:gsLst>
              <a:gs pos="0">
                <a:srgbClr val="D6E9F5"/>
              </a:gs>
              <a:gs pos="100000">
                <a:srgbClr val="B3D7EC"/>
              </a:gs>
            </a:gsLst>
            <a:lin ang="16200000" scaled="1"/>
            <a:tileRect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10947646" y="84704"/>
            <a:ext cx="1118036" cy="545888"/>
            <a:chOff x="10554660" y="309768"/>
            <a:chExt cx="1077857" cy="516319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10554660" y="309768"/>
              <a:ext cx="322889" cy="152040"/>
            </a:xfrm>
            <a:prstGeom prst="roundRect">
              <a:avLst/>
            </a:prstGeom>
            <a:gradFill flip="none" rotWithShape="1">
              <a:gsLst>
                <a:gs pos="14000">
                  <a:srgbClr val="B7D4E7"/>
                </a:gs>
                <a:gs pos="50000">
                  <a:srgbClr val="D6E9F5"/>
                </a:gs>
                <a:gs pos="50000">
                  <a:srgbClr val="B3D7EC"/>
                </a:gs>
              </a:gsLst>
              <a:lin ang="5400000" scaled="1"/>
              <a:tileRect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10626104" y="385788"/>
              <a:ext cx="180000" cy="3600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10932144" y="309768"/>
              <a:ext cx="322889" cy="152040"/>
            </a:xfrm>
            <a:prstGeom prst="roundRect">
              <a:avLst/>
            </a:prstGeom>
            <a:gradFill flip="none" rotWithShape="1">
              <a:gsLst>
                <a:gs pos="14000">
                  <a:srgbClr val="B7D4E7"/>
                </a:gs>
                <a:gs pos="50000">
                  <a:srgbClr val="D6E9F5"/>
                </a:gs>
                <a:gs pos="50000">
                  <a:srgbClr val="B3D7EC"/>
                </a:gs>
              </a:gsLst>
              <a:lin ang="5400000" scaled="1"/>
              <a:tileRect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액자 100"/>
            <p:cNvSpPr/>
            <p:nvPr/>
          </p:nvSpPr>
          <p:spPr>
            <a:xfrm>
              <a:off x="11041116" y="345281"/>
              <a:ext cx="104943" cy="76507"/>
            </a:xfrm>
            <a:prstGeom prst="frame">
              <a:avLst>
                <a:gd name="adj1" fmla="val 34286"/>
              </a:avLst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11309628" y="309768"/>
              <a:ext cx="322889" cy="152040"/>
            </a:xfrm>
            <a:prstGeom prst="roundRect">
              <a:avLst/>
            </a:prstGeom>
            <a:gradFill flip="none" rotWithShape="1">
              <a:gsLst>
                <a:gs pos="50000">
                  <a:srgbClr val="FA9E93"/>
                </a:gs>
                <a:gs pos="50000">
                  <a:srgbClr val="E66958"/>
                </a:gs>
              </a:gsLst>
              <a:lin ang="5400000" scaled="1"/>
              <a:tileRect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덧셈 기호 102"/>
            <p:cNvSpPr/>
            <p:nvPr/>
          </p:nvSpPr>
          <p:spPr>
            <a:xfrm rot="2700000">
              <a:off x="11402111" y="320249"/>
              <a:ext cx="137922" cy="137922"/>
            </a:xfrm>
            <a:prstGeom prst="mathPlus">
              <a:avLst>
                <a:gd name="adj1" fmla="val 15175"/>
              </a:avLst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 9"/>
            <p:cNvSpPr>
              <a:spLocks noEditPoints="1"/>
            </p:cNvSpPr>
            <p:nvPr/>
          </p:nvSpPr>
          <p:spPr bwMode="auto">
            <a:xfrm>
              <a:off x="11449385" y="647299"/>
              <a:ext cx="178924" cy="178788"/>
            </a:xfrm>
            <a:custGeom>
              <a:avLst/>
              <a:gdLst>
                <a:gd name="T0" fmla="*/ 11090 w 13233"/>
                <a:gd name="T1" fmla="*/ 4455 h 13229"/>
                <a:gd name="T2" fmla="*/ 11990 w 13233"/>
                <a:gd name="T3" fmla="*/ 2957 h 13229"/>
                <a:gd name="T4" fmla="*/ 11323 w 13233"/>
                <a:gd name="T5" fmla="*/ 1949 h 13229"/>
                <a:gd name="T6" fmla="*/ 10821 w 13233"/>
                <a:gd name="T7" fmla="*/ 1758 h 13229"/>
                <a:gd name="T8" fmla="*/ 9177 w 13233"/>
                <a:gd name="T9" fmla="*/ 2363 h 13229"/>
                <a:gd name="T10" fmla="*/ 7918 w 13233"/>
                <a:gd name="T11" fmla="*/ 1831 h 13229"/>
                <a:gd name="T12" fmla="*/ 7428 w 13233"/>
                <a:gd name="T13" fmla="*/ 171 h 13229"/>
                <a:gd name="T14" fmla="*/ 6230 w 13233"/>
                <a:gd name="T15" fmla="*/ 0 h 13229"/>
                <a:gd name="T16" fmla="*/ 5755 w 13233"/>
                <a:gd name="T17" fmla="*/ 248 h 13229"/>
                <a:gd name="T18" fmla="*/ 5163 w 13233"/>
                <a:gd name="T19" fmla="*/ 1878 h 13229"/>
                <a:gd name="T20" fmla="*/ 4128 w 13233"/>
                <a:gd name="T21" fmla="*/ 2332 h 13229"/>
                <a:gd name="T22" fmla="*/ 2648 w 13233"/>
                <a:gd name="T23" fmla="*/ 1511 h 13229"/>
                <a:gd name="T24" fmla="*/ 1681 w 13233"/>
                <a:gd name="T25" fmla="*/ 2236 h 13229"/>
                <a:gd name="T26" fmla="*/ 1521 w 13233"/>
                <a:gd name="T27" fmla="*/ 2748 h 13229"/>
                <a:gd name="T28" fmla="*/ 2245 w 13233"/>
                <a:gd name="T29" fmla="*/ 4292 h 13229"/>
                <a:gd name="T30" fmla="*/ 1832 w 13233"/>
                <a:gd name="T31" fmla="*/ 5339 h 13229"/>
                <a:gd name="T32" fmla="*/ 171 w 13233"/>
                <a:gd name="T33" fmla="*/ 5811 h 13229"/>
                <a:gd name="T34" fmla="*/ 0 w 13233"/>
                <a:gd name="T35" fmla="*/ 7007 h 13229"/>
                <a:gd name="T36" fmla="*/ 248 w 13233"/>
                <a:gd name="T37" fmla="*/ 7483 h 13229"/>
                <a:gd name="T38" fmla="*/ 1941 w 13233"/>
                <a:gd name="T39" fmla="*/ 8249 h 13229"/>
                <a:gd name="T40" fmla="*/ 1331 w 13233"/>
                <a:gd name="T41" fmla="*/ 10120 h 13229"/>
                <a:gd name="T42" fmla="*/ 1397 w 13233"/>
                <a:gd name="T43" fmla="*/ 10695 h 13229"/>
                <a:gd name="T44" fmla="*/ 2254 w 13233"/>
                <a:gd name="T45" fmla="*/ 11503 h 13229"/>
                <a:gd name="T46" fmla="*/ 3830 w 13233"/>
                <a:gd name="T47" fmla="*/ 10713 h 13229"/>
                <a:gd name="T48" fmla="*/ 4905 w 13233"/>
                <a:gd name="T49" fmla="*/ 11265 h 13229"/>
                <a:gd name="T50" fmla="*/ 5704 w 13233"/>
                <a:gd name="T51" fmla="*/ 12894 h 13229"/>
                <a:gd name="T52" fmla="*/ 6177 w 13233"/>
                <a:gd name="T53" fmla="*/ 13228 h 13229"/>
                <a:gd name="T54" fmla="*/ 7351 w 13233"/>
                <a:gd name="T55" fmla="*/ 13123 h 13229"/>
                <a:gd name="T56" fmla="*/ 7807 w 13233"/>
                <a:gd name="T57" fmla="*/ 11428 h 13229"/>
                <a:gd name="T58" fmla="*/ 8775 w 13233"/>
                <a:gd name="T59" fmla="*/ 11080 h 13229"/>
                <a:gd name="T60" fmla="*/ 10429 w 13233"/>
                <a:gd name="T61" fmla="*/ 11726 h 13229"/>
                <a:gd name="T62" fmla="*/ 11000 w 13233"/>
                <a:gd name="T63" fmla="*/ 11627 h 13229"/>
                <a:gd name="T64" fmla="*/ 11755 w 13233"/>
                <a:gd name="T65" fmla="*/ 10723 h 13229"/>
                <a:gd name="T66" fmla="*/ 10864 w 13233"/>
                <a:gd name="T67" fmla="*/ 9182 h 13229"/>
                <a:gd name="T68" fmla="*/ 11303 w 13233"/>
                <a:gd name="T69" fmla="*/ 8253 h 13229"/>
                <a:gd name="T70" fmla="*/ 12898 w 13233"/>
                <a:gd name="T71" fmla="*/ 7533 h 13229"/>
                <a:gd name="T72" fmla="*/ 13232 w 13233"/>
                <a:gd name="T73" fmla="*/ 7060 h 13229"/>
                <a:gd name="T74" fmla="*/ 13126 w 13233"/>
                <a:gd name="T75" fmla="*/ 5887 h 13229"/>
                <a:gd name="T76" fmla="*/ 6637 w 13233"/>
                <a:gd name="T77" fmla="*/ 9096 h 13229"/>
                <a:gd name="T78" fmla="*/ 5958 w 13233"/>
                <a:gd name="T79" fmla="*/ 9002 h 13229"/>
                <a:gd name="T80" fmla="*/ 5300 w 13233"/>
                <a:gd name="T81" fmla="*/ 8705 h 13229"/>
                <a:gd name="T82" fmla="*/ 4761 w 13233"/>
                <a:gd name="T83" fmla="*/ 8239 h 13229"/>
                <a:gd name="T84" fmla="*/ 4375 w 13233"/>
                <a:gd name="T85" fmla="*/ 7635 h 13229"/>
                <a:gd name="T86" fmla="*/ 4176 w 13233"/>
                <a:gd name="T87" fmla="*/ 6931 h 13229"/>
                <a:gd name="T88" fmla="*/ 4176 w 13233"/>
                <a:gd name="T89" fmla="*/ 6299 h 13229"/>
                <a:gd name="T90" fmla="*/ 4375 w 13233"/>
                <a:gd name="T91" fmla="*/ 5594 h 13229"/>
                <a:gd name="T92" fmla="*/ 4761 w 13233"/>
                <a:gd name="T93" fmla="*/ 4992 h 13229"/>
                <a:gd name="T94" fmla="*/ 5300 w 13233"/>
                <a:gd name="T95" fmla="*/ 4525 h 13229"/>
                <a:gd name="T96" fmla="*/ 5958 w 13233"/>
                <a:gd name="T97" fmla="*/ 4228 h 13229"/>
                <a:gd name="T98" fmla="*/ 6637 w 13233"/>
                <a:gd name="T99" fmla="*/ 4135 h 13229"/>
                <a:gd name="T100" fmla="*/ 7316 w 13233"/>
                <a:gd name="T101" fmla="*/ 4228 h 13229"/>
                <a:gd name="T102" fmla="*/ 7974 w 13233"/>
                <a:gd name="T103" fmla="*/ 4525 h 13229"/>
                <a:gd name="T104" fmla="*/ 8513 w 13233"/>
                <a:gd name="T105" fmla="*/ 4992 h 13229"/>
                <a:gd name="T106" fmla="*/ 8899 w 13233"/>
                <a:gd name="T107" fmla="*/ 5594 h 13229"/>
                <a:gd name="T108" fmla="*/ 9098 w 13233"/>
                <a:gd name="T109" fmla="*/ 6299 h 13229"/>
                <a:gd name="T110" fmla="*/ 9098 w 13233"/>
                <a:gd name="T111" fmla="*/ 6931 h 13229"/>
                <a:gd name="T112" fmla="*/ 8899 w 13233"/>
                <a:gd name="T113" fmla="*/ 7635 h 13229"/>
                <a:gd name="T114" fmla="*/ 8513 w 13233"/>
                <a:gd name="T115" fmla="*/ 8239 h 13229"/>
                <a:gd name="T116" fmla="*/ 7974 w 13233"/>
                <a:gd name="T117" fmla="*/ 8705 h 13229"/>
                <a:gd name="T118" fmla="*/ 7316 w 13233"/>
                <a:gd name="T119" fmla="*/ 9002 h 13229"/>
                <a:gd name="T120" fmla="*/ 6637 w 13233"/>
                <a:gd name="T121" fmla="*/ 9096 h 13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33" h="13229">
                  <a:moveTo>
                    <a:pt x="12749" y="5652"/>
                  </a:moveTo>
                  <a:lnTo>
                    <a:pt x="11437" y="5433"/>
                  </a:lnTo>
                  <a:lnTo>
                    <a:pt x="11401" y="5288"/>
                  </a:lnTo>
                  <a:lnTo>
                    <a:pt x="11313" y="5002"/>
                  </a:lnTo>
                  <a:lnTo>
                    <a:pt x="11209" y="4725"/>
                  </a:lnTo>
                  <a:lnTo>
                    <a:pt x="11090" y="4455"/>
                  </a:lnTo>
                  <a:lnTo>
                    <a:pt x="11023" y="4324"/>
                  </a:lnTo>
                  <a:lnTo>
                    <a:pt x="11862" y="3285"/>
                  </a:lnTo>
                  <a:lnTo>
                    <a:pt x="11894" y="3243"/>
                  </a:lnTo>
                  <a:lnTo>
                    <a:pt x="11944" y="3152"/>
                  </a:lnTo>
                  <a:lnTo>
                    <a:pt x="11976" y="3056"/>
                  </a:lnTo>
                  <a:lnTo>
                    <a:pt x="11990" y="2957"/>
                  </a:lnTo>
                  <a:lnTo>
                    <a:pt x="11988" y="2857"/>
                  </a:lnTo>
                  <a:lnTo>
                    <a:pt x="11968" y="2759"/>
                  </a:lnTo>
                  <a:lnTo>
                    <a:pt x="11931" y="2664"/>
                  </a:lnTo>
                  <a:lnTo>
                    <a:pt x="11878" y="2577"/>
                  </a:lnTo>
                  <a:lnTo>
                    <a:pt x="11844" y="2536"/>
                  </a:lnTo>
                  <a:lnTo>
                    <a:pt x="11323" y="1949"/>
                  </a:lnTo>
                  <a:lnTo>
                    <a:pt x="11287" y="1910"/>
                  </a:lnTo>
                  <a:lnTo>
                    <a:pt x="11205" y="1847"/>
                  </a:lnTo>
                  <a:lnTo>
                    <a:pt x="11115" y="1800"/>
                  </a:lnTo>
                  <a:lnTo>
                    <a:pt x="11020" y="1769"/>
                  </a:lnTo>
                  <a:lnTo>
                    <a:pt x="10921" y="1754"/>
                  </a:lnTo>
                  <a:lnTo>
                    <a:pt x="10821" y="1758"/>
                  </a:lnTo>
                  <a:lnTo>
                    <a:pt x="10722" y="1779"/>
                  </a:lnTo>
                  <a:lnTo>
                    <a:pt x="10627" y="1816"/>
                  </a:lnTo>
                  <a:lnTo>
                    <a:pt x="10581" y="1844"/>
                  </a:lnTo>
                  <a:lnTo>
                    <a:pt x="9460" y="2548"/>
                  </a:lnTo>
                  <a:lnTo>
                    <a:pt x="9367" y="2484"/>
                  </a:lnTo>
                  <a:lnTo>
                    <a:pt x="9177" y="2363"/>
                  </a:lnTo>
                  <a:lnTo>
                    <a:pt x="8980" y="2251"/>
                  </a:lnTo>
                  <a:lnTo>
                    <a:pt x="8778" y="2148"/>
                  </a:lnTo>
                  <a:lnTo>
                    <a:pt x="8570" y="2055"/>
                  </a:lnTo>
                  <a:lnTo>
                    <a:pt x="8358" y="1970"/>
                  </a:lnTo>
                  <a:lnTo>
                    <a:pt x="8141" y="1896"/>
                  </a:lnTo>
                  <a:lnTo>
                    <a:pt x="7918" y="1831"/>
                  </a:lnTo>
                  <a:lnTo>
                    <a:pt x="7807" y="1802"/>
                  </a:lnTo>
                  <a:lnTo>
                    <a:pt x="7587" y="484"/>
                  </a:lnTo>
                  <a:lnTo>
                    <a:pt x="7577" y="432"/>
                  </a:lnTo>
                  <a:lnTo>
                    <a:pt x="7542" y="336"/>
                  </a:lnTo>
                  <a:lnTo>
                    <a:pt x="7492" y="248"/>
                  </a:lnTo>
                  <a:lnTo>
                    <a:pt x="7428" y="171"/>
                  </a:lnTo>
                  <a:lnTo>
                    <a:pt x="7351" y="107"/>
                  </a:lnTo>
                  <a:lnTo>
                    <a:pt x="7265" y="56"/>
                  </a:lnTo>
                  <a:lnTo>
                    <a:pt x="7171" y="20"/>
                  </a:lnTo>
                  <a:lnTo>
                    <a:pt x="7069" y="3"/>
                  </a:lnTo>
                  <a:lnTo>
                    <a:pt x="7016" y="0"/>
                  </a:lnTo>
                  <a:lnTo>
                    <a:pt x="6230" y="0"/>
                  </a:lnTo>
                  <a:lnTo>
                    <a:pt x="6177" y="3"/>
                  </a:lnTo>
                  <a:lnTo>
                    <a:pt x="6076" y="20"/>
                  </a:lnTo>
                  <a:lnTo>
                    <a:pt x="5981" y="56"/>
                  </a:lnTo>
                  <a:lnTo>
                    <a:pt x="5895" y="107"/>
                  </a:lnTo>
                  <a:lnTo>
                    <a:pt x="5818" y="171"/>
                  </a:lnTo>
                  <a:lnTo>
                    <a:pt x="5755" y="248"/>
                  </a:lnTo>
                  <a:lnTo>
                    <a:pt x="5704" y="336"/>
                  </a:lnTo>
                  <a:lnTo>
                    <a:pt x="5670" y="432"/>
                  </a:lnTo>
                  <a:lnTo>
                    <a:pt x="5660" y="484"/>
                  </a:lnTo>
                  <a:lnTo>
                    <a:pt x="5440" y="1802"/>
                  </a:lnTo>
                  <a:lnTo>
                    <a:pt x="5347" y="1825"/>
                  </a:lnTo>
                  <a:lnTo>
                    <a:pt x="5163" y="1878"/>
                  </a:lnTo>
                  <a:lnTo>
                    <a:pt x="4982" y="1938"/>
                  </a:lnTo>
                  <a:lnTo>
                    <a:pt x="4805" y="2003"/>
                  </a:lnTo>
                  <a:lnTo>
                    <a:pt x="4630" y="2077"/>
                  </a:lnTo>
                  <a:lnTo>
                    <a:pt x="4459" y="2155"/>
                  </a:lnTo>
                  <a:lnTo>
                    <a:pt x="4292" y="2240"/>
                  </a:lnTo>
                  <a:lnTo>
                    <a:pt x="4128" y="2332"/>
                  </a:lnTo>
                  <a:lnTo>
                    <a:pt x="4048" y="2380"/>
                  </a:lnTo>
                  <a:lnTo>
                    <a:pt x="2982" y="1619"/>
                  </a:lnTo>
                  <a:lnTo>
                    <a:pt x="2939" y="1590"/>
                  </a:lnTo>
                  <a:lnTo>
                    <a:pt x="2845" y="1546"/>
                  </a:lnTo>
                  <a:lnTo>
                    <a:pt x="2748" y="1521"/>
                  </a:lnTo>
                  <a:lnTo>
                    <a:pt x="2648" y="1511"/>
                  </a:lnTo>
                  <a:lnTo>
                    <a:pt x="2549" y="1520"/>
                  </a:lnTo>
                  <a:lnTo>
                    <a:pt x="2451" y="1545"/>
                  </a:lnTo>
                  <a:lnTo>
                    <a:pt x="2359" y="1586"/>
                  </a:lnTo>
                  <a:lnTo>
                    <a:pt x="2275" y="1645"/>
                  </a:lnTo>
                  <a:lnTo>
                    <a:pt x="2236" y="1681"/>
                  </a:lnTo>
                  <a:lnTo>
                    <a:pt x="1681" y="2236"/>
                  </a:lnTo>
                  <a:lnTo>
                    <a:pt x="1645" y="2275"/>
                  </a:lnTo>
                  <a:lnTo>
                    <a:pt x="1586" y="2360"/>
                  </a:lnTo>
                  <a:lnTo>
                    <a:pt x="1545" y="2452"/>
                  </a:lnTo>
                  <a:lnTo>
                    <a:pt x="1520" y="2548"/>
                  </a:lnTo>
                  <a:lnTo>
                    <a:pt x="1511" y="2648"/>
                  </a:lnTo>
                  <a:lnTo>
                    <a:pt x="1521" y="2748"/>
                  </a:lnTo>
                  <a:lnTo>
                    <a:pt x="1546" y="2845"/>
                  </a:lnTo>
                  <a:lnTo>
                    <a:pt x="1591" y="2938"/>
                  </a:lnTo>
                  <a:lnTo>
                    <a:pt x="1620" y="2982"/>
                  </a:lnTo>
                  <a:lnTo>
                    <a:pt x="2382" y="4050"/>
                  </a:lnTo>
                  <a:lnTo>
                    <a:pt x="2335" y="4129"/>
                  </a:lnTo>
                  <a:lnTo>
                    <a:pt x="2245" y="4292"/>
                  </a:lnTo>
                  <a:lnTo>
                    <a:pt x="2160" y="4458"/>
                  </a:lnTo>
                  <a:lnTo>
                    <a:pt x="2082" y="4628"/>
                  </a:lnTo>
                  <a:lnTo>
                    <a:pt x="2010" y="4800"/>
                  </a:lnTo>
                  <a:lnTo>
                    <a:pt x="1944" y="4977"/>
                  </a:lnTo>
                  <a:lnTo>
                    <a:pt x="1885" y="5156"/>
                  </a:lnTo>
                  <a:lnTo>
                    <a:pt x="1832" y="5339"/>
                  </a:lnTo>
                  <a:lnTo>
                    <a:pt x="1809" y="5431"/>
                  </a:lnTo>
                  <a:lnTo>
                    <a:pt x="484" y="5652"/>
                  </a:lnTo>
                  <a:lnTo>
                    <a:pt x="432" y="5662"/>
                  </a:lnTo>
                  <a:lnTo>
                    <a:pt x="336" y="5696"/>
                  </a:lnTo>
                  <a:lnTo>
                    <a:pt x="248" y="5747"/>
                  </a:lnTo>
                  <a:lnTo>
                    <a:pt x="171" y="5811"/>
                  </a:lnTo>
                  <a:lnTo>
                    <a:pt x="106" y="5887"/>
                  </a:lnTo>
                  <a:lnTo>
                    <a:pt x="55" y="5973"/>
                  </a:lnTo>
                  <a:lnTo>
                    <a:pt x="20" y="6068"/>
                  </a:lnTo>
                  <a:lnTo>
                    <a:pt x="1" y="6170"/>
                  </a:lnTo>
                  <a:lnTo>
                    <a:pt x="0" y="6222"/>
                  </a:lnTo>
                  <a:lnTo>
                    <a:pt x="0" y="7007"/>
                  </a:lnTo>
                  <a:lnTo>
                    <a:pt x="1" y="7060"/>
                  </a:lnTo>
                  <a:lnTo>
                    <a:pt x="20" y="7161"/>
                  </a:lnTo>
                  <a:lnTo>
                    <a:pt x="55" y="7256"/>
                  </a:lnTo>
                  <a:lnTo>
                    <a:pt x="106" y="7343"/>
                  </a:lnTo>
                  <a:lnTo>
                    <a:pt x="171" y="7419"/>
                  </a:lnTo>
                  <a:lnTo>
                    <a:pt x="248" y="7483"/>
                  </a:lnTo>
                  <a:lnTo>
                    <a:pt x="336" y="7533"/>
                  </a:lnTo>
                  <a:lnTo>
                    <a:pt x="432" y="7568"/>
                  </a:lnTo>
                  <a:lnTo>
                    <a:pt x="484" y="7579"/>
                  </a:lnTo>
                  <a:lnTo>
                    <a:pt x="1809" y="7799"/>
                  </a:lnTo>
                  <a:lnTo>
                    <a:pt x="1849" y="7951"/>
                  </a:lnTo>
                  <a:lnTo>
                    <a:pt x="1941" y="8249"/>
                  </a:lnTo>
                  <a:lnTo>
                    <a:pt x="2050" y="8538"/>
                  </a:lnTo>
                  <a:lnTo>
                    <a:pt x="2176" y="8818"/>
                  </a:lnTo>
                  <a:lnTo>
                    <a:pt x="2247" y="8953"/>
                  </a:lnTo>
                  <a:lnTo>
                    <a:pt x="1412" y="9987"/>
                  </a:lnTo>
                  <a:lnTo>
                    <a:pt x="1381" y="10029"/>
                  </a:lnTo>
                  <a:lnTo>
                    <a:pt x="1331" y="10120"/>
                  </a:lnTo>
                  <a:lnTo>
                    <a:pt x="1299" y="10215"/>
                  </a:lnTo>
                  <a:lnTo>
                    <a:pt x="1285" y="10315"/>
                  </a:lnTo>
                  <a:lnTo>
                    <a:pt x="1287" y="10415"/>
                  </a:lnTo>
                  <a:lnTo>
                    <a:pt x="1306" y="10513"/>
                  </a:lnTo>
                  <a:lnTo>
                    <a:pt x="1342" y="10607"/>
                  </a:lnTo>
                  <a:lnTo>
                    <a:pt x="1397" y="10695"/>
                  </a:lnTo>
                  <a:lnTo>
                    <a:pt x="1430" y="10736"/>
                  </a:lnTo>
                  <a:lnTo>
                    <a:pt x="1952" y="11323"/>
                  </a:lnTo>
                  <a:lnTo>
                    <a:pt x="1988" y="11360"/>
                  </a:lnTo>
                  <a:lnTo>
                    <a:pt x="2069" y="11424"/>
                  </a:lnTo>
                  <a:lnTo>
                    <a:pt x="2159" y="11472"/>
                  </a:lnTo>
                  <a:lnTo>
                    <a:pt x="2254" y="11503"/>
                  </a:lnTo>
                  <a:lnTo>
                    <a:pt x="2353" y="11516"/>
                  </a:lnTo>
                  <a:lnTo>
                    <a:pt x="2453" y="11514"/>
                  </a:lnTo>
                  <a:lnTo>
                    <a:pt x="2552" y="11493"/>
                  </a:lnTo>
                  <a:lnTo>
                    <a:pt x="2647" y="11454"/>
                  </a:lnTo>
                  <a:lnTo>
                    <a:pt x="2693" y="11428"/>
                  </a:lnTo>
                  <a:lnTo>
                    <a:pt x="3830" y="10713"/>
                  </a:lnTo>
                  <a:lnTo>
                    <a:pt x="3921" y="10774"/>
                  </a:lnTo>
                  <a:lnTo>
                    <a:pt x="4107" y="10890"/>
                  </a:lnTo>
                  <a:lnTo>
                    <a:pt x="4299" y="10997"/>
                  </a:lnTo>
                  <a:lnTo>
                    <a:pt x="4496" y="11094"/>
                  </a:lnTo>
                  <a:lnTo>
                    <a:pt x="4697" y="11184"/>
                  </a:lnTo>
                  <a:lnTo>
                    <a:pt x="4905" y="11265"/>
                  </a:lnTo>
                  <a:lnTo>
                    <a:pt x="5115" y="11337"/>
                  </a:lnTo>
                  <a:lnTo>
                    <a:pt x="5331" y="11400"/>
                  </a:lnTo>
                  <a:lnTo>
                    <a:pt x="5440" y="11428"/>
                  </a:lnTo>
                  <a:lnTo>
                    <a:pt x="5660" y="12745"/>
                  </a:lnTo>
                  <a:lnTo>
                    <a:pt x="5670" y="12797"/>
                  </a:lnTo>
                  <a:lnTo>
                    <a:pt x="5704" y="12894"/>
                  </a:lnTo>
                  <a:lnTo>
                    <a:pt x="5755" y="12982"/>
                  </a:lnTo>
                  <a:lnTo>
                    <a:pt x="5818" y="13059"/>
                  </a:lnTo>
                  <a:lnTo>
                    <a:pt x="5895" y="13123"/>
                  </a:lnTo>
                  <a:lnTo>
                    <a:pt x="5981" y="13174"/>
                  </a:lnTo>
                  <a:lnTo>
                    <a:pt x="6076" y="13209"/>
                  </a:lnTo>
                  <a:lnTo>
                    <a:pt x="6177" y="13228"/>
                  </a:lnTo>
                  <a:lnTo>
                    <a:pt x="6230" y="13229"/>
                  </a:lnTo>
                  <a:lnTo>
                    <a:pt x="7016" y="13229"/>
                  </a:lnTo>
                  <a:lnTo>
                    <a:pt x="7069" y="13228"/>
                  </a:lnTo>
                  <a:lnTo>
                    <a:pt x="7171" y="13209"/>
                  </a:lnTo>
                  <a:lnTo>
                    <a:pt x="7265" y="13174"/>
                  </a:lnTo>
                  <a:lnTo>
                    <a:pt x="7351" y="13123"/>
                  </a:lnTo>
                  <a:lnTo>
                    <a:pt x="7428" y="13059"/>
                  </a:lnTo>
                  <a:lnTo>
                    <a:pt x="7492" y="12982"/>
                  </a:lnTo>
                  <a:lnTo>
                    <a:pt x="7542" y="12894"/>
                  </a:lnTo>
                  <a:lnTo>
                    <a:pt x="7577" y="12797"/>
                  </a:lnTo>
                  <a:lnTo>
                    <a:pt x="7587" y="12745"/>
                  </a:lnTo>
                  <a:lnTo>
                    <a:pt x="7807" y="11428"/>
                  </a:lnTo>
                  <a:lnTo>
                    <a:pt x="7898" y="11404"/>
                  </a:lnTo>
                  <a:lnTo>
                    <a:pt x="8080" y="11352"/>
                  </a:lnTo>
                  <a:lnTo>
                    <a:pt x="8258" y="11295"/>
                  </a:lnTo>
                  <a:lnTo>
                    <a:pt x="8435" y="11229"/>
                  </a:lnTo>
                  <a:lnTo>
                    <a:pt x="8606" y="11158"/>
                  </a:lnTo>
                  <a:lnTo>
                    <a:pt x="8775" y="11080"/>
                  </a:lnTo>
                  <a:lnTo>
                    <a:pt x="8941" y="10997"/>
                  </a:lnTo>
                  <a:lnTo>
                    <a:pt x="9102" y="10907"/>
                  </a:lnTo>
                  <a:lnTo>
                    <a:pt x="9182" y="10860"/>
                  </a:lnTo>
                  <a:lnTo>
                    <a:pt x="10292" y="11652"/>
                  </a:lnTo>
                  <a:lnTo>
                    <a:pt x="10336" y="11681"/>
                  </a:lnTo>
                  <a:lnTo>
                    <a:pt x="10429" y="11726"/>
                  </a:lnTo>
                  <a:lnTo>
                    <a:pt x="10527" y="11752"/>
                  </a:lnTo>
                  <a:lnTo>
                    <a:pt x="10627" y="11761"/>
                  </a:lnTo>
                  <a:lnTo>
                    <a:pt x="10726" y="11753"/>
                  </a:lnTo>
                  <a:lnTo>
                    <a:pt x="10823" y="11728"/>
                  </a:lnTo>
                  <a:lnTo>
                    <a:pt x="10915" y="11686"/>
                  </a:lnTo>
                  <a:lnTo>
                    <a:pt x="11000" y="11627"/>
                  </a:lnTo>
                  <a:lnTo>
                    <a:pt x="11039" y="11590"/>
                  </a:lnTo>
                  <a:lnTo>
                    <a:pt x="11594" y="11036"/>
                  </a:lnTo>
                  <a:lnTo>
                    <a:pt x="11629" y="10997"/>
                  </a:lnTo>
                  <a:lnTo>
                    <a:pt x="11688" y="10913"/>
                  </a:lnTo>
                  <a:lnTo>
                    <a:pt x="11730" y="10821"/>
                  </a:lnTo>
                  <a:lnTo>
                    <a:pt x="11755" y="10723"/>
                  </a:lnTo>
                  <a:lnTo>
                    <a:pt x="11764" y="10625"/>
                  </a:lnTo>
                  <a:lnTo>
                    <a:pt x="11754" y="10525"/>
                  </a:lnTo>
                  <a:lnTo>
                    <a:pt x="11729" y="10427"/>
                  </a:lnTo>
                  <a:lnTo>
                    <a:pt x="11684" y="10334"/>
                  </a:lnTo>
                  <a:lnTo>
                    <a:pt x="11654" y="10290"/>
                  </a:lnTo>
                  <a:lnTo>
                    <a:pt x="10864" y="9182"/>
                  </a:lnTo>
                  <a:lnTo>
                    <a:pt x="10911" y="9102"/>
                  </a:lnTo>
                  <a:lnTo>
                    <a:pt x="11002" y="8940"/>
                  </a:lnTo>
                  <a:lnTo>
                    <a:pt x="11087" y="8772"/>
                  </a:lnTo>
                  <a:lnTo>
                    <a:pt x="11165" y="8603"/>
                  </a:lnTo>
                  <a:lnTo>
                    <a:pt x="11238" y="8429"/>
                  </a:lnTo>
                  <a:lnTo>
                    <a:pt x="11303" y="8253"/>
                  </a:lnTo>
                  <a:lnTo>
                    <a:pt x="11362" y="8073"/>
                  </a:lnTo>
                  <a:lnTo>
                    <a:pt x="11415" y="7890"/>
                  </a:lnTo>
                  <a:lnTo>
                    <a:pt x="11438" y="7797"/>
                  </a:lnTo>
                  <a:lnTo>
                    <a:pt x="12749" y="7579"/>
                  </a:lnTo>
                  <a:lnTo>
                    <a:pt x="12801" y="7568"/>
                  </a:lnTo>
                  <a:lnTo>
                    <a:pt x="12898" y="7533"/>
                  </a:lnTo>
                  <a:lnTo>
                    <a:pt x="12986" y="7483"/>
                  </a:lnTo>
                  <a:lnTo>
                    <a:pt x="13062" y="7419"/>
                  </a:lnTo>
                  <a:lnTo>
                    <a:pt x="13126" y="7343"/>
                  </a:lnTo>
                  <a:lnTo>
                    <a:pt x="13177" y="7256"/>
                  </a:lnTo>
                  <a:lnTo>
                    <a:pt x="13213" y="7161"/>
                  </a:lnTo>
                  <a:lnTo>
                    <a:pt x="13232" y="7060"/>
                  </a:lnTo>
                  <a:lnTo>
                    <a:pt x="13233" y="7007"/>
                  </a:lnTo>
                  <a:lnTo>
                    <a:pt x="13233" y="6222"/>
                  </a:lnTo>
                  <a:lnTo>
                    <a:pt x="13231" y="6170"/>
                  </a:lnTo>
                  <a:lnTo>
                    <a:pt x="13213" y="6068"/>
                  </a:lnTo>
                  <a:lnTo>
                    <a:pt x="13177" y="5973"/>
                  </a:lnTo>
                  <a:lnTo>
                    <a:pt x="13126" y="5887"/>
                  </a:lnTo>
                  <a:lnTo>
                    <a:pt x="13062" y="5811"/>
                  </a:lnTo>
                  <a:lnTo>
                    <a:pt x="12985" y="5747"/>
                  </a:lnTo>
                  <a:lnTo>
                    <a:pt x="12897" y="5696"/>
                  </a:lnTo>
                  <a:lnTo>
                    <a:pt x="12801" y="5662"/>
                  </a:lnTo>
                  <a:lnTo>
                    <a:pt x="12749" y="5652"/>
                  </a:lnTo>
                  <a:close/>
                  <a:moveTo>
                    <a:pt x="6637" y="9096"/>
                  </a:moveTo>
                  <a:lnTo>
                    <a:pt x="6573" y="9095"/>
                  </a:lnTo>
                  <a:lnTo>
                    <a:pt x="6446" y="9088"/>
                  </a:lnTo>
                  <a:lnTo>
                    <a:pt x="6321" y="9076"/>
                  </a:lnTo>
                  <a:lnTo>
                    <a:pt x="6198" y="9057"/>
                  </a:lnTo>
                  <a:lnTo>
                    <a:pt x="6076" y="9033"/>
                  </a:lnTo>
                  <a:lnTo>
                    <a:pt x="5958" y="9002"/>
                  </a:lnTo>
                  <a:lnTo>
                    <a:pt x="5842" y="8965"/>
                  </a:lnTo>
                  <a:lnTo>
                    <a:pt x="5728" y="8923"/>
                  </a:lnTo>
                  <a:lnTo>
                    <a:pt x="5616" y="8876"/>
                  </a:lnTo>
                  <a:lnTo>
                    <a:pt x="5507" y="8824"/>
                  </a:lnTo>
                  <a:lnTo>
                    <a:pt x="5402" y="8767"/>
                  </a:lnTo>
                  <a:lnTo>
                    <a:pt x="5300" y="8705"/>
                  </a:lnTo>
                  <a:lnTo>
                    <a:pt x="5201" y="8637"/>
                  </a:lnTo>
                  <a:lnTo>
                    <a:pt x="5105" y="8566"/>
                  </a:lnTo>
                  <a:lnTo>
                    <a:pt x="5013" y="8490"/>
                  </a:lnTo>
                  <a:lnTo>
                    <a:pt x="4926" y="8410"/>
                  </a:lnTo>
                  <a:lnTo>
                    <a:pt x="4841" y="8326"/>
                  </a:lnTo>
                  <a:lnTo>
                    <a:pt x="4761" y="8239"/>
                  </a:lnTo>
                  <a:lnTo>
                    <a:pt x="4685" y="8147"/>
                  </a:lnTo>
                  <a:lnTo>
                    <a:pt x="4613" y="8050"/>
                  </a:lnTo>
                  <a:lnTo>
                    <a:pt x="4547" y="7952"/>
                  </a:lnTo>
                  <a:lnTo>
                    <a:pt x="4485" y="7850"/>
                  </a:lnTo>
                  <a:lnTo>
                    <a:pt x="4427" y="7744"/>
                  </a:lnTo>
                  <a:lnTo>
                    <a:pt x="4375" y="7635"/>
                  </a:lnTo>
                  <a:lnTo>
                    <a:pt x="4327" y="7524"/>
                  </a:lnTo>
                  <a:lnTo>
                    <a:pt x="4287" y="7410"/>
                  </a:lnTo>
                  <a:lnTo>
                    <a:pt x="4250" y="7294"/>
                  </a:lnTo>
                  <a:lnTo>
                    <a:pt x="4219" y="7175"/>
                  </a:lnTo>
                  <a:lnTo>
                    <a:pt x="4195" y="7054"/>
                  </a:lnTo>
                  <a:lnTo>
                    <a:pt x="4176" y="6931"/>
                  </a:lnTo>
                  <a:lnTo>
                    <a:pt x="4164" y="6806"/>
                  </a:lnTo>
                  <a:lnTo>
                    <a:pt x="4157" y="6678"/>
                  </a:lnTo>
                  <a:lnTo>
                    <a:pt x="4156" y="6615"/>
                  </a:lnTo>
                  <a:lnTo>
                    <a:pt x="4157" y="6551"/>
                  </a:lnTo>
                  <a:lnTo>
                    <a:pt x="4164" y="6424"/>
                  </a:lnTo>
                  <a:lnTo>
                    <a:pt x="4176" y="6299"/>
                  </a:lnTo>
                  <a:lnTo>
                    <a:pt x="4195" y="6176"/>
                  </a:lnTo>
                  <a:lnTo>
                    <a:pt x="4219" y="6055"/>
                  </a:lnTo>
                  <a:lnTo>
                    <a:pt x="4250" y="5935"/>
                  </a:lnTo>
                  <a:lnTo>
                    <a:pt x="4287" y="5819"/>
                  </a:lnTo>
                  <a:lnTo>
                    <a:pt x="4327" y="5705"/>
                  </a:lnTo>
                  <a:lnTo>
                    <a:pt x="4375" y="5594"/>
                  </a:lnTo>
                  <a:lnTo>
                    <a:pt x="4427" y="5486"/>
                  </a:lnTo>
                  <a:lnTo>
                    <a:pt x="4485" y="5381"/>
                  </a:lnTo>
                  <a:lnTo>
                    <a:pt x="4547" y="5278"/>
                  </a:lnTo>
                  <a:lnTo>
                    <a:pt x="4613" y="5179"/>
                  </a:lnTo>
                  <a:lnTo>
                    <a:pt x="4685" y="5084"/>
                  </a:lnTo>
                  <a:lnTo>
                    <a:pt x="4761" y="4992"/>
                  </a:lnTo>
                  <a:lnTo>
                    <a:pt x="4841" y="4903"/>
                  </a:lnTo>
                  <a:lnTo>
                    <a:pt x="4926" y="4819"/>
                  </a:lnTo>
                  <a:lnTo>
                    <a:pt x="5013" y="4740"/>
                  </a:lnTo>
                  <a:lnTo>
                    <a:pt x="5105" y="4663"/>
                  </a:lnTo>
                  <a:lnTo>
                    <a:pt x="5201" y="4592"/>
                  </a:lnTo>
                  <a:lnTo>
                    <a:pt x="5300" y="4525"/>
                  </a:lnTo>
                  <a:lnTo>
                    <a:pt x="5402" y="4463"/>
                  </a:lnTo>
                  <a:lnTo>
                    <a:pt x="5507" y="4406"/>
                  </a:lnTo>
                  <a:lnTo>
                    <a:pt x="5616" y="4353"/>
                  </a:lnTo>
                  <a:lnTo>
                    <a:pt x="5728" y="4307"/>
                  </a:lnTo>
                  <a:lnTo>
                    <a:pt x="5842" y="4265"/>
                  </a:lnTo>
                  <a:lnTo>
                    <a:pt x="5958" y="4228"/>
                  </a:lnTo>
                  <a:lnTo>
                    <a:pt x="6076" y="4198"/>
                  </a:lnTo>
                  <a:lnTo>
                    <a:pt x="6198" y="4173"/>
                  </a:lnTo>
                  <a:lnTo>
                    <a:pt x="6321" y="4154"/>
                  </a:lnTo>
                  <a:lnTo>
                    <a:pt x="6446" y="4142"/>
                  </a:lnTo>
                  <a:lnTo>
                    <a:pt x="6573" y="4135"/>
                  </a:lnTo>
                  <a:lnTo>
                    <a:pt x="6637" y="4135"/>
                  </a:lnTo>
                  <a:lnTo>
                    <a:pt x="6701" y="4135"/>
                  </a:lnTo>
                  <a:lnTo>
                    <a:pt x="6829" y="4142"/>
                  </a:lnTo>
                  <a:lnTo>
                    <a:pt x="6954" y="4154"/>
                  </a:lnTo>
                  <a:lnTo>
                    <a:pt x="7077" y="4173"/>
                  </a:lnTo>
                  <a:lnTo>
                    <a:pt x="7197" y="4198"/>
                  </a:lnTo>
                  <a:lnTo>
                    <a:pt x="7316" y="4228"/>
                  </a:lnTo>
                  <a:lnTo>
                    <a:pt x="7433" y="4265"/>
                  </a:lnTo>
                  <a:lnTo>
                    <a:pt x="7547" y="4307"/>
                  </a:lnTo>
                  <a:lnTo>
                    <a:pt x="7658" y="4353"/>
                  </a:lnTo>
                  <a:lnTo>
                    <a:pt x="7767" y="4406"/>
                  </a:lnTo>
                  <a:lnTo>
                    <a:pt x="7872" y="4463"/>
                  </a:lnTo>
                  <a:lnTo>
                    <a:pt x="7974" y="4525"/>
                  </a:lnTo>
                  <a:lnTo>
                    <a:pt x="8073" y="4592"/>
                  </a:lnTo>
                  <a:lnTo>
                    <a:pt x="8169" y="4663"/>
                  </a:lnTo>
                  <a:lnTo>
                    <a:pt x="8261" y="4740"/>
                  </a:lnTo>
                  <a:lnTo>
                    <a:pt x="8349" y="4819"/>
                  </a:lnTo>
                  <a:lnTo>
                    <a:pt x="8433" y="4903"/>
                  </a:lnTo>
                  <a:lnTo>
                    <a:pt x="8513" y="4992"/>
                  </a:lnTo>
                  <a:lnTo>
                    <a:pt x="8590" y="5084"/>
                  </a:lnTo>
                  <a:lnTo>
                    <a:pt x="8661" y="5179"/>
                  </a:lnTo>
                  <a:lnTo>
                    <a:pt x="8727" y="5278"/>
                  </a:lnTo>
                  <a:lnTo>
                    <a:pt x="8790" y="5381"/>
                  </a:lnTo>
                  <a:lnTo>
                    <a:pt x="8847" y="5486"/>
                  </a:lnTo>
                  <a:lnTo>
                    <a:pt x="8899" y="5594"/>
                  </a:lnTo>
                  <a:lnTo>
                    <a:pt x="8946" y="5705"/>
                  </a:lnTo>
                  <a:lnTo>
                    <a:pt x="8988" y="5819"/>
                  </a:lnTo>
                  <a:lnTo>
                    <a:pt x="9024" y="5935"/>
                  </a:lnTo>
                  <a:lnTo>
                    <a:pt x="9055" y="6055"/>
                  </a:lnTo>
                  <a:lnTo>
                    <a:pt x="9079" y="6176"/>
                  </a:lnTo>
                  <a:lnTo>
                    <a:pt x="9098" y="6299"/>
                  </a:lnTo>
                  <a:lnTo>
                    <a:pt x="9111" y="6424"/>
                  </a:lnTo>
                  <a:lnTo>
                    <a:pt x="9118" y="6551"/>
                  </a:lnTo>
                  <a:lnTo>
                    <a:pt x="9118" y="6615"/>
                  </a:lnTo>
                  <a:lnTo>
                    <a:pt x="9118" y="6678"/>
                  </a:lnTo>
                  <a:lnTo>
                    <a:pt x="9111" y="6806"/>
                  </a:lnTo>
                  <a:lnTo>
                    <a:pt x="9098" y="6931"/>
                  </a:lnTo>
                  <a:lnTo>
                    <a:pt x="9079" y="7054"/>
                  </a:lnTo>
                  <a:lnTo>
                    <a:pt x="9055" y="7175"/>
                  </a:lnTo>
                  <a:lnTo>
                    <a:pt x="9024" y="7294"/>
                  </a:lnTo>
                  <a:lnTo>
                    <a:pt x="8988" y="7410"/>
                  </a:lnTo>
                  <a:lnTo>
                    <a:pt x="8946" y="7524"/>
                  </a:lnTo>
                  <a:lnTo>
                    <a:pt x="8899" y="7635"/>
                  </a:lnTo>
                  <a:lnTo>
                    <a:pt x="8847" y="7744"/>
                  </a:lnTo>
                  <a:lnTo>
                    <a:pt x="8790" y="7850"/>
                  </a:lnTo>
                  <a:lnTo>
                    <a:pt x="8727" y="7952"/>
                  </a:lnTo>
                  <a:lnTo>
                    <a:pt x="8661" y="8050"/>
                  </a:lnTo>
                  <a:lnTo>
                    <a:pt x="8590" y="8147"/>
                  </a:lnTo>
                  <a:lnTo>
                    <a:pt x="8513" y="8239"/>
                  </a:lnTo>
                  <a:lnTo>
                    <a:pt x="8433" y="8326"/>
                  </a:lnTo>
                  <a:lnTo>
                    <a:pt x="8349" y="8410"/>
                  </a:lnTo>
                  <a:lnTo>
                    <a:pt x="8261" y="8490"/>
                  </a:lnTo>
                  <a:lnTo>
                    <a:pt x="8169" y="8566"/>
                  </a:lnTo>
                  <a:lnTo>
                    <a:pt x="8073" y="8637"/>
                  </a:lnTo>
                  <a:lnTo>
                    <a:pt x="7974" y="8705"/>
                  </a:lnTo>
                  <a:lnTo>
                    <a:pt x="7872" y="8767"/>
                  </a:lnTo>
                  <a:lnTo>
                    <a:pt x="7767" y="8824"/>
                  </a:lnTo>
                  <a:lnTo>
                    <a:pt x="7658" y="8876"/>
                  </a:lnTo>
                  <a:lnTo>
                    <a:pt x="7547" y="8923"/>
                  </a:lnTo>
                  <a:lnTo>
                    <a:pt x="7433" y="8965"/>
                  </a:lnTo>
                  <a:lnTo>
                    <a:pt x="7316" y="9002"/>
                  </a:lnTo>
                  <a:lnTo>
                    <a:pt x="7197" y="9033"/>
                  </a:lnTo>
                  <a:lnTo>
                    <a:pt x="7077" y="9057"/>
                  </a:lnTo>
                  <a:lnTo>
                    <a:pt x="6954" y="9076"/>
                  </a:lnTo>
                  <a:lnTo>
                    <a:pt x="6829" y="9088"/>
                  </a:lnTo>
                  <a:lnTo>
                    <a:pt x="6701" y="9095"/>
                  </a:lnTo>
                  <a:lnTo>
                    <a:pt x="6637" y="9096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5" name="Group 12"/>
            <p:cNvGrpSpPr>
              <a:grpSpLocks noChangeAspect="1"/>
            </p:cNvGrpSpPr>
            <p:nvPr/>
          </p:nvGrpSpPr>
          <p:grpSpPr bwMode="auto">
            <a:xfrm>
              <a:off x="10864951" y="643633"/>
              <a:ext cx="218340" cy="173685"/>
              <a:chOff x="2015" y="2759"/>
              <a:chExt cx="841" cy="669"/>
            </a:xfrm>
            <a:solidFill>
              <a:schemeClr val="bg1"/>
            </a:solidFill>
          </p:grpSpPr>
          <p:sp>
            <p:nvSpPr>
              <p:cNvPr id="107" name="Freeform 13"/>
              <p:cNvSpPr>
                <a:spLocks/>
              </p:cNvSpPr>
              <p:nvPr/>
            </p:nvSpPr>
            <p:spPr bwMode="auto">
              <a:xfrm>
                <a:off x="2135" y="2894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8" name="Freeform 14"/>
              <p:cNvSpPr>
                <a:spLocks/>
              </p:cNvSpPr>
              <p:nvPr/>
            </p:nvSpPr>
            <p:spPr bwMode="auto">
              <a:xfrm>
                <a:off x="2015" y="2759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06" name="포인트가 5개인 별 105"/>
            <p:cNvSpPr/>
            <p:nvPr/>
          </p:nvSpPr>
          <p:spPr>
            <a:xfrm>
              <a:off x="11189035" y="637971"/>
              <a:ext cx="179348" cy="179348"/>
            </a:xfrm>
            <a:prstGeom prst="star5">
              <a:avLst>
                <a:gd name="adj" fmla="val 20625"/>
                <a:gd name="hf" fmla="val 105146"/>
                <a:gd name="vf" fmla="val 110557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0" name="덧셈 기호 89"/>
          <p:cNvSpPr/>
          <p:nvPr/>
        </p:nvSpPr>
        <p:spPr>
          <a:xfrm rot="18900000">
            <a:off x="9795212" y="440912"/>
            <a:ext cx="186710" cy="190308"/>
          </a:xfrm>
          <a:prstGeom prst="mathPlus">
            <a:avLst>
              <a:gd name="adj1" fmla="val 855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67595" y="306233"/>
            <a:ext cx="7079066" cy="342396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i="1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공격 시뮬레이션 아키텍처</a:t>
            </a:r>
            <a:endParaRPr kumimoji="0" lang="ko-KR" altLang="en-US" sz="32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" name="자유형 10">
            <a:extLst>
              <a:ext uri="{FF2B5EF4-FFF2-40B4-BE49-F238E27FC236}">
                <a16:creationId xmlns:a16="http://schemas.microsoft.com/office/drawing/2014/main" id="{081E68D0-4833-4797-B459-B55FFECDFF38}"/>
              </a:ext>
            </a:extLst>
          </p:cNvPr>
          <p:cNvSpPr/>
          <p:nvPr/>
        </p:nvSpPr>
        <p:spPr>
          <a:xfrm>
            <a:off x="6985019" y="401498"/>
            <a:ext cx="174052" cy="174577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3" name="이등변 삼각형 92"/>
          <p:cNvSpPr/>
          <p:nvPr/>
        </p:nvSpPr>
        <p:spPr>
          <a:xfrm rot="10800000">
            <a:off x="7301368" y="442223"/>
            <a:ext cx="108454" cy="6382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4" name="덧셈 기호 93"/>
          <p:cNvSpPr/>
          <p:nvPr/>
        </p:nvSpPr>
        <p:spPr>
          <a:xfrm rot="18900000">
            <a:off x="7765347" y="386684"/>
            <a:ext cx="186710" cy="190308"/>
          </a:xfrm>
          <a:prstGeom prst="mathPlus">
            <a:avLst>
              <a:gd name="adj1" fmla="val 855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5" name="원호 94"/>
          <p:cNvSpPr/>
          <p:nvPr/>
        </p:nvSpPr>
        <p:spPr>
          <a:xfrm>
            <a:off x="7535731" y="411568"/>
            <a:ext cx="138137" cy="140800"/>
          </a:xfrm>
          <a:prstGeom prst="arc">
            <a:avLst>
              <a:gd name="adj1" fmla="val 16200000"/>
              <a:gd name="adj2" fmla="val 1336501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5273" y="731921"/>
            <a:ext cx="12061457" cy="603544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1944997" y="741191"/>
            <a:ext cx="181732" cy="602617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grpSp>
        <p:nvGrpSpPr>
          <p:cNvPr id="269" name="그룹 268"/>
          <p:cNvGrpSpPr/>
          <p:nvPr/>
        </p:nvGrpSpPr>
        <p:grpSpPr>
          <a:xfrm>
            <a:off x="703221" y="1024701"/>
            <a:ext cx="10588484" cy="5508292"/>
            <a:chOff x="842326" y="339414"/>
            <a:chExt cx="9330373" cy="6065196"/>
          </a:xfrm>
        </p:grpSpPr>
        <p:sp>
          <p:nvSpPr>
            <p:cNvPr id="305" name="Rectangle 32">
              <a:extLst>
                <a:ext uri="{FF2B5EF4-FFF2-40B4-BE49-F238E27FC236}">
                  <a16:creationId xmlns:a16="http://schemas.microsoft.com/office/drawing/2014/main" id="{E3C373A7-C79E-F040-A456-79E6A4AF1C21}"/>
                </a:ext>
              </a:extLst>
            </p:cNvPr>
            <p:cNvSpPr/>
            <p:nvPr/>
          </p:nvSpPr>
          <p:spPr>
            <a:xfrm>
              <a:off x="842326" y="339414"/>
              <a:ext cx="9330373" cy="6065196"/>
            </a:xfrm>
            <a:prstGeom prst="rect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502920" tIns="91440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        </a:t>
              </a:r>
            </a:p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       </a:t>
              </a: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1061223" y="420493"/>
              <a:ext cx="1601454" cy="37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AWS Cloud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72" name="Rectangle 62" descr="Availability Zone group.">
              <a:extLst>
                <a:ext uri="{FF2B5EF4-FFF2-40B4-BE49-F238E27FC236}">
                  <a16:creationId xmlns:a16="http://schemas.microsoft.com/office/drawing/2014/main" id="{9B016F79-D3E5-4039-94FF-6B4AB7E65CFF}"/>
                </a:ext>
              </a:extLst>
            </p:cNvPr>
            <p:cNvSpPr/>
            <p:nvPr/>
          </p:nvSpPr>
          <p:spPr>
            <a:xfrm>
              <a:off x="1560705" y="977844"/>
              <a:ext cx="7893011" cy="4965755"/>
            </a:xfrm>
            <a:prstGeom prst="rect">
              <a:avLst/>
            </a:prstGeom>
            <a:noFill/>
            <a:ln w="15875" cap="flat" cmpd="sng" algn="ctr">
              <a:solidFill>
                <a:srgbClr val="00A4A6"/>
              </a:solidFill>
              <a:prstDash val="dash"/>
              <a:miter lim="800000"/>
            </a:ln>
            <a:effectLst/>
          </p:spPr>
          <p:txBody>
            <a:bodyPr tIns="91440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Availability Zones</a:t>
              </a:r>
            </a:p>
          </p:txBody>
        </p:sp>
        <p:grpSp>
          <p:nvGrpSpPr>
            <p:cNvPr id="273" name="Group 9" descr="Public subnet group.">
              <a:extLst>
                <a:ext uri="{FF2B5EF4-FFF2-40B4-BE49-F238E27FC236}">
                  <a16:creationId xmlns:a16="http://schemas.microsoft.com/office/drawing/2014/main" id="{DB166E94-FB7B-4C12-BC5E-F8DD14849668}"/>
                </a:ext>
              </a:extLst>
            </p:cNvPr>
            <p:cNvGrpSpPr/>
            <p:nvPr/>
          </p:nvGrpSpPr>
          <p:grpSpPr>
            <a:xfrm>
              <a:off x="1695328" y="2078399"/>
              <a:ext cx="2624049" cy="3062421"/>
              <a:chOff x="6131946" y="2583914"/>
              <a:chExt cx="1765300" cy="958903"/>
            </a:xfrm>
            <a:solidFill>
              <a:srgbClr val="70AD47">
                <a:lumMod val="20000"/>
                <a:lumOff val="80000"/>
              </a:srgbClr>
            </a:solidFill>
          </p:grpSpPr>
          <p:sp>
            <p:nvSpPr>
              <p:cNvPr id="303" name="Rectangle 73">
                <a:extLst>
                  <a:ext uri="{FF2B5EF4-FFF2-40B4-BE49-F238E27FC236}">
                    <a16:creationId xmlns:a16="http://schemas.microsoft.com/office/drawing/2014/main" id="{6DE3317B-F4E9-44E3-B432-885494FBDBE6}"/>
                  </a:ext>
                </a:extLst>
              </p:cNvPr>
              <p:cNvSpPr/>
              <p:nvPr/>
            </p:nvSpPr>
            <p:spPr>
              <a:xfrm>
                <a:off x="6131946" y="2583914"/>
                <a:ext cx="1765300" cy="958903"/>
              </a:xfrm>
              <a:prstGeom prst="rect">
                <a:avLst/>
              </a:prstGeom>
              <a:grpFill/>
              <a:ln w="15875" cap="flat" cmpd="sng" algn="ctr">
                <a:noFill/>
                <a:prstDash val="solid"/>
                <a:miter lim="800000"/>
              </a:ln>
              <a:effectLst/>
            </p:spPr>
            <p:txBody>
              <a:bodyPr lIns="502920" tIns="91440" bIns="45720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/>
                    </a:solidFill>
                    <a:effectLst/>
                    <a:uLnTx/>
                    <a:uFillTx/>
                    <a:latin typeface="HY헤드라인M" panose="02030600000101010101" pitchFamily="18" charset="-127"/>
                    <a:ea typeface="HY헤드라인M" panose="02030600000101010101" pitchFamily="18" charset="-127"/>
                    <a:cs typeface="Arial" panose="020B0604020202020204" pitchFamily="34" charset="0"/>
                  </a:rPr>
                  <a:t> Public subnet</a:t>
                </a:r>
              </a:p>
            </p:txBody>
          </p:sp>
          <p:pic>
            <p:nvPicPr>
              <p:cNvPr id="304" name="Graphic 74" descr="Public subnet group icon. ">
                <a:extLst>
                  <a:ext uri="{FF2B5EF4-FFF2-40B4-BE49-F238E27FC236}">
                    <a16:creationId xmlns:a16="http://schemas.microsoft.com/office/drawing/2014/main" id="{96939921-066A-4750-9375-7F09DF777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6136828" y="2584864"/>
                <a:ext cx="226055" cy="133429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301" name="Rectangle 69">
              <a:extLst>
                <a:ext uri="{FF2B5EF4-FFF2-40B4-BE49-F238E27FC236}">
                  <a16:creationId xmlns:a16="http://schemas.microsoft.com/office/drawing/2014/main" id="{21F720A2-D555-4892-9C0D-4F763BD1BB42}"/>
                </a:ext>
              </a:extLst>
            </p:cNvPr>
            <p:cNvSpPr/>
            <p:nvPr/>
          </p:nvSpPr>
          <p:spPr>
            <a:xfrm>
              <a:off x="1066135" y="1491919"/>
              <a:ext cx="8591396" cy="4083382"/>
            </a:xfrm>
            <a:prstGeom prst="rect">
              <a:avLst/>
            </a:prstGeom>
            <a:noFill/>
            <a:ln w="15875" cap="flat" cmpd="sng" algn="ctr">
              <a:solidFill>
                <a:srgbClr val="8C4FFF"/>
              </a:solidFill>
              <a:prstDash val="solid"/>
              <a:miter lim="800000"/>
            </a:ln>
            <a:effectLst/>
          </p:spPr>
          <p:txBody>
            <a:bodyPr lIns="502920" tIns="91440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600" b="0" i="0" u="none" strike="noStrike" kern="0" cap="none" spc="0" normalizeH="0" baseline="0" noProof="0" dirty="0" err="1">
                  <a:ln w="0"/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VPC</a:t>
              </a:r>
              <a:endParaRPr kumimoji="0" lang="en-US" sz="1600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75" name="Rectangle 71">
              <a:extLst>
                <a:ext uri="{FF2B5EF4-FFF2-40B4-BE49-F238E27FC236}">
                  <a16:creationId xmlns:a16="http://schemas.microsoft.com/office/drawing/2014/main" id="{298B9DEF-F387-4811-A9E9-E0A6C0765BE8}"/>
                </a:ext>
              </a:extLst>
            </p:cNvPr>
            <p:cNvSpPr/>
            <p:nvPr/>
          </p:nvSpPr>
          <p:spPr>
            <a:xfrm>
              <a:off x="4665855" y="2078399"/>
              <a:ext cx="4414645" cy="3062422"/>
            </a:xfrm>
            <a:prstGeom prst="rect">
              <a:avLst/>
            </a:prstGeom>
            <a:solidFill>
              <a:srgbClr val="5B9BD5">
                <a:lumMod val="40000"/>
                <a:lumOff val="60000"/>
              </a:srgbClr>
            </a:solidFill>
            <a:ln w="15875" cap="flat" cmpd="sng" algn="ctr">
              <a:noFill/>
              <a:prstDash val="solid"/>
              <a:miter lim="800000"/>
            </a:ln>
            <a:effectLst/>
          </p:spPr>
          <p:txBody>
            <a:bodyPr lIns="502920" tIns="91440" bIns="45720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276" name="Graphic 72" descr="Private subnet group icon. ">
              <a:extLst>
                <a:ext uri="{FF2B5EF4-FFF2-40B4-BE49-F238E27FC236}">
                  <a16:creationId xmlns:a16="http://schemas.microsoft.com/office/drawing/2014/main" id="{74372F13-6358-4435-9927-FF2D240D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671909" y="2087295"/>
              <a:ext cx="352224" cy="439339"/>
            </a:xfrm>
            <a:prstGeom prst="rect">
              <a:avLst/>
            </a:prstGeom>
          </p:spPr>
        </p:pic>
        <p:grpSp>
          <p:nvGrpSpPr>
            <p:cNvPr id="277" name="Group 6" descr="Auto Scaling group.">
              <a:extLst>
                <a:ext uri="{FF2B5EF4-FFF2-40B4-BE49-F238E27FC236}">
                  <a16:creationId xmlns:a16="http://schemas.microsoft.com/office/drawing/2014/main" id="{B0DA602C-FD1A-4C77-9FAF-5999DAC9C730}"/>
                </a:ext>
              </a:extLst>
            </p:cNvPr>
            <p:cNvGrpSpPr/>
            <p:nvPr/>
          </p:nvGrpSpPr>
          <p:grpSpPr>
            <a:xfrm>
              <a:off x="2144938" y="2926683"/>
              <a:ext cx="1765300" cy="1393303"/>
              <a:chOff x="351632" y="2618865"/>
              <a:chExt cx="1765300" cy="890588"/>
            </a:xfrm>
          </p:grpSpPr>
          <p:sp>
            <p:nvSpPr>
              <p:cNvPr id="299" name="Rectangle 66">
                <a:extLst>
                  <a:ext uri="{FF2B5EF4-FFF2-40B4-BE49-F238E27FC236}">
                    <a16:creationId xmlns:a16="http://schemas.microsoft.com/office/drawing/2014/main" id="{15D6B773-1DB4-474A-BEF2-EC37AF610557}"/>
                  </a:ext>
                </a:extLst>
              </p:cNvPr>
              <p:cNvSpPr/>
              <p:nvPr/>
            </p:nvSpPr>
            <p:spPr>
              <a:xfrm>
                <a:off x="351632" y="2618865"/>
                <a:ext cx="1765300" cy="890588"/>
              </a:xfrm>
              <a:prstGeom prst="rect">
                <a:avLst/>
              </a:prstGeom>
              <a:noFill/>
              <a:ln w="15875" cap="flat" cmpd="sng" algn="ctr">
                <a:solidFill>
                  <a:srgbClr val="ED7100"/>
                </a:solidFill>
                <a:prstDash val="dash"/>
                <a:miter lim="800000"/>
              </a:ln>
              <a:effectLst/>
            </p:spPr>
            <p:txBody>
              <a:bodyPr tIns="91440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00" name="Graphic 67" descr="Auto Scaling group icon.">
                <a:extLst>
                  <a:ext uri="{FF2B5EF4-FFF2-40B4-BE49-F238E27FC236}">
                    <a16:creationId xmlns:a16="http://schemas.microsoft.com/office/drawing/2014/main" id="{1ECE5F9D-8443-48DD-BB53-72DDFA75A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043782" y="2618866"/>
                <a:ext cx="381000" cy="296121"/>
              </a:xfrm>
              <a:prstGeom prst="rect">
                <a:avLst/>
              </a:prstGeom>
            </p:spPr>
          </p:pic>
        </p:grpSp>
        <p:pic>
          <p:nvPicPr>
            <p:cNvPr id="278" name="Graphic 35">
              <a:extLst>
                <a:ext uri="{FF2B5EF4-FFF2-40B4-BE49-F238E27FC236}">
                  <a16:creationId xmlns:a16="http://schemas.microsoft.com/office/drawing/2014/main" id="{FA686382-AEEB-46A8-5F02-23C69DFD3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 bwMode="auto">
            <a:xfrm>
              <a:off x="2865068" y="4367627"/>
              <a:ext cx="353021" cy="413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9" name="Rectangle 66">
              <a:extLst>
                <a:ext uri="{FF2B5EF4-FFF2-40B4-BE49-F238E27FC236}">
                  <a16:creationId xmlns:a16="http://schemas.microsoft.com/office/drawing/2014/main" id="{15D6B773-1DB4-474A-BEF2-EC37AF610557}"/>
                </a:ext>
              </a:extLst>
            </p:cNvPr>
            <p:cNvSpPr/>
            <p:nvPr/>
          </p:nvSpPr>
          <p:spPr>
            <a:xfrm>
              <a:off x="4821681" y="2926683"/>
              <a:ext cx="1325726" cy="1393304"/>
            </a:xfrm>
            <a:prstGeom prst="rect">
              <a:avLst/>
            </a:prstGeom>
            <a:noFill/>
            <a:ln w="15875" cap="flat" cmpd="sng" algn="ctr">
              <a:solidFill>
                <a:srgbClr val="ED7100"/>
              </a:solidFill>
              <a:prstDash val="dash"/>
              <a:miter lim="800000"/>
            </a:ln>
            <a:effectLst/>
          </p:spPr>
          <p:txBody>
            <a:bodyPr tIns="91440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1" name="TextBox 280"/>
            <p:cNvSpPr txBox="1"/>
            <p:nvPr/>
          </p:nvSpPr>
          <p:spPr>
            <a:xfrm>
              <a:off x="2374135" y="3903900"/>
              <a:ext cx="1386486" cy="321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Linux Bastion</a:t>
              </a:r>
              <a:endPara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2847250" y="2611577"/>
              <a:ext cx="1607827" cy="338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Auto Scaling group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83" name="TextBox 282"/>
            <p:cNvSpPr txBox="1"/>
            <p:nvPr/>
          </p:nvSpPr>
          <p:spPr>
            <a:xfrm>
              <a:off x="2334346" y="4752892"/>
              <a:ext cx="1386486" cy="321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NAT gateway</a:t>
              </a:r>
              <a:endPara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4706245" y="2565233"/>
              <a:ext cx="1580908" cy="338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Auto Scaling group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4824940" y="3808389"/>
              <a:ext cx="1386486" cy="321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손상된 인스턴스</a:t>
              </a: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7162043" y="3243057"/>
              <a:ext cx="1347645" cy="321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Windows Target</a:t>
              </a:r>
              <a:endPara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6777268" y="4488804"/>
              <a:ext cx="2117195" cy="321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Linux Target</a:t>
              </a:r>
              <a:endPara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6307609" y="5188614"/>
              <a:ext cx="1175074" cy="338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10.0.0.0/16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2465233" y="5185107"/>
              <a:ext cx="1175074" cy="338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10.0.0.0/19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endParaRPr>
            </a:p>
          </p:txBody>
        </p:sp>
        <p:pic>
          <p:nvPicPr>
            <p:cNvPr id="292" name="Graphic 63" descr="Internet gateway resource icon for the Amazon VPC service.&#10;">
              <a:extLst>
                <a:ext uri="{FF2B5EF4-FFF2-40B4-BE49-F238E27FC236}">
                  <a16:creationId xmlns:a16="http://schemas.microsoft.com/office/drawing/2014/main" id="{45FAF6D6-2DA9-426A-9915-308E79743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71805" y="1173524"/>
              <a:ext cx="457200" cy="574833"/>
            </a:xfrm>
            <a:prstGeom prst="rect">
              <a:avLst/>
            </a:prstGeom>
            <a:noFill/>
          </p:spPr>
        </p:pic>
        <p:sp>
          <p:nvSpPr>
            <p:cNvPr id="293" name="Freeform 59" descr="Ninety degree arrow pointing up to the right.">
              <a:extLst>
                <a:ext uri="{FF2B5EF4-FFF2-40B4-BE49-F238E27FC236}">
                  <a16:creationId xmlns:a16="http://schemas.microsoft.com/office/drawing/2014/main" id="{D1DFE268-D008-4F1E-8964-4CBD22E92CC0}"/>
                </a:ext>
              </a:extLst>
            </p:cNvPr>
            <p:cNvSpPr/>
            <p:nvPr/>
          </p:nvSpPr>
          <p:spPr>
            <a:xfrm flipH="1">
              <a:off x="5488807" y="3080030"/>
              <a:ext cx="1804978" cy="287695"/>
            </a:xfrm>
            <a:custGeom>
              <a:avLst/>
              <a:gdLst>
                <a:gd name="connsiteX0" fmla="*/ 1371600 w 1371600"/>
                <a:gd name="connsiteY0" fmla="*/ 711200 h 711200"/>
                <a:gd name="connsiteX1" fmla="*/ 1371600 w 1371600"/>
                <a:gd name="connsiteY1" fmla="*/ 0 h 711200"/>
                <a:gd name="connsiteX2" fmla="*/ 0 w 1371600"/>
                <a:gd name="connsiteY2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1600" h="711200">
                  <a:moveTo>
                    <a:pt x="1371600" y="711200"/>
                  </a:moveTo>
                  <a:lnTo>
                    <a:pt x="1371600" y="0"/>
                  </a:lnTo>
                  <a:lnTo>
                    <a:pt x="0" y="0"/>
                  </a:lnTo>
                </a:path>
              </a:pathLst>
            </a:custGeom>
            <a:noFill/>
            <a:ln w="15875" cap="flat" cmpd="sng" algn="ctr">
              <a:solidFill>
                <a:srgbClr val="000000"/>
              </a:solidFill>
              <a:prstDash val="solid"/>
              <a:miter lim="800000"/>
              <a:headEnd type="none" w="med" len="sm"/>
              <a:tailEnd type="arrow" w="med" len="sm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294" name="Freeform 61" descr="Ninety degree arrow pointing down to the right.">
              <a:extLst>
                <a:ext uri="{FF2B5EF4-FFF2-40B4-BE49-F238E27FC236}">
                  <a16:creationId xmlns:a16="http://schemas.microsoft.com/office/drawing/2014/main" id="{3DAA0240-05BC-48F6-8AA2-25FCD736BF7F}"/>
                </a:ext>
              </a:extLst>
            </p:cNvPr>
            <p:cNvSpPr/>
            <p:nvPr/>
          </p:nvSpPr>
          <p:spPr>
            <a:xfrm flipH="1" flipV="1">
              <a:off x="5499845" y="4089571"/>
              <a:ext cx="1793936" cy="341988"/>
            </a:xfrm>
            <a:custGeom>
              <a:avLst/>
              <a:gdLst>
                <a:gd name="connsiteX0" fmla="*/ 1371600 w 1371600"/>
                <a:gd name="connsiteY0" fmla="*/ 711200 h 711200"/>
                <a:gd name="connsiteX1" fmla="*/ 1371600 w 1371600"/>
                <a:gd name="connsiteY1" fmla="*/ 0 h 711200"/>
                <a:gd name="connsiteX2" fmla="*/ 0 w 1371600"/>
                <a:gd name="connsiteY2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1600" h="711200">
                  <a:moveTo>
                    <a:pt x="1371600" y="711200"/>
                  </a:moveTo>
                  <a:lnTo>
                    <a:pt x="1371600" y="0"/>
                  </a:lnTo>
                  <a:lnTo>
                    <a:pt x="0" y="0"/>
                  </a:lnTo>
                </a:path>
              </a:pathLst>
            </a:custGeom>
            <a:noFill/>
            <a:ln w="15875" cap="flat" cmpd="sng" algn="ctr">
              <a:solidFill>
                <a:srgbClr val="000000"/>
              </a:solidFill>
              <a:prstDash val="solid"/>
              <a:miter lim="800000"/>
              <a:headEnd type="none" w="med" len="sm"/>
              <a:tailEnd type="arrow" w="med" len="sm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3218088" y="1629248"/>
              <a:ext cx="1720219" cy="338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Internet Gateway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297" name="Straight Arrow Connector 77" descr="Down pointing vertical arrow.">
              <a:extLst>
                <a:ext uri="{FF2B5EF4-FFF2-40B4-BE49-F238E27FC236}">
                  <a16:creationId xmlns:a16="http://schemas.microsoft.com/office/drawing/2014/main" id="{82635242-9714-4273-852A-ADFDFD57AD54}"/>
                </a:ext>
              </a:extLst>
            </p:cNvPr>
            <p:cNvCxnSpPr/>
            <p:nvPr/>
          </p:nvCxnSpPr>
          <p:spPr>
            <a:xfrm flipV="1">
              <a:off x="3403600" y="1744684"/>
              <a:ext cx="0" cy="38256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sm"/>
              <a:tailEnd type="none" w="med" len="sm"/>
            </a:ln>
            <a:effectLst/>
          </p:spPr>
        </p:cxnSp>
        <p:cxnSp>
          <p:nvCxnSpPr>
            <p:cNvPr id="298" name="Straight Arrow Connector 52" descr="Arrow pointing from Chef workstation&#10;(local Chef repo) to Chef node.">
              <a:extLst>
                <a:ext uri="{FF2B5EF4-FFF2-40B4-BE49-F238E27FC236}">
                  <a16:creationId xmlns:a16="http://schemas.microsoft.com/office/drawing/2014/main" id="{C2326579-F3E5-BC75-72FD-D6973282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311377" y="3711548"/>
              <a:ext cx="1882923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sm"/>
              <a:tailEnd type="arrow" w="med" len="sm"/>
            </a:ln>
            <a:effectLst/>
          </p:spPr>
        </p:cxn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16296" y="3519423"/>
            <a:ext cx="363276" cy="452085"/>
          </a:xfrm>
          <a:prstGeom prst="rect">
            <a:avLst/>
          </a:prstGeom>
        </p:spPr>
      </p:pic>
      <p:pic>
        <p:nvPicPr>
          <p:cNvPr id="2" name="Graphic 46" descr="Instance instance icon for the Amazon EC2 service.">
            <a:extLst>
              <a:ext uri="{FF2B5EF4-FFF2-40B4-BE49-F238E27FC236}">
                <a16:creationId xmlns:a16="http://schemas.microsoft.com/office/drawing/2014/main" id="{1AAF98C5-35B9-5FF2-FD98-21CFC9F35E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51331" y="3787238"/>
            <a:ext cx="457200" cy="457200"/>
          </a:xfrm>
          <a:prstGeom prst="rect">
            <a:avLst/>
          </a:prstGeom>
        </p:spPr>
      </p:pic>
      <p:pic>
        <p:nvPicPr>
          <p:cNvPr id="3" name="Graphic 46" descr="Instance instance icon for the Amazon EC2 service.">
            <a:extLst>
              <a:ext uri="{FF2B5EF4-FFF2-40B4-BE49-F238E27FC236}">
                <a16:creationId xmlns:a16="http://schemas.microsoft.com/office/drawing/2014/main" id="{1BA96DE6-7FBE-9278-E3C0-E3E8395A08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90899" y="4356316"/>
            <a:ext cx="457200" cy="457200"/>
          </a:xfrm>
          <a:prstGeom prst="rect">
            <a:avLst/>
          </a:prstGeom>
        </p:spPr>
      </p:pic>
      <p:pic>
        <p:nvPicPr>
          <p:cNvPr id="4" name="Graphic 46" descr="Instance instance icon for the Amazon EC2 service.">
            <a:extLst>
              <a:ext uri="{FF2B5EF4-FFF2-40B4-BE49-F238E27FC236}">
                <a16:creationId xmlns:a16="http://schemas.microsoft.com/office/drawing/2014/main" id="{28679165-EE82-8678-AFD8-B4A3CA264D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96798" y="3222900"/>
            <a:ext cx="457200" cy="457200"/>
          </a:xfrm>
          <a:prstGeom prst="rect">
            <a:avLst/>
          </a:prstGeom>
        </p:spPr>
      </p:pic>
      <p:pic>
        <p:nvPicPr>
          <p:cNvPr id="5" name="Graphic 46" descr="Instance instance icon for the Amazon EC2 service.">
            <a:extLst>
              <a:ext uri="{FF2B5EF4-FFF2-40B4-BE49-F238E27FC236}">
                <a16:creationId xmlns:a16="http://schemas.microsoft.com/office/drawing/2014/main" id="{85CB7BF4-E029-7D95-3484-2D1B9E3613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77651" y="3829910"/>
            <a:ext cx="457200" cy="457200"/>
          </a:xfrm>
          <a:prstGeom prst="rect">
            <a:avLst/>
          </a:prstGeom>
        </p:spPr>
      </p:pic>
      <p:pic>
        <p:nvPicPr>
          <p:cNvPr id="8" name="Graphic 55" descr="AWS Cloud group icon with AWS logo.">
            <a:extLst>
              <a:ext uri="{FF2B5EF4-FFF2-40B4-BE49-F238E27FC236}">
                <a16:creationId xmlns:a16="http://schemas.microsoft.com/office/drawing/2014/main" id="{8AB2D835-9413-49FA-ACE8-763B2FFE23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695398" y="1021376"/>
            <a:ext cx="502778" cy="502778"/>
          </a:xfrm>
          <a:prstGeom prst="rect">
            <a:avLst/>
          </a:prstGeom>
        </p:spPr>
      </p:pic>
      <p:pic>
        <p:nvPicPr>
          <p:cNvPr id="9" name="Graphic 70" descr="VPC group icon. ">
            <a:extLst>
              <a:ext uri="{FF2B5EF4-FFF2-40B4-BE49-F238E27FC236}">
                <a16:creationId xmlns:a16="http://schemas.microsoft.com/office/drawing/2014/main" id="{E45B4EB6-8026-4795-A01B-64C99F1EBC0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64717" y="2078333"/>
            <a:ext cx="405238" cy="4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10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공격시뮬레이션 </a:t>
            </a:r>
            <a:r>
              <a:rPr lang="en-US" altLang="ko-KR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400" b="1" i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포트스캔</a:t>
            </a: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B1175F-E520-1B45-B913-597386FF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60" y="1276371"/>
            <a:ext cx="8564880" cy="48177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255" y="3070245"/>
            <a:ext cx="8811490" cy="71751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4424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공격시뮬레이션</a:t>
            </a:r>
            <a:r>
              <a:rPr lang="en-US" altLang="ko-KR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– SSH </a:t>
            </a:r>
            <a:r>
              <a:rPr lang="ko-KR" altLang="en-US" sz="2400" b="1" i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브루트</a:t>
            </a: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포스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FF3E07-04AA-F3E7-189E-E7C69ADF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242" y="1284968"/>
            <a:ext cx="9022080" cy="50749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" y="2998334"/>
            <a:ext cx="11336332" cy="47631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24984" y="3471328"/>
            <a:ext cx="14641968" cy="42868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997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공격시뮬레이션 </a:t>
            </a:r>
            <a:r>
              <a:rPr lang="en-US" altLang="ko-KR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– RDP </a:t>
            </a:r>
            <a:r>
              <a:rPr lang="ko-KR" altLang="en-US" sz="2400" b="1" i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브루트</a:t>
            </a: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포스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D32827-12A1-FF59-67AA-5E4BB6929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534" y="1260263"/>
            <a:ext cx="9102932" cy="5120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65" y="2954975"/>
            <a:ext cx="11241069" cy="46679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13" y="3449266"/>
            <a:ext cx="9183382" cy="50489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214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공격시뮬레이션 </a:t>
            </a:r>
            <a:r>
              <a:rPr lang="en-US" altLang="ko-KR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400" b="1" i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암호화폐</a:t>
            </a: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채굴 활동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3BA4C0-732D-015A-B891-2A151651C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32" y="1163734"/>
            <a:ext cx="9770536" cy="54959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65" y="2935922"/>
            <a:ext cx="11241069" cy="50489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92" y="3465308"/>
            <a:ext cx="11288700" cy="50489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278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공격시뮬레이션 </a:t>
            </a:r>
            <a:r>
              <a:rPr lang="en-US" altLang="ko-KR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유출 위협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4E56CE-A8F8-FC85-EC1F-B5A1F9D00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62" y="1363464"/>
            <a:ext cx="8942476" cy="50301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571" y="3186078"/>
            <a:ext cx="10078857" cy="48584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7984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공격시뮬레이션 </a:t>
            </a:r>
            <a:r>
              <a:rPr lang="en-US" altLang="ko-KR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제어</a:t>
            </a:r>
            <a:r>
              <a:rPr lang="en-US" altLang="ko-KR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400" b="1" i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C&amp;C</a:t>
            </a:r>
            <a:r>
              <a:rPr lang="en-US" altLang="ko-KR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활동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B2B48E-90A6-BB22-C250-E2635F9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680" y="1247076"/>
            <a:ext cx="8930640" cy="502348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42" y="3066392"/>
            <a:ext cx="10331116" cy="72521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9267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공격시뮬레이션 </a:t>
            </a:r>
            <a:r>
              <a:rPr lang="en-US" altLang="ko-KR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악성 파일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4103E8-9F86-DB2D-0FDE-2DB10F9DF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1498533"/>
            <a:ext cx="8636000" cy="4857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432" y="3091329"/>
            <a:ext cx="8053136" cy="67534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4256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47625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&amp;</a:t>
              </a:r>
            </a:p>
          </p:txBody>
        </p:sp>
      </p:grpSp>
      <p:pic>
        <p:nvPicPr>
          <p:cNvPr id="4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2550" y="423705"/>
            <a:ext cx="9365692" cy="6243796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76A926D-20E4-42C2-969B-F82A3012189F}"/>
              </a:ext>
            </a:extLst>
          </p:cNvPr>
          <p:cNvGrpSpPr/>
          <p:nvPr/>
        </p:nvGrpSpPr>
        <p:grpSpPr>
          <a:xfrm rot="10800000">
            <a:off x="7216877" y="5456232"/>
            <a:ext cx="3431460" cy="1"/>
            <a:chOff x="1523994" y="3509963"/>
            <a:chExt cx="16178965" cy="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7B710D0-391B-4E2F-8163-EB46CD0C5FD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ABA84D-FF32-46E4-AC43-397951EC9A70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4" y="3509964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 descr="A picture containing person, standing, holding, wearing&#10;&#10;Description automatically generated">
            <a:extLst>
              <a:ext uri="{FF2B5EF4-FFF2-40B4-BE49-F238E27FC236}">
                <a16:creationId xmlns:a16="http://schemas.microsoft.com/office/drawing/2014/main" id="{1710FB7C-C225-461A-8B62-BB719953A9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28" y="1625600"/>
            <a:ext cx="5042522" cy="31623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999245" y="1871605"/>
            <a:ext cx="424885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400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결과</a:t>
            </a:r>
            <a:endParaRPr lang="en-US" altLang="ko-KR" sz="4400" i="1" kern="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47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시뮬레이션 </a:t>
            </a: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결과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DDE89B-8799-A14D-8298-EB547DFD6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572" y="1507242"/>
            <a:ext cx="8939518" cy="454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2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>
            <a:extLst>
              <a:ext uri="{FF2B5EF4-FFF2-40B4-BE49-F238E27FC236}">
                <a16:creationId xmlns:a16="http://schemas.microsoft.com/office/drawing/2014/main" id="{64564716-03C4-4ECD-A880-5D68677E323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7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Rectangle 32">
            <a:extLst>
              <a:ext uri="{FF2B5EF4-FFF2-40B4-BE49-F238E27FC236}">
                <a16:creationId xmlns:a16="http://schemas.microsoft.com/office/drawing/2014/main" id="{4C358AB8-2F14-4DF8-842B-74BE63C33492}"/>
              </a:ext>
            </a:extLst>
          </p:cNvPr>
          <p:cNvSpPr/>
          <p:nvPr/>
        </p:nvSpPr>
        <p:spPr>
          <a:xfrm rot="10800000">
            <a:off x="0" y="0"/>
            <a:ext cx="5003799" cy="685800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3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Right Triangle 34">
            <a:extLst>
              <a:ext uri="{FF2B5EF4-FFF2-40B4-BE49-F238E27FC236}">
                <a16:creationId xmlns:a16="http://schemas.microsoft.com/office/drawing/2014/main" id="{C81E30FB-57D3-40D4-A29E-F24F707F51D8}"/>
              </a:ext>
            </a:extLst>
          </p:cNvPr>
          <p:cNvSpPr/>
          <p:nvPr/>
        </p:nvSpPr>
        <p:spPr>
          <a:xfrm flipH="1" flipV="1">
            <a:off x="7810500" y="-6"/>
            <a:ext cx="4381498" cy="5422905"/>
          </a:xfrm>
          <a:prstGeom prst="rtTriangle">
            <a:avLst/>
          </a:prstGeom>
          <a:gradFill flip="none" rotWithShape="1">
            <a:gsLst>
              <a:gs pos="100000">
                <a:schemeClr val="accent4">
                  <a:alpha val="10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12000" y="1"/>
            <a:ext cx="12204000" cy="1602580"/>
            <a:chOff x="-12000" y="1"/>
            <a:chExt cx="12204000" cy="1602580"/>
          </a:xfrm>
        </p:grpSpPr>
        <p:cxnSp>
          <p:nvCxnSpPr>
            <p:cNvPr id="40" name="직선 연결선 39"/>
            <p:cNvCxnSpPr/>
            <p:nvPr/>
          </p:nvCxnSpPr>
          <p:spPr>
            <a:xfrm flipV="1">
              <a:off x="0" y="1"/>
              <a:ext cx="549275" cy="1602580"/>
            </a:xfrm>
            <a:prstGeom prst="line">
              <a:avLst/>
            </a:prstGeom>
            <a:ln w="31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/>
            <p:cNvGrpSpPr/>
            <p:nvPr/>
          </p:nvGrpSpPr>
          <p:grpSpPr>
            <a:xfrm>
              <a:off x="-12000" y="750398"/>
              <a:ext cx="12204000" cy="36000"/>
              <a:chOff x="-12000" y="2495926"/>
              <a:chExt cx="12204000" cy="36000"/>
            </a:xfrm>
          </p:grpSpPr>
          <p:cxnSp>
            <p:nvCxnSpPr>
              <p:cNvPr id="48" name="직선 연결선 47"/>
              <p:cNvCxnSpPr/>
              <p:nvPr/>
            </p:nvCxnSpPr>
            <p:spPr>
              <a:xfrm>
                <a:off x="-12000" y="2515902"/>
                <a:ext cx="12204000" cy="0"/>
              </a:xfrm>
              <a:prstGeom prst="line">
                <a:avLst/>
              </a:prstGeom>
              <a:ln w="3175">
                <a:gradFill flip="none" rotWithShape="1">
                  <a:gsLst>
                    <a:gs pos="20000">
                      <a:srgbClr val="FF505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타원 50"/>
              <p:cNvSpPr/>
              <p:nvPr/>
            </p:nvSpPr>
            <p:spPr>
              <a:xfrm>
                <a:off x="268924" y="2495926"/>
                <a:ext cx="36000" cy="36000"/>
              </a:xfrm>
              <a:prstGeom prst="ellipse">
                <a:avLst/>
              </a:prstGeom>
              <a:solidFill>
                <a:srgbClr val="FF5050"/>
              </a:solidFill>
              <a:ln w="85725">
                <a:solidFill>
                  <a:schemeClr val="bg1">
                    <a:alpha val="20000"/>
                  </a:schemeClr>
                </a:solidFill>
              </a:ln>
              <a:effectLst>
                <a:glow rad="127000">
                  <a:schemeClr val="bg1">
                    <a:alpha val="1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</p:grpSp>
      <p:sp>
        <p:nvSpPr>
          <p:cNvPr id="7" name="직사각형 6"/>
          <p:cNvSpPr/>
          <p:nvPr/>
        </p:nvSpPr>
        <p:spPr>
          <a:xfrm>
            <a:off x="503055" y="54137"/>
            <a:ext cx="61697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타임라인</a:t>
            </a:r>
            <a:endParaRPr lang="en-US" altLang="ko-KR" sz="3200" i="1" kern="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19356BF-E804-4553-178F-8C7FDC259F16}"/>
              </a:ext>
            </a:extLst>
          </p:cNvPr>
          <p:cNvSpPr/>
          <p:nvPr/>
        </p:nvSpPr>
        <p:spPr>
          <a:xfrm>
            <a:off x="1497445" y="3175124"/>
            <a:ext cx="3600000" cy="3937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20%</a:t>
            </a:r>
            <a:endParaRPr lang="ko-KR" altLang="en-US" sz="16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9DB6AF-0EAC-5063-AF62-F5F1801F3519}"/>
              </a:ext>
            </a:extLst>
          </p:cNvPr>
          <p:cNvSpPr/>
          <p:nvPr/>
        </p:nvSpPr>
        <p:spPr>
          <a:xfrm>
            <a:off x="1497445" y="3175124"/>
            <a:ext cx="916656" cy="393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ko-KR" altLang="en-US" sz="1200" b="1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0CC9FC-8345-AF4E-9BC1-6694A5F67A7B}"/>
              </a:ext>
            </a:extLst>
          </p:cNvPr>
          <p:cNvSpPr/>
          <p:nvPr/>
        </p:nvSpPr>
        <p:spPr>
          <a:xfrm>
            <a:off x="1493693" y="4251877"/>
            <a:ext cx="3600000" cy="3937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73%</a:t>
            </a:r>
            <a:endParaRPr lang="ko-KR" altLang="en-US" sz="16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07C7661-AC3B-E48E-8BCE-5037B18022EC}"/>
              </a:ext>
            </a:extLst>
          </p:cNvPr>
          <p:cNvSpPr/>
          <p:nvPr/>
        </p:nvSpPr>
        <p:spPr>
          <a:xfrm>
            <a:off x="7086187" y="4286513"/>
            <a:ext cx="3600000" cy="393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      10</a:t>
            </a: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0%</a:t>
            </a:r>
            <a:endParaRPr lang="ko-KR" altLang="en-US" sz="16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824E69-5F8C-E917-9776-C93550C6E748}"/>
              </a:ext>
            </a:extLst>
          </p:cNvPr>
          <p:cNvSpPr/>
          <p:nvPr/>
        </p:nvSpPr>
        <p:spPr>
          <a:xfrm>
            <a:off x="1421245" y="1837366"/>
            <a:ext cx="3455556" cy="1142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 </a:t>
            </a: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18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 </a:t>
            </a: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~ 3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 </a:t>
            </a: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26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 </a:t>
            </a: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(9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</a:t>
            </a: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 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및 보안 탐지 서비스 관련 자료조사</a:t>
            </a:r>
            <a:endParaRPr lang="en-US" altLang="ko-KR" sz="16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DB9719D-6D50-9D44-5D5B-AED27CA85AAD}"/>
              </a:ext>
            </a:extLst>
          </p:cNvPr>
          <p:cNvSpPr/>
          <p:nvPr/>
        </p:nvSpPr>
        <p:spPr>
          <a:xfrm>
            <a:off x="7009987" y="4994307"/>
            <a:ext cx="3676200" cy="1142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 </a:t>
            </a: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</a:t>
            </a: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~4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 </a:t>
            </a: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</a:t>
            </a: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(3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</a:t>
            </a: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PPT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최종 수정</a:t>
            </a:r>
            <a:endParaRPr lang="en-US" altLang="ko-KR" sz="16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발표 준비 및 최종 점검</a:t>
            </a:r>
          </a:p>
        </p:txBody>
      </p:sp>
      <p:sp>
        <p:nvSpPr>
          <p:cNvPr id="32" name="왼쪽 대괄호 31">
            <a:extLst>
              <a:ext uri="{FF2B5EF4-FFF2-40B4-BE49-F238E27FC236}">
                <a16:creationId xmlns:a16="http://schemas.microsoft.com/office/drawing/2014/main" id="{3AB7B72A-34BC-448A-121D-AF52151164A8}"/>
              </a:ext>
            </a:extLst>
          </p:cNvPr>
          <p:cNvSpPr/>
          <p:nvPr/>
        </p:nvSpPr>
        <p:spPr>
          <a:xfrm>
            <a:off x="1025506" y="2096034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왼쪽 대괄호 32">
            <a:extLst>
              <a:ext uri="{FF2B5EF4-FFF2-40B4-BE49-F238E27FC236}">
                <a16:creationId xmlns:a16="http://schemas.microsoft.com/office/drawing/2014/main" id="{490D3AD2-7CA0-D262-836C-1699A6DA2A34}"/>
              </a:ext>
            </a:extLst>
          </p:cNvPr>
          <p:cNvSpPr/>
          <p:nvPr/>
        </p:nvSpPr>
        <p:spPr>
          <a:xfrm>
            <a:off x="6614248" y="4448727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1DD79CE-CC19-4219-58CD-BD1A66D2D450}"/>
              </a:ext>
            </a:extLst>
          </p:cNvPr>
          <p:cNvSpPr/>
          <p:nvPr/>
        </p:nvSpPr>
        <p:spPr>
          <a:xfrm>
            <a:off x="7086187" y="3175881"/>
            <a:ext cx="3600000" cy="3937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49%</a:t>
            </a:r>
            <a:endParaRPr lang="ko-KR" altLang="en-US" sz="16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70A177-55A2-E4AC-2EA6-AFDFFE68C9C2}"/>
              </a:ext>
            </a:extLst>
          </p:cNvPr>
          <p:cNvSpPr/>
          <p:nvPr/>
        </p:nvSpPr>
        <p:spPr>
          <a:xfrm>
            <a:off x="7086187" y="3175881"/>
            <a:ext cx="1790700" cy="393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ko-KR" altLang="en-US" sz="1200" b="1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BA17786-B54C-AFA3-5C6F-168A4C6220D1}"/>
              </a:ext>
            </a:extLst>
          </p:cNvPr>
          <p:cNvSpPr/>
          <p:nvPr/>
        </p:nvSpPr>
        <p:spPr>
          <a:xfrm>
            <a:off x="7009987" y="1786939"/>
            <a:ext cx="3676200" cy="118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 </a:t>
            </a: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25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 </a:t>
            </a: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~ 4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 </a:t>
            </a: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 </a:t>
            </a: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(11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</a:t>
            </a: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 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관련 아키텍처 작성</a:t>
            </a:r>
            <a:endParaRPr lang="en-US" altLang="ko-KR" sz="16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 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및 탐지 환경 구축</a:t>
            </a:r>
            <a:endParaRPr lang="en-US" altLang="ko-KR" sz="16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A8E7715-95D8-F56B-BB70-6CED360A70AD}"/>
              </a:ext>
            </a:extLst>
          </p:cNvPr>
          <p:cNvSpPr/>
          <p:nvPr/>
        </p:nvSpPr>
        <p:spPr>
          <a:xfrm>
            <a:off x="6614248" y="2096791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7C7661-AC3B-E48E-8BCE-5037B18022EC}"/>
              </a:ext>
            </a:extLst>
          </p:cNvPr>
          <p:cNvSpPr/>
          <p:nvPr/>
        </p:nvSpPr>
        <p:spPr>
          <a:xfrm>
            <a:off x="1493693" y="4257017"/>
            <a:ext cx="2744932" cy="393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ko-KR" altLang="en-US" sz="11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B9719D-6D50-9D44-5D5B-AED27CA85AAD}"/>
              </a:ext>
            </a:extLst>
          </p:cNvPr>
          <p:cNvSpPr/>
          <p:nvPr/>
        </p:nvSpPr>
        <p:spPr>
          <a:xfrm>
            <a:off x="1417493" y="4989731"/>
            <a:ext cx="3676200" cy="1142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 </a:t>
            </a: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 </a:t>
            </a: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~ 4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 </a:t>
            </a: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 </a:t>
            </a: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(5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</a:t>
            </a: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 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및 탐지 환경 점검</a:t>
            </a:r>
            <a:endParaRPr lang="en-US" altLang="ko-KR" sz="16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PPT </a:t>
            </a:r>
            <a:r>
              <a:rPr lang="ko-KR" altLang="en-US" sz="16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제작</a:t>
            </a:r>
            <a:endParaRPr lang="en-US" altLang="ko-KR" sz="16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490D3AD2-7CA0-D262-836C-1699A6DA2A34}"/>
              </a:ext>
            </a:extLst>
          </p:cNvPr>
          <p:cNvSpPr/>
          <p:nvPr/>
        </p:nvSpPr>
        <p:spPr>
          <a:xfrm>
            <a:off x="1021754" y="4444151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07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시뮬레이션 결과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5B4D1A-8547-95E0-F99A-740E419C4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037" y="1247076"/>
            <a:ext cx="6496957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37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시뮬레이션 결과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F49FB9-41A2-354B-9A44-815F61ED0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984" y="1136341"/>
            <a:ext cx="7731062" cy="541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5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시뮬레이션 결과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615C23-B627-FB9F-A59B-A823917B0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882" y="1307240"/>
            <a:ext cx="6417634" cy="530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89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-1"/>
            <a:ext cx="12192005" cy="6858001"/>
            <a:chOff x="-1" y="-1"/>
            <a:chExt cx="12192005" cy="68580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791047" y="469899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시뮬레이션 결과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9AFF43-C836-B3B2-4493-87A22565C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063" y="1475841"/>
            <a:ext cx="9131272" cy="44172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437" y="3074801"/>
            <a:ext cx="10385126" cy="70839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7614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47625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&amp;</a:t>
              </a:r>
            </a:p>
          </p:txBody>
        </p:sp>
      </p:grpSp>
      <p:pic>
        <p:nvPicPr>
          <p:cNvPr id="4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2550" y="423705"/>
            <a:ext cx="9365692" cy="6243796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76A926D-20E4-42C2-969B-F82A3012189F}"/>
              </a:ext>
            </a:extLst>
          </p:cNvPr>
          <p:cNvGrpSpPr/>
          <p:nvPr/>
        </p:nvGrpSpPr>
        <p:grpSpPr>
          <a:xfrm rot="10800000">
            <a:off x="7216877" y="5456232"/>
            <a:ext cx="3431460" cy="1"/>
            <a:chOff x="1523994" y="3509963"/>
            <a:chExt cx="16178965" cy="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7B710D0-391B-4E2F-8163-EB46CD0C5FD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ABA84D-FF32-46E4-AC43-397951EC9A70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4" y="3509964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 descr="A picture containing person, standing, holding, wearing&#10;&#10;Description automatically generated">
            <a:extLst>
              <a:ext uri="{FF2B5EF4-FFF2-40B4-BE49-F238E27FC236}">
                <a16:creationId xmlns:a16="http://schemas.microsoft.com/office/drawing/2014/main" id="{1710FB7C-C225-461A-8B62-BB719953A9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28" y="1625600"/>
            <a:ext cx="5042522" cy="31623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999246" y="1871605"/>
            <a:ext cx="476013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400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위협 </a:t>
            </a:r>
            <a:r>
              <a:rPr lang="en-US" altLang="ko-KR" sz="4400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 </a:t>
            </a:r>
            <a:r>
              <a:rPr lang="ko-KR" altLang="en-US" sz="4400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활동 감지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19731005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시뮬레이션 </a:t>
            </a:r>
            <a:r>
              <a:rPr lang="en-US" altLang="ko-KR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위협 </a:t>
            </a:r>
            <a:r>
              <a:rPr lang="en-US" altLang="ko-KR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IP </a:t>
            </a: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연결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455346-2C3C-7424-B4A3-11337513D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65" y="2844061"/>
            <a:ext cx="11019702" cy="17830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872" y="3432230"/>
            <a:ext cx="4230256" cy="132357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049" y="2341056"/>
            <a:ext cx="4667901" cy="108600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2539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47625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&amp;</a:t>
              </a:r>
            </a:p>
          </p:txBody>
        </p:sp>
      </p:grpSp>
      <p:pic>
        <p:nvPicPr>
          <p:cNvPr id="4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2550" y="423705"/>
            <a:ext cx="9365692" cy="6243796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76A926D-20E4-42C2-969B-F82A3012189F}"/>
              </a:ext>
            </a:extLst>
          </p:cNvPr>
          <p:cNvGrpSpPr/>
          <p:nvPr/>
        </p:nvGrpSpPr>
        <p:grpSpPr>
          <a:xfrm rot="10800000">
            <a:off x="7216877" y="5456232"/>
            <a:ext cx="3431460" cy="1"/>
            <a:chOff x="1523994" y="3509963"/>
            <a:chExt cx="16178965" cy="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7B710D0-391B-4E2F-8163-EB46CD0C5FD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ABA84D-FF32-46E4-AC43-397951EC9A70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4" y="3509964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 descr="A picture containing person, standing, holding, wearing&#10;&#10;Description automatically generated">
            <a:extLst>
              <a:ext uri="{FF2B5EF4-FFF2-40B4-BE49-F238E27FC236}">
                <a16:creationId xmlns:a16="http://schemas.microsoft.com/office/drawing/2014/main" id="{1710FB7C-C225-461A-8B62-BB719953A9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28" y="1625600"/>
            <a:ext cx="5042522" cy="31623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999245" y="1871605"/>
            <a:ext cx="424885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400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결과</a:t>
            </a:r>
            <a:endParaRPr lang="en-US" altLang="ko-KR" sz="4400" i="1" kern="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42496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시뮬레이션 결과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CBFCDB-76A2-7F75-D2DE-3CE2DA3CF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571" y="1524189"/>
            <a:ext cx="6735115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38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765CA6-3115-C54F-73F0-D77A6CC21B74}"/>
              </a:ext>
            </a:extLst>
          </p:cNvPr>
          <p:cNvSpPr txBox="1"/>
          <p:nvPr/>
        </p:nvSpPr>
        <p:spPr>
          <a:xfrm>
            <a:off x="339484" y="63056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시뮬레이션 결과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129AB8-CE12-F675-2EE9-C5FB11454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681" y="1461789"/>
            <a:ext cx="9071426" cy="446593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091" y="2499552"/>
            <a:ext cx="5541818" cy="91679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8324" y="3413838"/>
            <a:ext cx="7455352" cy="71381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0000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47625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&amp;</a:t>
              </a:r>
            </a:p>
          </p:txBody>
        </p:sp>
      </p:grpSp>
      <p:pic>
        <p:nvPicPr>
          <p:cNvPr id="4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2550" y="423705"/>
            <a:ext cx="9365692" cy="6243796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76A926D-20E4-42C2-969B-F82A3012189F}"/>
              </a:ext>
            </a:extLst>
          </p:cNvPr>
          <p:cNvGrpSpPr/>
          <p:nvPr/>
        </p:nvGrpSpPr>
        <p:grpSpPr>
          <a:xfrm rot="10800000">
            <a:off x="7216877" y="5456232"/>
            <a:ext cx="3431460" cy="1"/>
            <a:chOff x="1523994" y="3509963"/>
            <a:chExt cx="16178965" cy="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7B710D0-391B-4E2F-8163-EB46CD0C5FD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ABA84D-FF32-46E4-AC43-397951EC9A70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4" y="3509964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 descr="A picture containing person, standing, holding, wearing&#10;&#10;Description automatically generated">
            <a:extLst>
              <a:ext uri="{FF2B5EF4-FFF2-40B4-BE49-F238E27FC236}">
                <a16:creationId xmlns:a16="http://schemas.microsoft.com/office/drawing/2014/main" id="{1710FB7C-C225-461A-8B62-BB719953A9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28" y="1625600"/>
            <a:ext cx="5042522" cy="31623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999245" y="1871605"/>
            <a:ext cx="42488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400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소회</a:t>
            </a:r>
            <a:endParaRPr lang="en-US" altLang="ko-KR" sz="4400" i="1" kern="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189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>
            <a:extLst>
              <a:ext uri="{FF2B5EF4-FFF2-40B4-BE49-F238E27FC236}">
                <a16:creationId xmlns:a16="http://schemas.microsoft.com/office/drawing/2014/main" id="{64564716-03C4-4ECD-A880-5D68677E323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Rectangle 32">
            <a:extLst>
              <a:ext uri="{FF2B5EF4-FFF2-40B4-BE49-F238E27FC236}">
                <a16:creationId xmlns:a16="http://schemas.microsoft.com/office/drawing/2014/main" id="{4C358AB8-2F14-4DF8-842B-74BE63C33492}"/>
              </a:ext>
            </a:extLst>
          </p:cNvPr>
          <p:cNvSpPr/>
          <p:nvPr/>
        </p:nvSpPr>
        <p:spPr>
          <a:xfrm rot="10800000">
            <a:off x="1" y="0"/>
            <a:ext cx="5003799" cy="685800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3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Right Triangle 34">
            <a:extLst>
              <a:ext uri="{FF2B5EF4-FFF2-40B4-BE49-F238E27FC236}">
                <a16:creationId xmlns:a16="http://schemas.microsoft.com/office/drawing/2014/main" id="{C81E30FB-57D3-40D4-A29E-F24F707F51D8}"/>
              </a:ext>
            </a:extLst>
          </p:cNvPr>
          <p:cNvSpPr/>
          <p:nvPr/>
        </p:nvSpPr>
        <p:spPr>
          <a:xfrm flipH="1" flipV="1">
            <a:off x="7810500" y="-6"/>
            <a:ext cx="4381498" cy="5422905"/>
          </a:xfrm>
          <a:prstGeom prst="rtTriangle">
            <a:avLst/>
          </a:prstGeom>
          <a:gradFill flip="none" rotWithShape="1">
            <a:gsLst>
              <a:gs pos="100000">
                <a:schemeClr val="accent4">
                  <a:alpha val="10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12000" y="1"/>
            <a:ext cx="12204000" cy="1602580"/>
            <a:chOff x="-12000" y="1"/>
            <a:chExt cx="12204000" cy="1602580"/>
          </a:xfrm>
        </p:grpSpPr>
        <p:cxnSp>
          <p:nvCxnSpPr>
            <p:cNvPr id="40" name="직선 연결선 39"/>
            <p:cNvCxnSpPr/>
            <p:nvPr/>
          </p:nvCxnSpPr>
          <p:spPr>
            <a:xfrm flipV="1">
              <a:off x="0" y="1"/>
              <a:ext cx="549275" cy="1602580"/>
            </a:xfrm>
            <a:prstGeom prst="line">
              <a:avLst/>
            </a:prstGeom>
            <a:ln w="31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/>
            <p:cNvGrpSpPr/>
            <p:nvPr/>
          </p:nvGrpSpPr>
          <p:grpSpPr>
            <a:xfrm>
              <a:off x="-12000" y="750398"/>
              <a:ext cx="12204000" cy="36000"/>
              <a:chOff x="-12000" y="2495926"/>
              <a:chExt cx="12204000" cy="36000"/>
            </a:xfrm>
          </p:grpSpPr>
          <p:cxnSp>
            <p:nvCxnSpPr>
              <p:cNvPr id="48" name="직선 연결선 47"/>
              <p:cNvCxnSpPr/>
              <p:nvPr/>
            </p:nvCxnSpPr>
            <p:spPr>
              <a:xfrm>
                <a:off x="-12000" y="2515902"/>
                <a:ext cx="12204000" cy="0"/>
              </a:xfrm>
              <a:prstGeom prst="line">
                <a:avLst/>
              </a:prstGeom>
              <a:ln w="3175">
                <a:gradFill flip="none" rotWithShape="1">
                  <a:gsLst>
                    <a:gs pos="20000">
                      <a:srgbClr val="FF505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타원 50"/>
              <p:cNvSpPr/>
              <p:nvPr/>
            </p:nvSpPr>
            <p:spPr>
              <a:xfrm>
                <a:off x="268924" y="2495926"/>
                <a:ext cx="36000" cy="36000"/>
              </a:xfrm>
              <a:prstGeom prst="ellipse">
                <a:avLst/>
              </a:prstGeom>
              <a:solidFill>
                <a:srgbClr val="FF5050"/>
              </a:solidFill>
              <a:ln w="85725">
                <a:solidFill>
                  <a:schemeClr val="bg1">
                    <a:alpha val="20000"/>
                  </a:schemeClr>
                </a:solidFill>
              </a:ln>
              <a:effectLst>
                <a:glow rad="127000">
                  <a:schemeClr val="bg1">
                    <a:alpha val="1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</p:grpSp>
      <p:sp>
        <p:nvSpPr>
          <p:cNvPr id="7" name="직사각형 6"/>
          <p:cNvSpPr/>
          <p:nvPr/>
        </p:nvSpPr>
        <p:spPr>
          <a:xfrm>
            <a:off x="503055" y="54137"/>
            <a:ext cx="61697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배경</a:t>
            </a:r>
            <a:endParaRPr lang="en-US" altLang="ko-KR" sz="3200" i="1" kern="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9" name="그림 3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6D17BF4-FDD9-1F80-5E0F-D80A5CEF858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07" y="938057"/>
            <a:ext cx="3559182" cy="5489334"/>
          </a:xfrm>
          <a:prstGeom prst="rect">
            <a:avLst/>
          </a:prstGeom>
        </p:spPr>
      </p:pic>
      <p:pic>
        <p:nvPicPr>
          <p:cNvPr id="42" name="그림 41" descr="텍스트, 컴퓨터, 스크린샷이(가) 표시된 사진&#10;&#10;자동 생성된 설명">
            <a:extLst>
              <a:ext uri="{FF2B5EF4-FFF2-40B4-BE49-F238E27FC236}">
                <a16:creationId xmlns:a16="http://schemas.microsoft.com/office/drawing/2014/main" id="{07164548-E1E4-E4FD-E2EF-21A2B67D9E3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96" y="950260"/>
            <a:ext cx="3645300" cy="5489336"/>
          </a:xfrm>
          <a:prstGeom prst="rect">
            <a:avLst/>
          </a:prstGeom>
        </p:spPr>
      </p:pic>
      <p:pic>
        <p:nvPicPr>
          <p:cNvPr id="43" name="그림 4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43CD3AF-727C-E869-DB41-C7F8B28C6F6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886" y="950261"/>
            <a:ext cx="3841006" cy="548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54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35939F74-9F22-FF21-023C-FCA363923416}"/>
              </a:ext>
            </a:extLst>
          </p:cNvPr>
          <p:cNvGrpSpPr/>
          <p:nvPr/>
        </p:nvGrpSpPr>
        <p:grpSpPr>
          <a:xfrm>
            <a:off x="-12000" y="1"/>
            <a:ext cx="12204000" cy="1602580"/>
            <a:chOff x="-12000" y="1"/>
            <a:chExt cx="12204000" cy="1602580"/>
          </a:xfrm>
        </p:grpSpPr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DAD47F96-2335-2A7B-FB1E-D1B5EA643F7C}"/>
                </a:ext>
              </a:extLst>
            </p:cNvPr>
            <p:cNvCxnSpPr/>
            <p:nvPr/>
          </p:nvCxnSpPr>
          <p:spPr>
            <a:xfrm flipV="1">
              <a:off x="0" y="1"/>
              <a:ext cx="549275" cy="1602580"/>
            </a:xfrm>
            <a:prstGeom prst="line">
              <a:avLst/>
            </a:prstGeom>
            <a:ln w="31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03E2BAE-99C2-91E6-DD1E-DB7DF9047A89}"/>
                </a:ext>
              </a:extLst>
            </p:cNvPr>
            <p:cNvGrpSpPr/>
            <p:nvPr/>
          </p:nvGrpSpPr>
          <p:grpSpPr>
            <a:xfrm>
              <a:off x="-12000" y="750398"/>
              <a:ext cx="12204000" cy="36000"/>
              <a:chOff x="-12000" y="2495926"/>
              <a:chExt cx="12204000" cy="36000"/>
            </a:xfrm>
          </p:grpSpPr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E2A97F08-E77A-FB18-353A-EF2536A84EE6}"/>
                  </a:ext>
                </a:extLst>
              </p:cNvPr>
              <p:cNvCxnSpPr/>
              <p:nvPr/>
            </p:nvCxnSpPr>
            <p:spPr>
              <a:xfrm>
                <a:off x="-12000" y="2515902"/>
                <a:ext cx="12204000" cy="0"/>
              </a:xfrm>
              <a:prstGeom prst="line">
                <a:avLst/>
              </a:prstGeom>
              <a:ln w="3175">
                <a:gradFill flip="none" rotWithShape="1">
                  <a:gsLst>
                    <a:gs pos="20000">
                      <a:srgbClr val="FF505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00F0FFA6-35C3-6C31-77F9-5EA4AC03A817}"/>
                  </a:ext>
                </a:extLst>
              </p:cNvPr>
              <p:cNvSpPr/>
              <p:nvPr/>
            </p:nvSpPr>
            <p:spPr>
              <a:xfrm>
                <a:off x="268924" y="2495926"/>
                <a:ext cx="36000" cy="36000"/>
              </a:xfrm>
              <a:prstGeom prst="ellipse">
                <a:avLst/>
              </a:prstGeom>
              <a:solidFill>
                <a:srgbClr val="FF5050"/>
              </a:solidFill>
              <a:ln w="85725">
                <a:solidFill>
                  <a:schemeClr val="bg1">
                    <a:alpha val="20000"/>
                  </a:schemeClr>
                </a:solidFill>
              </a:ln>
              <a:effectLst>
                <a:glow rad="127000">
                  <a:schemeClr val="bg1">
                    <a:alpha val="1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03B6D05-D7A3-9D2E-8F1E-E181F9289149}"/>
              </a:ext>
            </a:extLst>
          </p:cNvPr>
          <p:cNvSpPr/>
          <p:nvPr/>
        </p:nvSpPr>
        <p:spPr>
          <a:xfrm>
            <a:off x="491082" y="101521"/>
            <a:ext cx="61697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800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개선사항</a:t>
            </a:r>
            <a:endParaRPr lang="en-US" altLang="ko-KR" sz="2800" i="1" kern="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Graphic 19" descr="Amazon GuardDuty service icon.">
            <a:extLst>
              <a:ext uri="{FF2B5EF4-FFF2-40B4-BE49-F238E27FC236}">
                <a16:creationId xmlns:a16="http://schemas.microsoft.com/office/drawing/2014/main" id="{D41B45BB-3228-4E9E-870A-FA6758D09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27723" y="3269209"/>
            <a:ext cx="1135354" cy="113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CD38BF78-200A-4107-BA10-1FD62605C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268" y="4475112"/>
            <a:ext cx="22796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GuardDuty</a:t>
            </a: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20" descr="Amazon Detective service icon.">
            <a:extLst>
              <a:ext uri="{FF2B5EF4-FFF2-40B4-BE49-F238E27FC236}">
                <a16:creationId xmlns:a16="http://schemas.microsoft.com/office/drawing/2014/main" id="{5BACFB52-225C-4C02-AB60-D177F4E4B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3514917" y="2063306"/>
            <a:ext cx="1135354" cy="113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B31745EB-7259-4082-A76F-CBD1BE8D3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2462" y="3269209"/>
            <a:ext cx="22796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Detective</a:t>
            </a:r>
          </a:p>
        </p:txBody>
      </p:sp>
      <p:pic>
        <p:nvPicPr>
          <p:cNvPr id="6" name="Graphic 19" descr="AWS Security Hub service icon.">
            <a:extLst>
              <a:ext uri="{FF2B5EF4-FFF2-40B4-BE49-F238E27FC236}">
                <a16:creationId xmlns:a16="http://schemas.microsoft.com/office/drawing/2014/main" id="{94C17E24-3F99-4DFB-B43B-751FF8F9B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514917" y="4615560"/>
            <a:ext cx="1135354" cy="113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04BC12BF-51EB-4AB6-8684-3E0749755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2462" y="5819876"/>
            <a:ext cx="22796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Hub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E9455998-8A7B-5FEA-2F99-55A68CA62592}"/>
              </a:ext>
            </a:extLst>
          </p:cNvPr>
          <p:cNvCxnSpPr>
            <a:cxnSpLocks/>
          </p:cNvCxnSpPr>
          <p:nvPr/>
        </p:nvCxnSpPr>
        <p:spPr>
          <a:xfrm>
            <a:off x="2160211" y="4041058"/>
            <a:ext cx="1252567" cy="1142179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6E1C0061-0EEB-6401-8AF5-69F5E68F9A9B}"/>
              </a:ext>
            </a:extLst>
          </p:cNvPr>
          <p:cNvCxnSpPr>
            <a:cxnSpLocks/>
          </p:cNvCxnSpPr>
          <p:nvPr/>
        </p:nvCxnSpPr>
        <p:spPr>
          <a:xfrm flipV="1">
            <a:off x="2160211" y="2687254"/>
            <a:ext cx="1252567" cy="1043513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BEF982-D7C5-15A7-350F-25244BECA537}"/>
              </a:ext>
            </a:extLst>
          </p:cNvPr>
          <p:cNvSpPr/>
          <p:nvPr/>
        </p:nvSpPr>
        <p:spPr>
          <a:xfrm>
            <a:off x="541492" y="1168240"/>
            <a:ext cx="2279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400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통합</a:t>
            </a:r>
            <a:endParaRPr lang="en-US" altLang="ko-KR" sz="2400" kern="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8FBEA3-A901-1812-730D-9C39E4C7BE6C}"/>
              </a:ext>
            </a:extLst>
          </p:cNvPr>
          <p:cNvSpPr/>
          <p:nvPr/>
        </p:nvSpPr>
        <p:spPr>
          <a:xfrm>
            <a:off x="5550598" y="1162436"/>
            <a:ext cx="5287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400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자동 위협 차단 시스템 구축</a:t>
            </a:r>
            <a:endParaRPr lang="en-US" altLang="ko-KR" sz="2400" kern="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8" name="Group 9" descr="Public subnet group.">
            <a:extLst>
              <a:ext uri="{FF2B5EF4-FFF2-40B4-BE49-F238E27FC236}">
                <a16:creationId xmlns:a16="http://schemas.microsoft.com/office/drawing/2014/main" id="{173D7BF4-7B80-0CD6-C920-47A3ED561C73}"/>
              </a:ext>
            </a:extLst>
          </p:cNvPr>
          <p:cNvGrpSpPr/>
          <p:nvPr/>
        </p:nvGrpSpPr>
        <p:grpSpPr>
          <a:xfrm>
            <a:off x="6521104" y="3611459"/>
            <a:ext cx="1353266" cy="1409844"/>
            <a:chOff x="6147454" y="2618864"/>
            <a:chExt cx="1098683" cy="1144617"/>
          </a:xfrm>
        </p:grpSpPr>
        <p:sp>
          <p:nvSpPr>
            <p:cNvPr id="19" name="Rectangle 73">
              <a:extLst>
                <a:ext uri="{FF2B5EF4-FFF2-40B4-BE49-F238E27FC236}">
                  <a16:creationId xmlns:a16="http://schemas.microsoft.com/office/drawing/2014/main" id="{7028F353-E711-425D-74EA-C9D443D77A2F}"/>
                </a:ext>
              </a:extLst>
            </p:cNvPr>
            <p:cNvSpPr/>
            <p:nvPr/>
          </p:nvSpPr>
          <p:spPr>
            <a:xfrm>
              <a:off x="6147454" y="2618864"/>
              <a:ext cx="1098683" cy="1144617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Subnet a</a:t>
              </a:r>
            </a:p>
          </p:txBody>
        </p:sp>
        <p:pic>
          <p:nvPicPr>
            <p:cNvPr id="20" name="Graphic 74" descr="Public subnet group icon. ">
              <a:extLst>
                <a:ext uri="{FF2B5EF4-FFF2-40B4-BE49-F238E27FC236}">
                  <a16:creationId xmlns:a16="http://schemas.microsoft.com/office/drawing/2014/main" id="{854AFC8B-7B89-10E8-2867-8A4FEB4D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6147454" y="2618865"/>
              <a:ext cx="292275" cy="292275"/>
            </a:xfrm>
            <a:prstGeom prst="rect">
              <a:avLst/>
            </a:prstGeom>
          </p:spPr>
        </p:pic>
      </p:grpSp>
      <p:pic>
        <p:nvPicPr>
          <p:cNvPr id="21" name="Graphic 46" descr="Instance instance icon for the Amazon EC2 service.">
            <a:extLst>
              <a:ext uri="{FF2B5EF4-FFF2-40B4-BE49-F238E27FC236}">
                <a16:creationId xmlns:a16="http://schemas.microsoft.com/office/drawing/2014/main" id="{4C784C2D-6960-61EA-8421-87F6871F00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39116" y="4067691"/>
            <a:ext cx="540000" cy="540000"/>
          </a:xfrm>
          <a:prstGeom prst="rect">
            <a:avLst/>
          </a:prstGeom>
        </p:spPr>
      </p:pic>
      <p:grpSp>
        <p:nvGrpSpPr>
          <p:cNvPr id="24" name="Group 7" descr="Virtual private cloud (VPC) group.">
            <a:extLst>
              <a:ext uri="{FF2B5EF4-FFF2-40B4-BE49-F238E27FC236}">
                <a16:creationId xmlns:a16="http://schemas.microsoft.com/office/drawing/2014/main" id="{5B42D1FA-B5D8-14CE-3171-EECCF1F83C2A}"/>
              </a:ext>
            </a:extLst>
          </p:cNvPr>
          <p:cNvGrpSpPr/>
          <p:nvPr/>
        </p:nvGrpSpPr>
        <p:grpSpPr>
          <a:xfrm>
            <a:off x="6008625" y="2127248"/>
            <a:ext cx="5469185" cy="3084139"/>
            <a:chOff x="2283291" y="2618864"/>
            <a:chExt cx="5469185" cy="3543163"/>
          </a:xfrm>
        </p:grpSpPr>
        <p:sp>
          <p:nvSpPr>
            <p:cNvPr id="25" name="Rectangle 69">
              <a:extLst>
                <a:ext uri="{FF2B5EF4-FFF2-40B4-BE49-F238E27FC236}">
                  <a16:creationId xmlns:a16="http://schemas.microsoft.com/office/drawing/2014/main" id="{D262F8CA-5607-F02E-1A2D-945FEDBF770F}"/>
                </a:ext>
              </a:extLst>
            </p:cNvPr>
            <p:cNvSpPr/>
            <p:nvPr/>
          </p:nvSpPr>
          <p:spPr>
            <a:xfrm>
              <a:off x="2283291" y="2618865"/>
              <a:ext cx="5469185" cy="3543162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 err="1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  <a:endParaRPr lang="en-US" sz="16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" name="Graphic 70" descr="VPC group icon. ">
              <a:extLst>
                <a:ext uri="{FF2B5EF4-FFF2-40B4-BE49-F238E27FC236}">
                  <a16:creationId xmlns:a16="http://schemas.microsoft.com/office/drawing/2014/main" id="{ADA85C29-42AD-9332-F210-466C34B84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6478" r="6478"/>
            <a:stretch/>
          </p:blipFill>
          <p:spPr>
            <a:xfrm>
              <a:off x="2286291" y="2618864"/>
              <a:ext cx="360000" cy="413580"/>
            </a:xfrm>
            <a:prstGeom prst="rect">
              <a:avLst/>
            </a:prstGeom>
          </p:spPr>
        </p:pic>
      </p:grpSp>
      <p:grpSp>
        <p:nvGrpSpPr>
          <p:cNvPr id="96" name="Group 9" descr="Public subnet group.">
            <a:extLst>
              <a:ext uri="{FF2B5EF4-FFF2-40B4-BE49-F238E27FC236}">
                <a16:creationId xmlns:a16="http://schemas.microsoft.com/office/drawing/2014/main" id="{E38F13CE-FCE1-0B34-2794-C4186135AF79}"/>
              </a:ext>
            </a:extLst>
          </p:cNvPr>
          <p:cNvGrpSpPr/>
          <p:nvPr/>
        </p:nvGrpSpPr>
        <p:grpSpPr>
          <a:xfrm>
            <a:off x="9714563" y="3611459"/>
            <a:ext cx="1353266" cy="1409844"/>
            <a:chOff x="6147454" y="2618864"/>
            <a:chExt cx="1098683" cy="1144617"/>
          </a:xfrm>
        </p:grpSpPr>
        <p:sp>
          <p:nvSpPr>
            <p:cNvPr id="97" name="Rectangle 73">
              <a:extLst>
                <a:ext uri="{FF2B5EF4-FFF2-40B4-BE49-F238E27FC236}">
                  <a16:creationId xmlns:a16="http://schemas.microsoft.com/office/drawing/2014/main" id="{033D076F-E8D0-740A-39A3-FA22ED924069}"/>
                </a:ext>
              </a:extLst>
            </p:cNvPr>
            <p:cNvSpPr/>
            <p:nvPr/>
          </p:nvSpPr>
          <p:spPr>
            <a:xfrm>
              <a:off x="6147454" y="2618864"/>
              <a:ext cx="1098683" cy="1144617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Subnet b</a:t>
              </a:r>
            </a:p>
          </p:txBody>
        </p:sp>
        <p:pic>
          <p:nvPicPr>
            <p:cNvPr id="98" name="Graphic 74" descr="Public subnet group icon. ">
              <a:extLst>
                <a:ext uri="{FF2B5EF4-FFF2-40B4-BE49-F238E27FC236}">
                  <a16:creationId xmlns:a16="http://schemas.microsoft.com/office/drawing/2014/main" id="{0786E755-2844-2DA9-9ECD-1A80721D2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6147454" y="2618865"/>
              <a:ext cx="292275" cy="292275"/>
            </a:xfrm>
            <a:prstGeom prst="rect">
              <a:avLst/>
            </a:prstGeom>
          </p:spPr>
        </p:pic>
      </p:grpSp>
      <p:pic>
        <p:nvPicPr>
          <p:cNvPr id="99" name="Graphic 46" descr="Instance instance icon for the Amazon EC2 service.">
            <a:extLst>
              <a:ext uri="{FF2B5EF4-FFF2-40B4-BE49-F238E27FC236}">
                <a16:creationId xmlns:a16="http://schemas.microsoft.com/office/drawing/2014/main" id="{8F797666-6443-00F3-B666-4446765FD9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21196" y="4067691"/>
            <a:ext cx="540000" cy="540000"/>
          </a:xfrm>
          <a:prstGeom prst="rect">
            <a:avLst/>
          </a:prstGeom>
        </p:spPr>
      </p:pic>
      <p:pic>
        <p:nvPicPr>
          <p:cNvPr id="100" name="Graphic 81" descr="Network access control list resource icon for the Amazon VPC service.&#10;">
            <a:extLst>
              <a:ext uri="{FF2B5EF4-FFF2-40B4-BE49-F238E27FC236}">
                <a16:creationId xmlns:a16="http://schemas.microsoft.com/office/drawing/2014/main" id="{D9714E8E-4A39-AED6-27F5-7C874384D18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14480" y="4067691"/>
            <a:ext cx="540000" cy="540000"/>
          </a:xfrm>
          <a:prstGeom prst="rect">
            <a:avLst/>
          </a:prstGeom>
        </p:spPr>
      </p:pic>
      <p:pic>
        <p:nvPicPr>
          <p:cNvPr id="106" name="Graphic 71" descr="Router resource icon for the Amazon VPC service.&#10;">
            <a:extLst>
              <a:ext uri="{FF2B5EF4-FFF2-40B4-BE49-F238E27FC236}">
                <a16:creationId xmlns:a16="http://schemas.microsoft.com/office/drawing/2014/main" id="{6B0D828A-3730-FD88-FD76-926B671DC2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66410" y="2521132"/>
            <a:ext cx="540000" cy="540000"/>
          </a:xfrm>
          <a:prstGeom prst="rect">
            <a:avLst/>
          </a:prstGeom>
        </p:spPr>
      </p:pic>
      <p:sp>
        <p:nvSpPr>
          <p:cNvPr id="107" name="TextBox 11">
            <a:extLst>
              <a:ext uri="{FF2B5EF4-FFF2-40B4-BE49-F238E27FC236}">
                <a16:creationId xmlns:a16="http://schemas.microsoft.com/office/drawing/2014/main" id="{F73CAA7B-7DB5-ED7F-1BF3-BB40868A7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4491" y="4647957"/>
            <a:ext cx="15113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악성 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Host</a:t>
            </a: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Box 11">
            <a:extLst>
              <a:ext uri="{FF2B5EF4-FFF2-40B4-BE49-F238E27FC236}">
                <a16:creationId xmlns:a16="http://schemas.microsoft.com/office/drawing/2014/main" id="{FE263033-CD30-DA73-578C-E573960E9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8830" y="4652865"/>
            <a:ext cx="15113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NACL</a:t>
            </a: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Straight Arrow Connector 12" descr="Arrow pointing from Git users to Third party Git repository.">
            <a:extLst>
              <a:ext uri="{FF2B5EF4-FFF2-40B4-BE49-F238E27FC236}">
                <a16:creationId xmlns:a16="http://schemas.microsoft.com/office/drawing/2014/main" id="{BD53A357-0C57-A518-AF5F-CADC405EBE24}"/>
              </a:ext>
            </a:extLst>
          </p:cNvPr>
          <p:cNvCxnSpPr>
            <a:cxnSpLocks/>
          </p:cNvCxnSpPr>
          <p:nvPr/>
        </p:nvCxnSpPr>
        <p:spPr>
          <a:xfrm>
            <a:off x="7662455" y="4355379"/>
            <a:ext cx="1426362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52" descr="Double pointing horizontal arrow.">
            <a:extLst>
              <a:ext uri="{FF2B5EF4-FFF2-40B4-BE49-F238E27FC236}">
                <a16:creationId xmlns:a16="http://schemas.microsoft.com/office/drawing/2014/main" id="{6DB4E72F-592C-33BF-A864-306FD1C9268D}"/>
              </a:ext>
            </a:extLst>
          </p:cNvPr>
          <p:cNvCxnSpPr>
            <a:cxnSpLocks/>
          </p:cNvCxnSpPr>
          <p:nvPr/>
        </p:nvCxnSpPr>
        <p:spPr>
          <a:xfrm>
            <a:off x="7323536" y="1855063"/>
            <a:ext cx="0" cy="532537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1">
            <a:extLst>
              <a:ext uri="{FF2B5EF4-FFF2-40B4-BE49-F238E27FC236}">
                <a16:creationId xmlns:a16="http://schemas.microsoft.com/office/drawing/2014/main" id="{439B98A0-57C1-F948-9D38-360FEE5B3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2676" y="3059769"/>
            <a:ext cx="15113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Router</a:t>
            </a:r>
          </a:p>
        </p:txBody>
      </p:sp>
      <p:pic>
        <p:nvPicPr>
          <p:cNvPr id="127" name="Graphic 19" descr="Amazon GuardDuty service icon.">
            <a:extLst>
              <a:ext uri="{FF2B5EF4-FFF2-40B4-BE49-F238E27FC236}">
                <a16:creationId xmlns:a16="http://schemas.microsoft.com/office/drawing/2014/main" id="{3CA787D0-1508-F82F-7232-0014E9D50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6620933" y="55533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TextBox 12">
            <a:extLst>
              <a:ext uri="{FF2B5EF4-FFF2-40B4-BE49-F238E27FC236}">
                <a16:creationId xmlns:a16="http://schemas.microsoft.com/office/drawing/2014/main" id="{1D75D4BC-7ECA-725F-CED6-A4259B3B1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2226" y="6316895"/>
            <a:ext cx="12584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GuardDuty</a:t>
            </a: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29" name="Graphic 19" descr="Amazon EventBridge service icon.">
            <a:extLst>
              <a:ext uri="{FF2B5EF4-FFF2-40B4-BE49-F238E27FC236}">
                <a16:creationId xmlns:a16="http://schemas.microsoft.com/office/drawing/2014/main" id="{6483D0E8-213D-5661-6D4F-D131FD17A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7881571" y="554914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" name="TextBox 11">
            <a:extLst>
              <a:ext uri="{FF2B5EF4-FFF2-40B4-BE49-F238E27FC236}">
                <a16:creationId xmlns:a16="http://schemas.microsoft.com/office/drawing/2014/main" id="{FB573492-A215-ADAC-0B49-A9419A302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334" y="6320672"/>
            <a:ext cx="22923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EventBridge</a:t>
            </a: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31" name="Graphic 10" descr="AWS Lambda service icon.">
            <a:extLst>
              <a:ext uri="{FF2B5EF4-FFF2-40B4-BE49-F238E27FC236}">
                <a16:creationId xmlns:a16="http://schemas.microsoft.com/office/drawing/2014/main" id="{D6AF5D75-FA99-ACA5-A3BF-06E1AB6C5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 bwMode="auto">
          <a:xfrm>
            <a:off x="9117815" y="554914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" name="TextBox 20">
            <a:extLst>
              <a:ext uri="{FF2B5EF4-FFF2-40B4-BE49-F238E27FC236}">
                <a16:creationId xmlns:a16="http://schemas.microsoft.com/office/drawing/2014/main" id="{AAD5DC83-8745-0A51-970F-3369FA349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8990" y="6310353"/>
            <a:ext cx="22923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Lambda</a:t>
            </a:r>
          </a:p>
        </p:txBody>
      </p:sp>
      <p:cxnSp>
        <p:nvCxnSpPr>
          <p:cNvPr id="133" name="Straight Arrow Connector 12" descr="Arrow pointing from Git users to Third party Git repository.">
            <a:extLst>
              <a:ext uri="{FF2B5EF4-FFF2-40B4-BE49-F238E27FC236}">
                <a16:creationId xmlns:a16="http://schemas.microsoft.com/office/drawing/2014/main" id="{5B2AC8FC-8518-A539-FC7F-E59206DCD346}"/>
              </a:ext>
            </a:extLst>
          </p:cNvPr>
          <p:cNvCxnSpPr>
            <a:cxnSpLocks/>
          </p:cNvCxnSpPr>
          <p:nvPr/>
        </p:nvCxnSpPr>
        <p:spPr>
          <a:xfrm>
            <a:off x="7207897" y="4682421"/>
            <a:ext cx="3809" cy="753196"/>
          </a:xfrm>
          <a:prstGeom prst="straightConnector1">
            <a:avLst/>
          </a:prstGeom>
          <a:ln w="28575">
            <a:solidFill>
              <a:srgbClr val="00B0F0"/>
            </a:solidFill>
            <a:prstDash val="sysDot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2" descr="Arrow pointing from Git users to Third party Git repository.">
            <a:extLst>
              <a:ext uri="{FF2B5EF4-FFF2-40B4-BE49-F238E27FC236}">
                <a16:creationId xmlns:a16="http://schemas.microsoft.com/office/drawing/2014/main" id="{6AB6E7FC-A356-1307-E92C-C42FADBD12AA}"/>
              </a:ext>
            </a:extLst>
          </p:cNvPr>
          <p:cNvCxnSpPr>
            <a:cxnSpLocks/>
          </p:cNvCxnSpPr>
          <p:nvPr/>
        </p:nvCxnSpPr>
        <p:spPr>
          <a:xfrm>
            <a:off x="7440459" y="5898600"/>
            <a:ext cx="405893" cy="0"/>
          </a:xfrm>
          <a:prstGeom prst="straightConnector1">
            <a:avLst/>
          </a:prstGeom>
          <a:ln w="28575">
            <a:solidFill>
              <a:srgbClr val="00B0F0"/>
            </a:solidFill>
            <a:prstDash val="sysDot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2" descr="Arrow pointing from Git users to Third party Git repository.">
            <a:extLst>
              <a:ext uri="{FF2B5EF4-FFF2-40B4-BE49-F238E27FC236}">
                <a16:creationId xmlns:a16="http://schemas.microsoft.com/office/drawing/2014/main" id="{809DB860-0503-C08E-FB4D-338DBF7BE6AE}"/>
              </a:ext>
            </a:extLst>
          </p:cNvPr>
          <p:cNvCxnSpPr>
            <a:cxnSpLocks/>
          </p:cNvCxnSpPr>
          <p:nvPr/>
        </p:nvCxnSpPr>
        <p:spPr>
          <a:xfrm>
            <a:off x="8688267" y="5905467"/>
            <a:ext cx="405893" cy="0"/>
          </a:xfrm>
          <a:prstGeom prst="straightConnector1">
            <a:avLst/>
          </a:prstGeom>
          <a:ln w="28575">
            <a:solidFill>
              <a:srgbClr val="00B0F0"/>
            </a:solidFill>
            <a:prstDash val="sysDot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2" descr="Arrow pointing from Git users to Third party Git repository.">
            <a:extLst>
              <a:ext uri="{FF2B5EF4-FFF2-40B4-BE49-F238E27FC236}">
                <a16:creationId xmlns:a16="http://schemas.microsoft.com/office/drawing/2014/main" id="{DD287670-43FF-CEAC-D6CC-7782C1EB5950}"/>
              </a:ext>
            </a:extLst>
          </p:cNvPr>
          <p:cNvCxnSpPr>
            <a:cxnSpLocks/>
          </p:cNvCxnSpPr>
          <p:nvPr/>
        </p:nvCxnSpPr>
        <p:spPr>
          <a:xfrm flipV="1">
            <a:off x="9384480" y="4477299"/>
            <a:ext cx="0" cy="988781"/>
          </a:xfrm>
          <a:prstGeom prst="straightConnector1">
            <a:avLst/>
          </a:prstGeom>
          <a:ln w="28575">
            <a:solidFill>
              <a:srgbClr val="00B0F0"/>
            </a:solidFill>
            <a:prstDash val="sysDot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Multiply 15">
            <a:extLst>
              <a:ext uri="{FF2B5EF4-FFF2-40B4-BE49-F238E27FC236}">
                <a16:creationId xmlns:a16="http://schemas.microsoft.com/office/drawing/2014/main" id="{946092D3-5E2F-2463-A476-3E1927AC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31881" y="4064430"/>
            <a:ext cx="565662" cy="567908"/>
          </a:xfrm>
          <a:prstGeom prst="mathMultiply">
            <a:avLst>
              <a:gd name="adj1" fmla="val 15513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52" descr="Double pointing horizontal arrow.">
            <a:extLst>
              <a:ext uri="{FF2B5EF4-FFF2-40B4-BE49-F238E27FC236}">
                <a16:creationId xmlns:a16="http://schemas.microsoft.com/office/drawing/2014/main" id="{35BB7766-10F7-FE3B-397F-1F51DF497AD3}"/>
              </a:ext>
            </a:extLst>
          </p:cNvPr>
          <p:cNvCxnSpPr>
            <a:cxnSpLocks/>
          </p:cNvCxnSpPr>
          <p:nvPr/>
        </p:nvCxnSpPr>
        <p:spPr>
          <a:xfrm>
            <a:off x="7323536" y="3063242"/>
            <a:ext cx="0" cy="1007828"/>
          </a:xfrm>
          <a:prstGeom prst="straightConnector1">
            <a:avLst/>
          </a:prstGeom>
          <a:ln w="28575">
            <a:solidFill>
              <a:schemeClr val="bg1">
                <a:alpha val="61000"/>
              </a:schemeClr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52" descr="Double pointing horizontal arrow.">
            <a:extLst>
              <a:ext uri="{FF2B5EF4-FFF2-40B4-BE49-F238E27FC236}">
                <a16:creationId xmlns:a16="http://schemas.microsoft.com/office/drawing/2014/main" id="{73B3C41E-173F-3AF6-48F2-C0FF9E7502B7}"/>
              </a:ext>
            </a:extLst>
          </p:cNvPr>
          <p:cNvCxnSpPr>
            <a:cxnSpLocks/>
          </p:cNvCxnSpPr>
          <p:nvPr/>
        </p:nvCxnSpPr>
        <p:spPr>
          <a:xfrm flipH="1">
            <a:off x="7606410" y="4531378"/>
            <a:ext cx="2468153" cy="0"/>
          </a:xfrm>
          <a:prstGeom prst="straightConnector1">
            <a:avLst/>
          </a:prstGeom>
          <a:ln w="28575">
            <a:solidFill>
              <a:schemeClr val="bg1">
                <a:alpha val="61000"/>
              </a:schemeClr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1884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D5E4F1-4716-4BC8-9A07-816717F67A32}"/>
              </a:ext>
            </a:extLst>
          </p:cNvPr>
          <p:cNvSpPr/>
          <p:nvPr/>
        </p:nvSpPr>
        <p:spPr>
          <a:xfrm>
            <a:off x="6154438" y="1791434"/>
            <a:ext cx="5937549" cy="212407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8B51FF-F480-48AE-AC48-65104E8D0971}"/>
              </a:ext>
            </a:extLst>
          </p:cNvPr>
          <p:cNvSpPr/>
          <p:nvPr/>
        </p:nvSpPr>
        <p:spPr>
          <a:xfrm>
            <a:off x="6154438" y="4018697"/>
            <a:ext cx="5937549" cy="212407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44DB08-9AB1-4D44-B02C-6B902CF09C05}"/>
              </a:ext>
            </a:extLst>
          </p:cNvPr>
          <p:cNvSpPr txBox="1"/>
          <p:nvPr/>
        </p:nvSpPr>
        <p:spPr>
          <a:xfrm>
            <a:off x="7862757" y="1999392"/>
            <a:ext cx="3976822" cy="17081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latinLnBrk="1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프로젝트를 하면서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분야에서 아마존이 압도적으로 앞서 나가는지 알 수 있었다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기능에 서비스를 보고 정말 놀랐다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서비스가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다양한만큼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어려웠지만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익힌다면 여러 상황에서 능동적으로 대응할 수 있는 걸 깨달았다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2AD218-0B52-4FF8-920C-03ED5BC54279}"/>
              </a:ext>
            </a:extLst>
          </p:cNvPr>
          <p:cNvSpPr txBox="1"/>
          <p:nvPr/>
        </p:nvSpPr>
        <p:spPr>
          <a:xfrm>
            <a:off x="6401316" y="2525781"/>
            <a:ext cx="1207062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i="1" dirty="0">
                <a:solidFill>
                  <a:srgbClr val="00D9F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이준엽</a:t>
            </a:r>
            <a:endParaRPr kumimoji="0" lang="id-ID" sz="3200" b="1" i="1" u="none" strike="noStrike" kern="1200" cap="none" spc="0" normalizeH="0" baseline="0" noProof="0" dirty="0">
              <a:ln>
                <a:noFill/>
              </a:ln>
              <a:solidFill>
                <a:srgbClr val="00D9FB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4C717CC-6F89-410C-98F6-1733CCC337A3}"/>
              </a:ext>
            </a:extLst>
          </p:cNvPr>
          <p:cNvSpPr txBox="1"/>
          <p:nvPr/>
        </p:nvSpPr>
        <p:spPr>
          <a:xfrm>
            <a:off x="6401316" y="4753044"/>
            <a:ext cx="1207062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i="1" dirty="0" err="1">
                <a:solidFill>
                  <a:srgbClr val="00D9F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이탁형</a:t>
            </a:r>
            <a:endParaRPr kumimoji="0" lang="id-ID" sz="3200" b="1" i="1" u="none" strike="noStrike" kern="1200" cap="none" spc="0" normalizeH="0" baseline="0" noProof="0" dirty="0">
              <a:ln>
                <a:noFill/>
              </a:ln>
              <a:solidFill>
                <a:srgbClr val="00D9FB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2A2B4E7B-4173-6889-C585-0D3DE4FF9F67}"/>
              </a:ext>
            </a:extLst>
          </p:cNvPr>
          <p:cNvSpPr/>
          <p:nvPr/>
        </p:nvSpPr>
        <p:spPr>
          <a:xfrm>
            <a:off x="81803" y="1791434"/>
            <a:ext cx="5937549" cy="212407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06299A2A-72CC-CA74-E84C-B74C7E1C83C5}"/>
              </a:ext>
            </a:extLst>
          </p:cNvPr>
          <p:cNvSpPr/>
          <p:nvPr/>
        </p:nvSpPr>
        <p:spPr>
          <a:xfrm>
            <a:off x="81803" y="4018697"/>
            <a:ext cx="5937549" cy="212407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35201F-3829-A733-E024-D6F6EDF8A110}"/>
              </a:ext>
            </a:extLst>
          </p:cNvPr>
          <p:cNvSpPr txBox="1"/>
          <p:nvPr/>
        </p:nvSpPr>
        <p:spPr>
          <a:xfrm>
            <a:off x="1647031" y="2250031"/>
            <a:ext cx="4140019" cy="133466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latinLnBrk="1">
              <a:lnSpc>
                <a:spcPct val="150000"/>
              </a:lnSpc>
              <a:defRPr/>
            </a:pP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가드듀티가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탐지해내는 위협들이 무엇이 있는지 공부하면서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공격하는 유형이 정말 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latinLnBrk="1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다양하다는 것을 배웠고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이를 통해 보안 강화의 필요성을 실감했다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272646-6739-CC24-BBFF-8B7211A9599D}"/>
              </a:ext>
            </a:extLst>
          </p:cNvPr>
          <p:cNvSpPr txBox="1"/>
          <p:nvPr/>
        </p:nvSpPr>
        <p:spPr>
          <a:xfrm>
            <a:off x="280841" y="2589669"/>
            <a:ext cx="1207062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i="1" dirty="0">
                <a:solidFill>
                  <a:srgbClr val="00D9F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류승호</a:t>
            </a:r>
            <a:endParaRPr kumimoji="0" lang="id-ID" sz="3200" b="1" i="1" u="none" strike="noStrike" kern="1200" cap="none" spc="0" normalizeH="0" baseline="0" noProof="0" dirty="0">
              <a:ln>
                <a:noFill/>
              </a:ln>
              <a:solidFill>
                <a:srgbClr val="00D9FB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74BACA4-2678-5A21-DA23-404054C03C9B}"/>
              </a:ext>
            </a:extLst>
          </p:cNvPr>
          <p:cNvSpPr txBox="1"/>
          <p:nvPr/>
        </p:nvSpPr>
        <p:spPr>
          <a:xfrm>
            <a:off x="1707969" y="4283134"/>
            <a:ext cx="4079081" cy="17081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latinLnBrk="1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이번 프로젝트를 하면서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높은 완성도를 다시 한번 체감할 수 있었다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하나의 서비스 만을 가지고도 할 수 있는 것들도 많지만 여러 서비스들 간의 긴밀한 연결을 통해 우리가 원하는 것을 만들어 낼 수 있는게 무척 인상적이었다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1105BDE-6A20-A056-45DA-43B59C2CF5B0}"/>
              </a:ext>
            </a:extLst>
          </p:cNvPr>
          <p:cNvSpPr txBox="1"/>
          <p:nvPr/>
        </p:nvSpPr>
        <p:spPr>
          <a:xfrm>
            <a:off x="280841" y="4816932"/>
            <a:ext cx="1207062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i="1" dirty="0" err="1">
                <a:solidFill>
                  <a:srgbClr val="00D9F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이윤범</a:t>
            </a:r>
            <a:endParaRPr kumimoji="0" lang="id-ID" sz="3200" b="1" i="1" u="none" strike="noStrike" kern="1200" cap="none" spc="0" normalizeH="0" baseline="0" noProof="0" dirty="0">
              <a:ln>
                <a:noFill/>
              </a:ln>
              <a:solidFill>
                <a:srgbClr val="00D9FB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35939F74-9F22-FF21-023C-FCA363923416}"/>
              </a:ext>
            </a:extLst>
          </p:cNvPr>
          <p:cNvGrpSpPr/>
          <p:nvPr/>
        </p:nvGrpSpPr>
        <p:grpSpPr>
          <a:xfrm>
            <a:off x="-12000" y="1"/>
            <a:ext cx="12204000" cy="1602580"/>
            <a:chOff x="-12000" y="1"/>
            <a:chExt cx="12204000" cy="1602580"/>
          </a:xfrm>
        </p:grpSpPr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DAD47F96-2335-2A7B-FB1E-D1B5EA643F7C}"/>
                </a:ext>
              </a:extLst>
            </p:cNvPr>
            <p:cNvCxnSpPr/>
            <p:nvPr/>
          </p:nvCxnSpPr>
          <p:spPr>
            <a:xfrm flipV="1">
              <a:off x="0" y="1"/>
              <a:ext cx="549275" cy="1602580"/>
            </a:xfrm>
            <a:prstGeom prst="line">
              <a:avLst/>
            </a:prstGeom>
            <a:ln w="31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03E2BAE-99C2-91E6-DD1E-DB7DF9047A89}"/>
                </a:ext>
              </a:extLst>
            </p:cNvPr>
            <p:cNvGrpSpPr/>
            <p:nvPr/>
          </p:nvGrpSpPr>
          <p:grpSpPr>
            <a:xfrm>
              <a:off x="-12000" y="750398"/>
              <a:ext cx="12204000" cy="36000"/>
              <a:chOff x="-12000" y="2495926"/>
              <a:chExt cx="12204000" cy="36000"/>
            </a:xfrm>
          </p:grpSpPr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E2A97F08-E77A-FB18-353A-EF2536A84EE6}"/>
                  </a:ext>
                </a:extLst>
              </p:cNvPr>
              <p:cNvCxnSpPr/>
              <p:nvPr/>
            </p:nvCxnSpPr>
            <p:spPr>
              <a:xfrm>
                <a:off x="-12000" y="2515902"/>
                <a:ext cx="12204000" cy="0"/>
              </a:xfrm>
              <a:prstGeom prst="line">
                <a:avLst/>
              </a:prstGeom>
              <a:ln w="3175">
                <a:gradFill flip="none" rotWithShape="1">
                  <a:gsLst>
                    <a:gs pos="20000">
                      <a:srgbClr val="FF505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00F0FFA6-35C3-6C31-77F9-5EA4AC03A817}"/>
                  </a:ext>
                </a:extLst>
              </p:cNvPr>
              <p:cNvSpPr/>
              <p:nvPr/>
            </p:nvSpPr>
            <p:spPr>
              <a:xfrm>
                <a:off x="268924" y="2495926"/>
                <a:ext cx="36000" cy="36000"/>
              </a:xfrm>
              <a:prstGeom prst="ellipse">
                <a:avLst/>
              </a:prstGeom>
              <a:solidFill>
                <a:srgbClr val="FF5050"/>
              </a:solidFill>
              <a:ln w="85725">
                <a:solidFill>
                  <a:schemeClr val="bg1">
                    <a:alpha val="20000"/>
                  </a:schemeClr>
                </a:solidFill>
              </a:ln>
              <a:effectLst>
                <a:glow rad="127000">
                  <a:schemeClr val="bg1">
                    <a:alpha val="1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03B6D05-D7A3-9D2E-8F1E-E181F9289149}"/>
              </a:ext>
            </a:extLst>
          </p:cNvPr>
          <p:cNvSpPr/>
          <p:nvPr/>
        </p:nvSpPr>
        <p:spPr>
          <a:xfrm>
            <a:off x="491082" y="101521"/>
            <a:ext cx="61697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800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자체 평가 의견</a:t>
            </a:r>
            <a:endParaRPr lang="en-US" altLang="ko-KR" sz="2800" i="1" kern="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44DB08-9AB1-4D44-B02C-6B902CF09C05}"/>
              </a:ext>
            </a:extLst>
          </p:cNvPr>
          <p:cNvSpPr txBox="1"/>
          <p:nvPr/>
        </p:nvSpPr>
        <p:spPr>
          <a:xfrm>
            <a:off x="7862757" y="4283134"/>
            <a:ext cx="3976822" cy="17081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latinLnBrk="1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이용자 본인의 부주의로 인한 보안 사고가 많이 발생하고 있고 그 피해가 크다는 것을 알게 되었다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AWS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고객으로서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취약점에 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latinLnBrk="1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유의하고 보안을 강화하는데 아낌없이 투자 해야겠다고 느꼈다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2A2B4E7B-4173-6889-C585-0D3DE4FF9F67}"/>
              </a:ext>
            </a:extLst>
          </p:cNvPr>
          <p:cNvSpPr/>
          <p:nvPr/>
        </p:nvSpPr>
        <p:spPr>
          <a:xfrm>
            <a:off x="1231054" y="2326016"/>
            <a:ext cx="9717892" cy="242702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AWS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보안의 다양한 위협과 그에 따른 보안 강화 필요성을 경험했다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AWS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서비스들을 통합하는 과정이 인상적이었다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24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 </a:t>
            </a:r>
            <a:r>
              <a:rPr lang="ko-KR" altLang="en-US" sz="24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이용자로서 보안에 대해 적극 관심 가지고 투자해야한다</a:t>
            </a:r>
            <a:r>
              <a:rPr lang="en-US" altLang="ko-KR" sz="24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30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2A2B4E7B-4173-6889-C585-0D3DE4FF9F67}"/>
              </a:ext>
            </a:extLst>
          </p:cNvPr>
          <p:cNvSpPr/>
          <p:nvPr/>
        </p:nvSpPr>
        <p:spPr>
          <a:xfrm>
            <a:off x="433088" y="1310916"/>
            <a:ext cx="11386379" cy="52479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hlinkClick r:id="rId3"/>
            </a:endParaRPr>
          </a:p>
          <a:p>
            <a:pPr lvl="0">
              <a:defRPr/>
            </a:pPr>
            <a:endParaRPr lang="en-US" altLang="ko-KR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 </a:t>
            </a:r>
            <a:r>
              <a:rPr lang="ko-KR" altLang="en-US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보안을 위한 계층별 보안 구성 모범 사례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hlinkClick r:id="rId3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www.youtube.com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watch?v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r84IuPv_4TI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Amazon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GuardDuty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설명서</a:t>
            </a:r>
            <a:endParaRPr lang="en-US" altLang="ko-KR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docs.aws.amazon.com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ko_kr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guardduty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  <a:hlinkClick r:id="rId4"/>
            </a:endParaRPr>
          </a:p>
          <a:p>
            <a:pPr>
              <a:defRPr/>
            </a:pPr>
            <a:r>
              <a:rPr lang="en-US" altLang="ko-KR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Amazon </a:t>
            </a:r>
            <a:r>
              <a:rPr lang="en-US" altLang="ko-KR" dirty="0" err="1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GuardDuty</a:t>
            </a:r>
            <a:r>
              <a:rPr lang="ko-KR" altLang="en-US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이용한 침입 탐지 대응 전략</a:t>
            </a:r>
            <a:endParaRPr lang="en-US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  <a:hlinkClick r:id="rId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</a:t>
            </a:r>
            <a:r>
              <a:rPr lang="en-U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www.youtube.com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watch?v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</a:t>
            </a:r>
            <a:r>
              <a:rPr lang="en-U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iUj3x2aD0yo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Amazon </a:t>
            </a:r>
            <a:r>
              <a:rPr lang="en-US" altLang="ko-KR" dirty="0" err="1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GuardDuty</a:t>
            </a:r>
            <a:r>
              <a:rPr lang="ko-KR" altLang="en-US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워크샵</a:t>
            </a:r>
            <a:endParaRPr lang="en-US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  <a:hlinkClick r:id="rId5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</a:t>
            </a:r>
            <a:r>
              <a:rPr lang="en-U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catalog.workshops.aws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guardduty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/ko-KR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Amazon </a:t>
            </a:r>
            <a:r>
              <a:rPr lang="en-US" dirty="0" err="1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GuardDuty</a:t>
            </a:r>
            <a:r>
              <a:rPr lang="en-US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위협 </a:t>
            </a:r>
            <a:r>
              <a:rPr lang="en-US" altLang="ko-KR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 </a:t>
            </a:r>
            <a:r>
              <a:rPr lang="ko-KR" altLang="en-US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목록 업데이트 자동화</a:t>
            </a:r>
            <a:endParaRPr lang="en-US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</a:t>
            </a:r>
            <a:r>
              <a:rPr lang="en-U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www.wisen.co.kr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/pages/blog/</a:t>
            </a:r>
            <a:r>
              <a:rPr lang="en-U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blog-detail.html?idx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=12100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Amazon </a:t>
            </a:r>
            <a:r>
              <a:rPr lang="en-US" dirty="0" err="1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GuardDuty</a:t>
            </a:r>
            <a:r>
              <a:rPr lang="en-US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Tester </a:t>
            </a:r>
            <a:r>
              <a:rPr lang="ko-KR" altLang="en-US" dirty="0" err="1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깃허브</a:t>
            </a:r>
            <a:endParaRPr lang="en-US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</a:t>
            </a:r>
            <a:r>
              <a:rPr lang="en-U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github.com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awslabs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/amazon-</a:t>
            </a:r>
            <a:r>
              <a:rPr lang="en-U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guardduty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-tester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35939F74-9F22-FF21-023C-FCA363923416}"/>
              </a:ext>
            </a:extLst>
          </p:cNvPr>
          <p:cNvGrpSpPr/>
          <p:nvPr/>
        </p:nvGrpSpPr>
        <p:grpSpPr>
          <a:xfrm>
            <a:off x="-12000" y="1"/>
            <a:ext cx="12204000" cy="1602580"/>
            <a:chOff x="-12000" y="1"/>
            <a:chExt cx="12204000" cy="1602580"/>
          </a:xfrm>
        </p:grpSpPr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DAD47F96-2335-2A7B-FB1E-D1B5EA643F7C}"/>
                </a:ext>
              </a:extLst>
            </p:cNvPr>
            <p:cNvCxnSpPr/>
            <p:nvPr/>
          </p:nvCxnSpPr>
          <p:spPr>
            <a:xfrm flipV="1">
              <a:off x="0" y="1"/>
              <a:ext cx="549275" cy="1602580"/>
            </a:xfrm>
            <a:prstGeom prst="line">
              <a:avLst/>
            </a:prstGeom>
            <a:ln w="31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03E2BAE-99C2-91E6-DD1E-DB7DF9047A89}"/>
                </a:ext>
              </a:extLst>
            </p:cNvPr>
            <p:cNvGrpSpPr/>
            <p:nvPr/>
          </p:nvGrpSpPr>
          <p:grpSpPr>
            <a:xfrm>
              <a:off x="-12000" y="750398"/>
              <a:ext cx="12204000" cy="36000"/>
              <a:chOff x="-12000" y="2495926"/>
              <a:chExt cx="12204000" cy="36000"/>
            </a:xfrm>
          </p:grpSpPr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E2A97F08-E77A-FB18-353A-EF2536A84EE6}"/>
                  </a:ext>
                </a:extLst>
              </p:cNvPr>
              <p:cNvCxnSpPr/>
              <p:nvPr/>
            </p:nvCxnSpPr>
            <p:spPr>
              <a:xfrm>
                <a:off x="-12000" y="2515902"/>
                <a:ext cx="12204000" cy="0"/>
              </a:xfrm>
              <a:prstGeom prst="line">
                <a:avLst/>
              </a:prstGeom>
              <a:ln w="3175">
                <a:gradFill flip="none" rotWithShape="1">
                  <a:gsLst>
                    <a:gs pos="20000">
                      <a:srgbClr val="FF505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00F0FFA6-35C3-6C31-77F9-5EA4AC03A817}"/>
                  </a:ext>
                </a:extLst>
              </p:cNvPr>
              <p:cNvSpPr/>
              <p:nvPr/>
            </p:nvSpPr>
            <p:spPr>
              <a:xfrm>
                <a:off x="268924" y="2495926"/>
                <a:ext cx="36000" cy="36000"/>
              </a:xfrm>
              <a:prstGeom prst="ellipse">
                <a:avLst/>
              </a:prstGeom>
              <a:solidFill>
                <a:srgbClr val="FF5050"/>
              </a:solidFill>
              <a:ln w="85725">
                <a:solidFill>
                  <a:schemeClr val="bg1">
                    <a:alpha val="20000"/>
                  </a:schemeClr>
                </a:solidFill>
              </a:ln>
              <a:effectLst>
                <a:glow rad="127000">
                  <a:schemeClr val="bg1">
                    <a:alpha val="1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03B6D05-D7A3-9D2E-8F1E-E181F9289149}"/>
              </a:ext>
            </a:extLst>
          </p:cNvPr>
          <p:cNvSpPr/>
          <p:nvPr/>
        </p:nvSpPr>
        <p:spPr>
          <a:xfrm>
            <a:off x="491082" y="101521"/>
            <a:ext cx="61697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800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자료</a:t>
            </a:r>
            <a:endParaRPr lang="en-US" altLang="ko-KR" sz="2800" i="1" kern="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98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11C118-2587-4BAC-976C-6A87808DBF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Rectangle 11">
            <a:extLst>
              <a:ext uri="{FF2B5EF4-FFF2-40B4-BE49-F238E27FC236}">
                <a16:creationId xmlns:a16="http://schemas.microsoft.com/office/drawing/2014/main" id="{64564716-03C4-4ECD-A880-5D68677E323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Right Triangle 30">
            <a:extLst>
              <a:ext uri="{FF2B5EF4-FFF2-40B4-BE49-F238E27FC236}">
                <a16:creationId xmlns:a16="http://schemas.microsoft.com/office/drawing/2014/main" id="{6C4D1E73-1855-4938-A776-09A4676D6DAF}"/>
              </a:ext>
            </a:extLst>
          </p:cNvPr>
          <p:cNvSpPr/>
          <p:nvPr/>
        </p:nvSpPr>
        <p:spPr>
          <a:xfrm flipH="1">
            <a:off x="9002400" y="3670300"/>
            <a:ext cx="3189600" cy="3187700"/>
          </a:xfrm>
          <a:prstGeom prst="rtTriangl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Rectangle 32">
            <a:extLst>
              <a:ext uri="{FF2B5EF4-FFF2-40B4-BE49-F238E27FC236}">
                <a16:creationId xmlns:a16="http://schemas.microsoft.com/office/drawing/2014/main" id="{4C358AB8-2F14-4DF8-842B-74BE63C33492}"/>
              </a:ext>
            </a:extLst>
          </p:cNvPr>
          <p:cNvSpPr/>
          <p:nvPr/>
        </p:nvSpPr>
        <p:spPr>
          <a:xfrm rot="10800000">
            <a:off x="1" y="0"/>
            <a:ext cx="5003799" cy="685800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3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C81E30FB-57D3-40D4-A29E-F24F707F51D8}"/>
              </a:ext>
            </a:extLst>
          </p:cNvPr>
          <p:cNvSpPr/>
          <p:nvPr/>
        </p:nvSpPr>
        <p:spPr>
          <a:xfrm flipH="1" flipV="1">
            <a:off x="7810500" y="-6"/>
            <a:ext cx="4381498" cy="5422905"/>
          </a:xfrm>
          <a:prstGeom prst="rtTriangle">
            <a:avLst/>
          </a:prstGeom>
          <a:gradFill flip="none" rotWithShape="1">
            <a:gsLst>
              <a:gs pos="100000">
                <a:schemeClr val="accent4">
                  <a:alpha val="10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F62D9-57AD-412C-8AB6-2475BE22224D}"/>
              </a:ext>
            </a:extLst>
          </p:cNvPr>
          <p:cNvSpPr txBox="1"/>
          <p:nvPr/>
        </p:nvSpPr>
        <p:spPr>
          <a:xfrm>
            <a:off x="467360" y="2468880"/>
            <a:ext cx="2868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질문 부탁드립니다</a:t>
            </a:r>
            <a:r>
              <a:rPr lang="en-US" altLang="ko-KR" sz="28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2800" spc="-3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E221B-5538-4DAA-86B0-73E5CAF4E698}"/>
              </a:ext>
            </a:extLst>
          </p:cNvPr>
          <p:cNvSpPr txBox="1"/>
          <p:nvPr/>
        </p:nvSpPr>
        <p:spPr>
          <a:xfrm>
            <a:off x="395516" y="323464"/>
            <a:ext cx="335540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  <a:endParaRPr lang="ko-KR" altLang="en-US" sz="13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26B13C0-282E-8678-4154-500582592E14}"/>
              </a:ext>
            </a:extLst>
          </p:cNvPr>
          <p:cNvGrpSpPr/>
          <p:nvPr/>
        </p:nvGrpSpPr>
        <p:grpSpPr>
          <a:xfrm>
            <a:off x="7518867" y="2730490"/>
            <a:ext cx="3627086" cy="3633313"/>
            <a:chOff x="5219952" y="2796856"/>
            <a:chExt cx="3627086" cy="3633313"/>
          </a:xfrm>
        </p:grpSpPr>
        <p:grpSp>
          <p:nvGrpSpPr>
            <p:cNvPr id="37" name="Group 60">
              <a:extLst>
                <a:ext uri="{FF2B5EF4-FFF2-40B4-BE49-F238E27FC236}">
                  <a16:creationId xmlns:a16="http://schemas.microsoft.com/office/drawing/2014/main" id="{7160433F-CA2C-CA13-C122-31AB80280357}"/>
                </a:ext>
              </a:extLst>
            </p:cNvPr>
            <p:cNvGrpSpPr/>
            <p:nvPr/>
          </p:nvGrpSpPr>
          <p:grpSpPr>
            <a:xfrm>
              <a:off x="5219952" y="2796856"/>
              <a:ext cx="3627086" cy="3633313"/>
              <a:chOff x="5219952" y="2796856"/>
              <a:chExt cx="3627086" cy="3633313"/>
            </a:xfrm>
          </p:grpSpPr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AA7E3789-4928-FCDA-4F50-90CAAF29EB61}"/>
                  </a:ext>
                </a:extLst>
              </p:cNvPr>
              <p:cNvSpPr/>
              <p:nvPr/>
            </p:nvSpPr>
            <p:spPr>
              <a:xfrm flipH="1">
                <a:off x="5219952" y="4837870"/>
                <a:ext cx="1592299" cy="159229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501"/>
                  <a:gd name="f7" fmla="val 502"/>
                  <a:gd name="f8" fmla="val 464"/>
                  <a:gd name="f9" fmla="val 465"/>
                  <a:gd name="f10" fmla="val 426"/>
                  <a:gd name="f11" fmla="val 366"/>
                  <a:gd name="f12" fmla="val 329"/>
                  <a:gd name="f13" fmla="val 38"/>
                  <a:gd name="f14" fmla="val 172"/>
                  <a:gd name="f15" fmla="val 135"/>
                  <a:gd name="f16" fmla="val 1"/>
                  <a:gd name="f17" fmla="val 74"/>
                  <a:gd name="f18" fmla="val 37"/>
                  <a:gd name="f19" fmla="val 75"/>
                  <a:gd name="f20" fmla="val 136"/>
                  <a:gd name="f21" fmla="val 173"/>
                  <a:gd name="f22" fmla="val 330"/>
                  <a:gd name="f23" fmla="val 367"/>
                  <a:gd name="f24" fmla="val 428"/>
                  <a:gd name="f25" fmla="+- 0 0 -90"/>
                  <a:gd name="f26" fmla="*/ f3 1 501"/>
                  <a:gd name="f27" fmla="*/ f4 1 502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501"/>
                  <a:gd name="f36" fmla="*/ f32 1 502"/>
                  <a:gd name="f37" fmla="*/ 464 f33 1"/>
                  <a:gd name="f38" fmla="*/ 465 f32 1"/>
                  <a:gd name="f39" fmla="*/ 329 f33 1"/>
                  <a:gd name="f40" fmla="*/ 38 f33 1"/>
                  <a:gd name="f41" fmla="*/ 172 f32 1"/>
                  <a:gd name="f42" fmla="*/ 37 f32 1"/>
                  <a:gd name="f43" fmla="*/ 173 f33 1"/>
                  <a:gd name="f44" fmla="*/ 330 f32 1"/>
                  <a:gd name="f45" fmla="+- f34 0 f1"/>
                  <a:gd name="f46" fmla="*/ f37 1 501"/>
                  <a:gd name="f47" fmla="*/ f38 1 502"/>
                  <a:gd name="f48" fmla="*/ f39 1 501"/>
                  <a:gd name="f49" fmla="*/ f40 1 501"/>
                  <a:gd name="f50" fmla="*/ f41 1 502"/>
                  <a:gd name="f51" fmla="*/ f42 1 502"/>
                  <a:gd name="f52" fmla="*/ f43 1 501"/>
                  <a:gd name="f53" fmla="*/ f44 1 502"/>
                  <a:gd name="f54" fmla="*/ 0 1 f35"/>
                  <a:gd name="f55" fmla="*/ f29 1 f35"/>
                  <a:gd name="f56" fmla="*/ 0 1 f36"/>
                  <a:gd name="f57" fmla="*/ f30 1 f36"/>
                  <a:gd name="f58" fmla="*/ f46 1 f35"/>
                  <a:gd name="f59" fmla="*/ f47 1 f36"/>
                  <a:gd name="f60" fmla="*/ f48 1 f35"/>
                  <a:gd name="f61" fmla="*/ f49 1 f35"/>
                  <a:gd name="f62" fmla="*/ f50 1 f36"/>
                  <a:gd name="f63" fmla="*/ f51 1 f36"/>
                  <a:gd name="f64" fmla="*/ f52 1 f35"/>
                  <a:gd name="f65" fmla="*/ f53 1 f36"/>
                  <a:gd name="f66" fmla="*/ f54 f26 1"/>
                  <a:gd name="f67" fmla="*/ f55 f26 1"/>
                  <a:gd name="f68" fmla="*/ f57 f27 1"/>
                  <a:gd name="f69" fmla="*/ f56 f27 1"/>
                  <a:gd name="f70" fmla="*/ f58 f26 1"/>
                  <a:gd name="f71" fmla="*/ f59 f27 1"/>
                  <a:gd name="f72" fmla="*/ f60 f26 1"/>
                  <a:gd name="f73" fmla="*/ f61 f26 1"/>
                  <a:gd name="f74" fmla="*/ f62 f27 1"/>
                  <a:gd name="f75" fmla="*/ f63 f27 1"/>
                  <a:gd name="f76" fmla="*/ f64 f26 1"/>
                  <a:gd name="f77" fmla="*/ f65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5">
                    <a:pos x="f70" y="f71"/>
                  </a:cxn>
                  <a:cxn ang="f45">
                    <a:pos x="f70" y="f71"/>
                  </a:cxn>
                  <a:cxn ang="f45">
                    <a:pos x="f72" y="f71"/>
                  </a:cxn>
                  <a:cxn ang="f45">
                    <a:pos x="f73" y="f74"/>
                  </a:cxn>
                  <a:cxn ang="f45">
                    <a:pos x="f73" y="f75"/>
                  </a:cxn>
                  <a:cxn ang="f45">
                    <a:pos x="f73" y="f75"/>
                  </a:cxn>
                  <a:cxn ang="f45">
                    <a:pos x="f76" y="f75"/>
                  </a:cxn>
                  <a:cxn ang="f45">
                    <a:pos x="f70" y="f77"/>
                  </a:cxn>
                  <a:cxn ang="f45">
                    <a:pos x="f70" y="f71"/>
                  </a:cxn>
                </a:cxnLst>
                <a:rect l="f66" t="f69" r="f67" b="f68"/>
                <a:pathLst>
                  <a:path w="501" h="502">
                    <a:moveTo>
                      <a:pt x="f8" y="f9"/>
                    </a:moveTo>
                    <a:cubicBezTo>
                      <a:pt x="f8" y="f9"/>
                      <a:pt x="f8" y="f9"/>
                      <a:pt x="f8" y="f9"/>
                    </a:cubicBezTo>
                    <a:cubicBezTo>
                      <a:pt x="f10" y="f7"/>
                      <a:pt x="f11" y="f7"/>
                      <a:pt x="f12" y="f9"/>
                    </a:cubicBezTo>
                    <a:cubicBezTo>
                      <a:pt x="f13" y="f14"/>
                      <a:pt x="f13" y="f14"/>
                      <a:pt x="f13" y="f14"/>
                    </a:cubicBezTo>
                    <a:cubicBezTo>
                      <a:pt x="f5" y="f15"/>
                      <a:pt x="f16" y="f17"/>
                      <a:pt x="f13" y="f18"/>
                    </a:cubicBezTo>
                    <a:cubicBezTo>
                      <a:pt x="f13" y="f18"/>
                      <a:pt x="f13" y="f18"/>
                      <a:pt x="f13" y="f18"/>
                    </a:cubicBezTo>
                    <a:cubicBezTo>
                      <a:pt x="f19" y="f5"/>
                      <a:pt x="f20" y="f5"/>
                      <a:pt x="f21" y="f18"/>
                    </a:cubicBezTo>
                    <a:cubicBezTo>
                      <a:pt x="f8" y="f22"/>
                      <a:pt x="f8" y="f22"/>
                      <a:pt x="f8" y="f22"/>
                    </a:cubicBezTo>
                    <a:cubicBezTo>
                      <a:pt x="f6" y="f23"/>
                      <a:pt x="f6" y="f24"/>
                      <a:pt x="f8" y="f9"/>
                    </a:cubicBezTo>
                    <a:close/>
                  </a:path>
                </a:pathLst>
              </a:custGeom>
              <a:solidFill>
                <a:srgbClr val="26262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Arial"/>
                  <a:cs typeface="Arial"/>
                </a:endParaRPr>
              </a:p>
            </p:txBody>
          </p:sp>
          <p:sp>
            <p:nvSpPr>
              <p:cNvPr id="40" name="Freeform 13">
                <a:extLst>
                  <a:ext uri="{FF2B5EF4-FFF2-40B4-BE49-F238E27FC236}">
                    <a16:creationId xmlns:a16="http://schemas.microsoft.com/office/drawing/2014/main" id="{BF6D5F48-33BE-C72D-6F61-3C8B56D6192C}"/>
                  </a:ext>
                </a:extLst>
              </p:cNvPr>
              <p:cNvSpPr/>
              <p:nvPr/>
            </p:nvSpPr>
            <p:spPr>
              <a:xfrm flipH="1">
                <a:off x="5422492" y="5168179"/>
                <a:ext cx="1184102" cy="118410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372"/>
                  <a:gd name="f7" fmla="val 373"/>
                  <a:gd name="f8" fmla="val 357"/>
                  <a:gd name="f9" fmla="val 359"/>
                  <a:gd name="f10" fmla="val 343"/>
                  <a:gd name="f11" fmla="val 320"/>
                  <a:gd name="f12" fmla="val 305"/>
                  <a:gd name="f13" fmla="val 14"/>
                  <a:gd name="f14" fmla="val 66"/>
                  <a:gd name="f15" fmla="val 52"/>
                  <a:gd name="f16" fmla="val 28"/>
                  <a:gd name="f17" fmla="val 29"/>
                  <a:gd name="f18" fmla="val 358"/>
                  <a:gd name="f19" fmla="val 307"/>
                  <a:gd name="f20" fmla="val 321"/>
                  <a:gd name="f21" fmla="val 344"/>
                  <a:gd name="f22" fmla="+- 0 0 -90"/>
                  <a:gd name="f23" fmla="*/ f3 1 372"/>
                  <a:gd name="f24" fmla="*/ f4 1 373"/>
                  <a:gd name="f25" fmla="val f5"/>
                  <a:gd name="f26" fmla="val f6"/>
                  <a:gd name="f27" fmla="val f7"/>
                  <a:gd name="f28" fmla="*/ f22 f0 1"/>
                  <a:gd name="f29" fmla="+- f27 0 f25"/>
                  <a:gd name="f30" fmla="+- f26 0 f25"/>
                  <a:gd name="f31" fmla="*/ f28 1 f2"/>
                  <a:gd name="f32" fmla="*/ f30 1 372"/>
                  <a:gd name="f33" fmla="*/ f29 1 373"/>
                  <a:gd name="f34" fmla="*/ 357 f30 1"/>
                  <a:gd name="f35" fmla="*/ 359 f29 1"/>
                  <a:gd name="f36" fmla="*/ 305 f30 1"/>
                  <a:gd name="f37" fmla="*/ 14 f30 1"/>
                  <a:gd name="f38" fmla="*/ 66 f29 1"/>
                  <a:gd name="f39" fmla="*/ 14 f29 1"/>
                  <a:gd name="f40" fmla="*/ 66 f30 1"/>
                  <a:gd name="f41" fmla="*/ 358 f30 1"/>
                  <a:gd name="f42" fmla="*/ 307 f29 1"/>
                  <a:gd name="f43" fmla="+- f31 0 f1"/>
                  <a:gd name="f44" fmla="*/ f34 1 372"/>
                  <a:gd name="f45" fmla="*/ f35 1 373"/>
                  <a:gd name="f46" fmla="*/ f36 1 372"/>
                  <a:gd name="f47" fmla="*/ f37 1 372"/>
                  <a:gd name="f48" fmla="*/ f38 1 373"/>
                  <a:gd name="f49" fmla="*/ f39 1 373"/>
                  <a:gd name="f50" fmla="*/ f40 1 372"/>
                  <a:gd name="f51" fmla="*/ f41 1 372"/>
                  <a:gd name="f52" fmla="*/ f42 1 373"/>
                  <a:gd name="f53" fmla="*/ 0 1 f32"/>
                  <a:gd name="f54" fmla="*/ f26 1 f32"/>
                  <a:gd name="f55" fmla="*/ 0 1 f33"/>
                  <a:gd name="f56" fmla="*/ f27 1 f33"/>
                  <a:gd name="f57" fmla="*/ f44 1 f32"/>
                  <a:gd name="f58" fmla="*/ f45 1 f33"/>
                  <a:gd name="f59" fmla="*/ f46 1 f32"/>
                  <a:gd name="f60" fmla="*/ f47 1 f32"/>
                  <a:gd name="f61" fmla="*/ f48 1 f33"/>
                  <a:gd name="f62" fmla="*/ f49 1 f33"/>
                  <a:gd name="f63" fmla="*/ f50 1 f32"/>
                  <a:gd name="f64" fmla="*/ f51 1 f32"/>
                  <a:gd name="f65" fmla="*/ f52 1 f33"/>
                  <a:gd name="f66" fmla="*/ f53 f23 1"/>
                  <a:gd name="f67" fmla="*/ f54 f23 1"/>
                  <a:gd name="f68" fmla="*/ f56 f24 1"/>
                  <a:gd name="f69" fmla="*/ f55 f24 1"/>
                  <a:gd name="f70" fmla="*/ f57 f23 1"/>
                  <a:gd name="f71" fmla="*/ f58 f24 1"/>
                  <a:gd name="f72" fmla="*/ f59 f23 1"/>
                  <a:gd name="f73" fmla="*/ f60 f23 1"/>
                  <a:gd name="f74" fmla="*/ f61 f24 1"/>
                  <a:gd name="f75" fmla="*/ f62 f24 1"/>
                  <a:gd name="f76" fmla="*/ f63 f23 1"/>
                  <a:gd name="f77" fmla="*/ f64 f23 1"/>
                  <a:gd name="f78" fmla="*/ f65 f2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3">
                    <a:pos x="f70" y="f71"/>
                  </a:cxn>
                  <a:cxn ang="f43">
                    <a:pos x="f72" y="f71"/>
                  </a:cxn>
                  <a:cxn ang="f43">
                    <a:pos x="f73" y="f74"/>
                  </a:cxn>
                  <a:cxn ang="f43">
                    <a:pos x="f73" y="f75"/>
                  </a:cxn>
                  <a:cxn ang="f43">
                    <a:pos x="f76" y="f75"/>
                  </a:cxn>
                  <a:cxn ang="f43">
                    <a:pos x="f77" y="f78"/>
                  </a:cxn>
                  <a:cxn ang="f43">
                    <a:pos x="f77" y="f71"/>
                  </a:cxn>
                  <a:cxn ang="f43">
                    <a:pos x="f70" y="f71"/>
                  </a:cxn>
                </a:cxnLst>
                <a:rect l="f66" t="f69" r="f67" b="f68"/>
                <a:pathLst>
                  <a:path w="372" h="373">
                    <a:moveTo>
                      <a:pt x="f8" y="f9"/>
                    </a:moveTo>
                    <a:cubicBezTo>
                      <a:pt x="f10" y="f7"/>
                      <a:pt x="f11" y="f7"/>
                      <a:pt x="f12" y="f9"/>
                    </a:cubicBezTo>
                    <a:cubicBezTo>
                      <a:pt x="f13" y="f14"/>
                      <a:pt x="f13" y="f14"/>
                      <a:pt x="f13" y="f14"/>
                    </a:cubicBezTo>
                    <a:cubicBezTo>
                      <a:pt x="f5" y="f15"/>
                      <a:pt x="f5" y="f16"/>
                      <a:pt x="f13" y="f13"/>
                    </a:cubicBezTo>
                    <a:cubicBezTo>
                      <a:pt x="f17" y="f5"/>
                      <a:pt x="f15" y="f5"/>
                      <a:pt x="f14" y="f13"/>
                    </a:cubicBezTo>
                    <a:cubicBezTo>
                      <a:pt x="f18" y="f19"/>
                      <a:pt x="f18" y="f19"/>
                      <a:pt x="f18" y="f19"/>
                    </a:cubicBezTo>
                    <a:cubicBezTo>
                      <a:pt x="f6" y="f20"/>
                      <a:pt x="f6" y="f21"/>
                      <a:pt x="f18" y="f9"/>
                    </a:cubicBezTo>
                    <a:lnTo>
                      <a:pt x="f8" y="f9"/>
                    </a:lnTo>
                    <a:close/>
                  </a:path>
                </a:pathLst>
              </a:custGeom>
              <a:solidFill>
                <a:srgbClr val="D6DCE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Arial"/>
                  <a:cs typeface="Arial"/>
                </a:endParaRPr>
              </a:p>
            </p:txBody>
          </p:sp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17A76448-3EC6-509B-649C-75E3D65E20B6}"/>
                  </a:ext>
                </a:extLst>
              </p:cNvPr>
              <p:cNvSpPr/>
              <p:nvPr/>
            </p:nvSpPr>
            <p:spPr>
              <a:xfrm flipH="1">
                <a:off x="6472607" y="2796856"/>
                <a:ext cx="2374431" cy="237443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747"/>
                  <a:gd name="f7" fmla="val 109"/>
                  <a:gd name="f8" fmla="val 110"/>
                  <a:gd name="f9" fmla="val 39"/>
                  <a:gd name="f10" fmla="val 274"/>
                  <a:gd name="f11" fmla="val 374"/>
                  <a:gd name="f12" fmla="val 580"/>
                  <a:gd name="f13" fmla="val 1"/>
                  <a:gd name="f14" fmla="val 168"/>
                  <a:gd name="f15" fmla="val 473"/>
                  <a:gd name="f16" fmla="val 708"/>
                  <a:gd name="f17" fmla="val 567"/>
                  <a:gd name="f18" fmla="val 637"/>
                  <a:gd name="f19" fmla="val 373"/>
                  <a:gd name="f20" fmla="val 273"/>
                  <a:gd name="f21" fmla="val 566"/>
                  <a:gd name="f22" fmla="val 472"/>
                  <a:gd name="f23" fmla="+- 0 0 -90"/>
                  <a:gd name="f24" fmla="*/ f3 1 747"/>
                  <a:gd name="f25" fmla="*/ f4 1 747"/>
                  <a:gd name="f26" fmla="val f5"/>
                  <a:gd name="f27" fmla="val f6"/>
                  <a:gd name="f28" fmla="*/ f23 f0 1"/>
                  <a:gd name="f29" fmla="+- f27 0 f26"/>
                  <a:gd name="f30" fmla="*/ f28 1 f2"/>
                  <a:gd name="f31" fmla="*/ f29 1 747"/>
                  <a:gd name="f32" fmla="*/ 109 f29 1"/>
                  <a:gd name="f33" fmla="*/ 110 f29 1"/>
                  <a:gd name="f34" fmla="*/ 374 f29 1"/>
                  <a:gd name="f35" fmla="*/ 0 f29 1"/>
                  <a:gd name="f36" fmla="*/ 747 f29 1"/>
                  <a:gd name="f37" fmla="*/ 637 f29 1"/>
                  <a:gd name="f38" fmla="*/ 373 f29 1"/>
                  <a:gd name="f39" fmla="+- f30 0 f1"/>
                  <a:gd name="f40" fmla="*/ f32 1 747"/>
                  <a:gd name="f41" fmla="*/ f33 1 747"/>
                  <a:gd name="f42" fmla="*/ f34 1 747"/>
                  <a:gd name="f43" fmla="*/ f35 1 747"/>
                  <a:gd name="f44" fmla="*/ f36 1 747"/>
                  <a:gd name="f45" fmla="*/ f37 1 747"/>
                  <a:gd name="f46" fmla="*/ f38 1 747"/>
                  <a:gd name="f47" fmla="*/ 0 1 f31"/>
                  <a:gd name="f48" fmla="*/ f27 1 f31"/>
                  <a:gd name="f49" fmla="*/ f40 1 f31"/>
                  <a:gd name="f50" fmla="*/ f41 1 f31"/>
                  <a:gd name="f51" fmla="*/ f42 1 f31"/>
                  <a:gd name="f52" fmla="*/ f43 1 f31"/>
                  <a:gd name="f53" fmla="*/ f44 1 f31"/>
                  <a:gd name="f54" fmla="*/ f45 1 f31"/>
                  <a:gd name="f55" fmla="*/ f46 1 f31"/>
                  <a:gd name="f56" fmla="*/ f47 f24 1"/>
                  <a:gd name="f57" fmla="*/ f48 f24 1"/>
                  <a:gd name="f58" fmla="*/ f48 f25 1"/>
                  <a:gd name="f59" fmla="*/ f47 f25 1"/>
                  <a:gd name="f60" fmla="*/ f49 f24 1"/>
                  <a:gd name="f61" fmla="*/ f50 f25 1"/>
                  <a:gd name="f62" fmla="*/ f51 f24 1"/>
                  <a:gd name="f63" fmla="*/ f52 f25 1"/>
                  <a:gd name="f64" fmla="*/ f53 f24 1"/>
                  <a:gd name="f65" fmla="*/ f51 f25 1"/>
                  <a:gd name="f66" fmla="*/ f54 f24 1"/>
                  <a:gd name="f67" fmla="*/ f54 f25 1"/>
                  <a:gd name="f68" fmla="*/ f55 f24 1"/>
                  <a:gd name="f69" fmla="*/ f53 f25 1"/>
                  <a:gd name="f70" fmla="*/ f52 f24 1"/>
                  <a:gd name="f71" fmla="*/ f55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9">
                    <a:pos x="f60" y="f61"/>
                  </a:cxn>
                  <a:cxn ang="f39">
                    <a:pos x="f60" y="f61"/>
                  </a:cxn>
                  <a:cxn ang="f39">
                    <a:pos x="f62" y="f63"/>
                  </a:cxn>
                  <a:cxn ang="f39">
                    <a:pos x="f64" y="f65"/>
                  </a:cxn>
                  <a:cxn ang="f39">
                    <a:pos x="f66" y="f67"/>
                  </a:cxn>
                  <a:cxn ang="f39">
                    <a:pos x="f68" y="f69"/>
                  </a:cxn>
                  <a:cxn ang="f39">
                    <a:pos x="f60" y="f67"/>
                  </a:cxn>
                  <a:cxn ang="f39">
                    <a:pos x="f70" y="f71"/>
                  </a:cxn>
                  <a:cxn ang="f39">
                    <a:pos x="f60" y="f61"/>
                  </a:cxn>
                </a:cxnLst>
                <a:rect l="f56" t="f59" r="f57" b="f58"/>
                <a:pathLst>
                  <a:path w="747" h="747">
                    <a:moveTo>
                      <a:pt x="f7" y="f8"/>
                    </a:moveTo>
                    <a:cubicBezTo>
                      <a:pt x="f7" y="f8"/>
                      <a:pt x="f7" y="f8"/>
                      <a:pt x="f7" y="f8"/>
                    </a:cubicBezTo>
                    <a:cubicBezTo>
                      <a:pt x="f2" y="f9"/>
                      <a:pt x="f10" y="f5"/>
                      <a:pt x="f11" y="f5"/>
                    </a:cubicBezTo>
                    <a:cubicBezTo>
                      <a:pt x="f12" y="f13"/>
                      <a:pt x="f6" y="f14"/>
                      <a:pt x="f6" y="f11"/>
                    </a:cubicBezTo>
                    <a:cubicBezTo>
                      <a:pt x="f6" y="f15"/>
                      <a:pt x="f16" y="f17"/>
                      <a:pt x="f18" y="f18"/>
                    </a:cubicBezTo>
                    <a:cubicBezTo>
                      <a:pt x="f17" y="f16"/>
                      <a:pt x="f15" y="f6"/>
                      <a:pt x="f19" y="f6"/>
                    </a:cubicBezTo>
                    <a:cubicBezTo>
                      <a:pt x="f20" y="f6"/>
                      <a:pt x="f2" y="f16"/>
                      <a:pt x="f7" y="f18"/>
                    </a:cubicBezTo>
                    <a:cubicBezTo>
                      <a:pt x="f9" y="f21"/>
                      <a:pt x="f5" y="f22"/>
                      <a:pt x="f5" y="f19"/>
                    </a:cubicBezTo>
                    <a:cubicBezTo>
                      <a:pt x="f5" y="f10"/>
                      <a:pt x="f9" y="f2"/>
                      <a:pt x="f7" y="f8"/>
                    </a:cubicBezTo>
                    <a:close/>
                  </a:path>
                </a:pathLst>
              </a:custGeom>
              <a:solidFill>
                <a:srgbClr val="26262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Arial"/>
                  <a:cs typeface="Arial"/>
                </a:endParaRPr>
              </a:p>
            </p:txBody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C6DD7069-ABCB-9E85-2109-21D99AB92B78}"/>
                  </a:ext>
                </a:extLst>
              </p:cNvPr>
              <p:cNvSpPr/>
              <p:nvPr/>
            </p:nvSpPr>
            <p:spPr>
              <a:xfrm flipH="1">
                <a:off x="6777980" y="3102230"/>
                <a:ext cx="1766803" cy="176368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556"/>
                  <a:gd name="f7" fmla="val 555"/>
                  <a:gd name="f8" fmla="val 82"/>
                  <a:gd name="f9" fmla="val 81"/>
                  <a:gd name="f10" fmla="val 30"/>
                  <a:gd name="f11" fmla="val 134"/>
                  <a:gd name="f12" fmla="val 1"/>
                  <a:gd name="f13" fmla="val 203"/>
                  <a:gd name="f14" fmla="val 277"/>
                  <a:gd name="f15" fmla="val 430"/>
                  <a:gd name="f16" fmla="val 125"/>
                  <a:gd name="f17" fmla="val 278"/>
                  <a:gd name="f18" fmla="val 352"/>
                  <a:gd name="f19" fmla="val 422"/>
                  <a:gd name="f20" fmla="val 526"/>
                  <a:gd name="f21" fmla="val 475"/>
                  <a:gd name="f22" fmla="val 474"/>
                  <a:gd name="f23" fmla="val 527"/>
                  <a:gd name="f24" fmla="val 421"/>
                  <a:gd name="f25" fmla="val 204"/>
                  <a:gd name="f26" fmla="val 528"/>
                  <a:gd name="f27" fmla="val 423"/>
                  <a:gd name="f28" fmla="val 29"/>
                  <a:gd name="f29" fmla="val 353"/>
                  <a:gd name="f30" fmla="val 279"/>
                  <a:gd name="f31" fmla="val 205"/>
                  <a:gd name="f32" fmla="val 135"/>
                  <a:gd name="f33" fmla="+- 0 0 -90"/>
                  <a:gd name="f34" fmla="*/ f3 1 556"/>
                  <a:gd name="f35" fmla="*/ f4 1 555"/>
                  <a:gd name="f36" fmla="val f5"/>
                  <a:gd name="f37" fmla="val f6"/>
                  <a:gd name="f38" fmla="val f7"/>
                  <a:gd name="f39" fmla="*/ f33 f0 1"/>
                  <a:gd name="f40" fmla="+- f38 0 f36"/>
                  <a:gd name="f41" fmla="+- f37 0 f36"/>
                  <a:gd name="f42" fmla="*/ f39 1 f2"/>
                  <a:gd name="f43" fmla="*/ f41 1 556"/>
                  <a:gd name="f44" fmla="*/ f40 1 555"/>
                  <a:gd name="f45" fmla="*/ 82 f41 1"/>
                  <a:gd name="f46" fmla="*/ 81 f40 1"/>
                  <a:gd name="f47" fmla="*/ 1 f41 1"/>
                  <a:gd name="f48" fmla="*/ 277 f40 1"/>
                  <a:gd name="f49" fmla="*/ 278 f41 1"/>
                  <a:gd name="f50" fmla="*/ 555 f40 1"/>
                  <a:gd name="f51" fmla="*/ 475 f41 1"/>
                  <a:gd name="f52" fmla="*/ 474 f40 1"/>
                  <a:gd name="f53" fmla="*/ 556 f41 1"/>
                  <a:gd name="f54" fmla="*/ 278 f40 1"/>
                  <a:gd name="f55" fmla="*/ 82 f40 1"/>
                  <a:gd name="f56" fmla="*/ 279 f41 1"/>
                  <a:gd name="f57" fmla="*/ 0 f40 1"/>
                  <a:gd name="f58" fmla="+- f42 0 f1"/>
                  <a:gd name="f59" fmla="*/ f45 1 556"/>
                  <a:gd name="f60" fmla="*/ f46 1 555"/>
                  <a:gd name="f61" fmla="*/ f47 1 556"/>
                  <a:gd name="f62" fmla="*/ f48 1 555"/>
                  <a:gd name="f63" fmla="*/ f49 1 556"/>
                  <a:gd name="f64" fmla="*/ f50 1 555"/>
                  <a:gd name="f65" fmla="*/ f51 1 556"/>
                  <a:gd name="f66" fmla="*/ f52 1 555"/>
                  <a:gd name="f67" fmla="*/ f53 1 556"/>
                  <a:gd name="f68" fmla="*/ f54 1 555"/>
                  <a:gd name="f69" fmla="*/ f55 1 555"/>
                  <a:gd name="f70" fmla="*/ f56 1 556"/>
                  <a:gd name="f71" fmla="*/ f57 1 555"/>
                  <a:gd name="f72" fmla="*/ 0 1 f43"/>
                  <a:gd name="f73" fmla="*/ f37 1 f43"/>
                  <a:gd name="f74" fmla="*/ 0 1 f44"/>
                  <a:gd name="f75" fmla="*/ f38 1 f44"/>
                  <a:gd name="f76" fmla="*/ f59 1 f43"/>
                  <a:gd name="f77" fmla="*/ f60 1 f44"/>
                  <a:gd name="f78" fmla="*/ f61 1 f43"/>
                  <a:gd name="f79" fmla="*/ f62 1 f44"/>
                  <a:gd name="f80" fmla="*/ f63 1 f43"/>
                  <a:gd name="f81" fmla="*/ f64 1 f44"/>
                  <a:gd name="f82" fmla="*/ f65 1 f43"/>
                  <a:gd name="f83" fmla="*/ f66 1 f44"/>
                  <a:gd name="f84" fmla="*/ f67 1 f43"/>
                  <a:gd name="f85" fmla="*/ f68 1 f44"/>
                  <a:gd name="f86" fmla="*/ f69 1 f44"/>
                  <a:gd name="f87" fmla="*/ f70 1 f43"/>
                  <a:gd name="f88" fmla="*/ f71 1 f44"/>
                  <a:gd name="f89" fmla="*/ f72 f34 1"/>
                  <a:gd name="f90" fmla="*/ f73 f34 1"/>
                  <a:gd name="f91" fmla="*/ f75 f35 1"/>
                  <a:gd name="f92" fmla="*/ f74 f35 1"/>
                  <a:gd name="f93" fmla="*/ f76 f34 1"/>
                  <a:gd name="f94" fmla="*/ f77 f35 1"/>
                  <a:gd name="f95" fmla="*/ f78 f34 1"/>
                  <a:gd name="f96" fmla="*/ f79 f35 1"/>
                  <a:gd name="f97" fmla="*/ f80 f34 1"/>
                  <a:gd name="f98" fmla="*/ f81 f35 1"/>
                  <a:gd name="f99" fmla="*/ f82 f34 1"/>
                  <a:gd name="f100" fmla="*/ f83 f35 1"/>
                  <a:gd name="f101" fmla="*/ f84 f34 1"/>
                  <a:gd name="f102" fmla="*/ f85 f35 1"/>
                  <a:gd name="f103" fmla="*/ f86 f35 1"/>
                  <a:gd name="f104" fmla="*/ f87 f34 1"/>
                  <a:gd name="f105" fmla="*/ f88 f3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8">
                    <a:pos x="f93" y="f94"/>
                  </a:cxn>
                  <a:cxn ang="f58">
                    <a:pos x="f95" y="f96"/>
                  </a:cxn>
                  <a:cxn ang="f58">
                    <a:pos x="f97" y="f98"/>
                  </a:cxn>
                  <a:cxn ang="f58">
                    <a:pos x="f99" y="f100"/>
                  </a:cxn>
                  <a:cxn ang="f58">
                    <a:pos x="f99" y="f100"/>
                  </a:cxn>
                  <a:cxn ang="f58">
                    <a:pos x="f101" y="f102"/>
                  </a:cxn>
                  <a:cxn ang="f58">
                    <a:pos x="f99" y="f103"/>
                  </a:cxn>
                  <a:cxn ang="f58">
                    <a:pos x="f104" y="f105"/>
                  </a:cxn>
                  <a:cxn ang="f58">
                    <a:pos x="f93" y="f94"/>
                  </a:cxn>
                </a:cxnLst>
                <a:rect l="f89" t="f92" r="f90" b="f91"/>
                <a:pathLst>
                  <a:path w="556" h="555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cubicBezTo>
                      <a:pt x="f5" y="f15"/>
                      <a:pt x="f16" y="f7"/>
                      <a:pt x="f17" y="f7"/>
                    </a:cubicBezTo>
                    <a:cubicBezTo>
                      <a:pt x="f18" y="f7"/>
                      <a:pt x="f19" y="f20"/>
                      <a:pt x="f21" y="f22"/>
                    </a:cubicBezTo>
                    <a:cubicBezTo>
                      <a:pt x="f21" y="f22"/>
                      <a:pt x="f21" y="f22"/>
                      <a:pt x="f21" y="f22"/>
                    </a:cubicBezTo>
                    <a:cubicBezTo>
                      <a:pt x="f23" y="f24"/>
                      <a:pt x="f6" y="f18"/>
                      <a:pt x="f6" y="f17"/>
                    </a:cubicBezTo>
                    <a:cubicBezTo>
                      <a:pt x="f6" y="f25"/>
                      <a:pt x="f26" y="f11"/>
                      <a:pt x="f21" y="f8"/>
                    </a:cubicBezTo>
                    <a:cubicBezTo>
                      <a:pt x="f27" y="f28"/>
                      <a:pt x="f29" y="f5"/>
                      <a:pt x="f30" y="f5"/>
                    </a:cubicBezTo>
                    <a:cubicBezTo>
                      <a:pt x="f31" y="f5"/>
                      <a:pt x="f32" y="f28"/>
                      <a:pt x="f8" y="f9"/>
                    </a:cubicBezTo>
                    <a:close/>
                  </a:path>
                </a:pathLst>
              </a:custGeom>
              <a:solidFill>
                <a:srgbClr val="D6DCE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Arial"/>
                  <a:cs typeface="Arial"/>
                </a:endParaRPr>
              </a:p>
            </p:txBody>
          </p:sp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0B99F4F7-7ACC-1400-6DDE-DA56959A41F1}"/>
                  </a:ext>
                </a:extLst>
              </p:cNvPr>
              <p:cNvSpPr/>
              <p:nvPr/>
            </p:nvSpPr>
            <p:spPr>
              <a:xfrm flipH="1">
                <a:off x="6777980" y="3102230"/>
                <a:ext cx="1595417" cy="170759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502"/>
                  <a:gd name="f7" fmla="val 538"/>
                  <a:gd name="f8" fmla="val 421"/>
                  <a:gd name="f9" fmla="val 82"/>
                  <a:gd name="f10" fmla="val 369"/>
                  <a:gd name="f11" fmla="val 29"/>
                  <a:gd name="f12" fmla="val 299"/>
                  <a:gd name="f13" fmla="val 225"/>
                  <a:gd name="f14" fmla="val 204"/>
                  <a:gd name="f15" fmla="val 183"/>
                  <a:gd name="f16" fmla="val 2"/>
                  <a:gd name="f17" fmla="val 164"/>
                  <a:gd name="f18" fmla="val 6"/>
                  <a:gd name="f19" fmla="val 133"/>
                  <a:gd name="f20" fmla="val 20"/>
                  <a:gd name="f21" fmla="val 106"/>
                  <a:gd name="f22" fmla="val 39"/>
                  <a:gd name="f23" fmla="val 81"/>
                  <a:gd name="f24" fmla="val 64"/>
                  <a:gd name="f25" fmla="val 116"/>
                  <a:gd name="f26" fmla="val 185"/>
                  <a:gd name="f27" fmla="val 259"/>
                  <a:gd name="f28" fmla="val 412"/>
                  <a:gd name="f29" fmla="val 124"/>
                  <a:gd name="f30" fmla="val 537"/>
                  <a:gd name="f31" fmla="val 277"/>
                  <a:gd name="f32" fmla="val 298"/>
                  <a:gd name="f33" fmla="val 318"/>
                  <a:gd name="f34" fmla="val 535"/>
                  <a:gd name="f35" fmla="val 338"/>
                  <a:gd name="f36" fmla="val 531"/>
                  <a:gd name="f37" fmla="val 517"/>
                  <a:gd name="f38" fmla="val 397"/>
                  <a:gd name="f39" fmla="val 498"/>
                  <a:gd name="f40" fmla="val 474"/>
                  <a:gd name="f41" fmla="val 473"/>
                  <a:gd name="f42" fmla="val 352"/>
                  <a:gd name="f43" fmla="val 278"/>
                  <a:gd name="f44" fmla="val 134"/>
                  <a:gd name="f45" fmla="+- 0 0 -90"/>
                  <a:gd name="f46" fmla="*/ f3 1 502"/>
                  <a:gd name="f47" fmla="*/ f4 1 538"/>
                  <a:gd name="f48" fmla="val f5"/>
                  <a:gd name="f49" fmla="val f6"/>
                  <a:gd name="f50" fmla="val f7"/>
                  <a:gd name="f51" fmla="*/ f45 f0 1"/>
                  <a:gd name="f52" fmla="+- f50 0 f48"/>
                  <a:gd name="f53" fmla="+- f49 0 f48"/>
                  <a:gd name="f54" fmla="*/ f51 1 f2"/>
                  <a:gd name="f55" fmla="*/ f53 1 502"/>
                  <a:gd name="f56" fmla="*/ f52 1 538"/>
                  <a:gd name="f57" fmla="*/ 421 f53 1"/>
                  <a:gd name="f58" fmla="*/ 82 f52 1"/>
                  <a:gd name="f59" fmla="*/ 225 f53 1"/>
                  <a:gd name="f60" fmla="*/ 0 f52 1"/>
                  <a:gd name="f61" fmla="*/ 164 f53 1"/>
                  <a:gd name="f62" fmla="*/ 6 f52 1"/>
                  <a:gd name="f63" fmla="*/ 81 f53 1"/>
                  <a:gd name="f64" fmla="*/ 64 f52 1"/>
                  <a:gd name="f65" fmla="*/ 0 f53 1"/>
                  <a:gd name="f66" fmla="*/ 259 f52 1"/>
                  <a:gd name="f67" fmla="*/ 277 f53 1"/>
                  <a:gd name="f68" fmla="*/ 538 f52 1"/>
                  <a:gd name="f69" fmla="*/ 338 f53 1"/>
                  <a:gd name="f70" fmla="*/ 531 f52 1"/>
                  <a:gd name="f71" fmla="*/ 474 f52 1"/>
                  <a:gd name="f72" fmla="*/ 502 f53 1"/>
                  <a:gd name="f73" fmla="*/ 278 f52 1"/>
                  <a:gd name="f74" fmla="+- f54 0 f1"/>
                  <a:gd name="f75" fmla="*/ f57 1 502"/>
                  <a:gd name="f76" fmla="*/ f58 1 538"/>
                  <a:gd name="f77" fmla="*/ f59 1 502"/>
                  <a:gd name="f78" fmla="*/ f60 1 538"/>
                  <a:gd name="f79" fmla="*/ f61 1 502"/>
                  <a:gd name="f80" fmla="*/ f62 1 538"/>
                  <a:gd name="f81" fmla="*/ f63 1 502"/>
                  <a:gd name="f82" fmla="*/ f64 1 538"/>
                  <a:gd name="f83" fmla="*/ f65 1 502"/>
                  <a:gd name="f84" fmla="*/ f66 1 538"/>
                  <a:gd name="f85" fmla="*/ f67 1 502"/>
                  <a:gd name="f86" fmla="*/ f68 1 538"/>
                  <a:gd name="f87" fmla="*/ f69 1 502"/>
                  <a:gd name="f88" fmla="*/ f70 1 538"/>
                  <a:gd name="f89" fmla="*/ f71 1 538"/>
                  <a:gd name="f90" fmla="*/ f72 1 502"/>
                  <a:gd name="f91" fmla="*/ f73 1 538"/>
                  <a:gd name="f92" fmla="*/ 0 1 f55"/>
                  <a:gd name="f93" fmla="*/ f49 1 f55"/>
                  <a:gd name="f94" fmla="*/ 0 1 f56"/>
                  <a:gd name="f95" fmla="*/ f50 1 f56"/>
                  <a:gd name="f96" fmla="*/ f75 1 f55"/>
                  <a:gd name="f97" fmla="*/ f76 1 f56"/>
                  <a:gd name="f98" fmla="*/ f77 1 f55"/>
                  <a:gd name="f99" fmla="*/ f78 1 f56"/>
                  <a:gd name="f100" fmla="*/ f79 1 f55"/>
                  <a:gd name="f101" fmla="*/ f80 1 f56"/>
                  <a:gd name="f102" fmla="*/ f81 1 f55"/>
                  <a:gd name="f103" fmla="*/ f82 1 f56"/>
                  <a:gd name="f104" fmla="*/ f83 1 f55"/>
                  <a:gd name="f105" fmla="*/ f84 1 f56"/>
                  <a:gd name="f106" fmla="*/ f85 1 f55"/>
                  <a:gd name="f107" fmla="*/ f86 1 f56"/>
                  <a:gd name="f108" fmla="*/ f87 1 f55"/>
                  <a:gd name="f109" fmla="*/ f88 1 f56"/>
                  <a:gd name="f110" fmla="*/ f89 1 f56"/>
                  <a:gd name="f111" fmla="*/ f90 1 f55"/>
                  <a:gd name="f112" fmla="*/ f91 1 f56"/>
                  <a:gd name="f113" fmla="*/ f92 f46 1"/>
                  <a:gd name="f114" fmla="*/ f93 f46 1"/>
                  <a:gd name="f115" fmla="*/ f95 f47 1"/>
                  <a:gd name="f116" fmla="*/ f94 f47 1"/>
                  <a:gd name="f117" fmla="*/ f96 f46 1"/>
                  <a:gd name="f118" fmla="*/ f97 f47 1"/>
                  <a:gd name="f119" fmla="*/ f98 f46 1"/>
                  <a:gd name="f120" fmla="*/ f99 f47 1"/>
                  <a:gd name="f121" fmla="*/ f100 f46 1"/>
                  <a:gd name="f122" fmla="*/ f101 f47 1"/>
                  <a:gd name="f123" fmla="*/ f102 f46 1"/>
                  <a:gd name="f124" fmla="*/ f103 f47 1"/>
                  <a:gd name="f125" fmla="*/ f104 f46 1"/>
                  <a:gd name="f126" fmla="*/ f105 f47 1"/>
                  <a:gd name="f127" fmla="*/ f106 f46 1"/>
                  <a:gd name="f128" fmla="*/ f107 f47 1"/>
                  <a:gd name="f129" fmla="*/ f108 f46 1"/>
                  <a:gd name="f130" fmla="*/ f109 f47 1"/>
                  <a:gd name="f131" fmla="*/ f110 f47 1"/>
                  <a:gd name="f132" fmla="*/ f111 f46 1"/>
                  <a:gd name="f133" fmla="*/ f112 f4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74">
                    <a:pos x="f117" y="f118"/>
                  </a:cxn>
                  <a:cxn ang="f74">
                    <a:pos x="f119" y="f120"/>
                  </a:cxn>
                  <a:cxn ang="f74">
                    <a:pos x="f121" y="f122"/>
                  </a:cxn>
                  <a:cxn ang="f74">
                    <a:pos x="f123" y="f124"/>
                  </a:cxn>
                  <a:cxn ang="f74">
                    <a:pos x="f125" y="f126"/>
                  </a:cxn>
                  <a:cxn ang="f74">
                    <a:pos x="f127" y="f128"/>
                  </a:cxn>
                  <a:cxn ang="f74">
                    <a:pos x="f129" y="f130"/>
                  </a:cxn>
                  <a:cxn ang="f74">
                    <a:pos x="f117" y="f131"/>
                  </a:cxn>
                  <a:cxn ang="f74">
                    <a:pos x="f117" y="f131"/>
                  </a:cxn>
                  <a:cxn ang="f74">
                    <a:pos x="f132" y="f133"/>
                  </a:cxn>
                  <a:cxn ang="f74">
                    <a:pos x="f117" y="f118"/>
                  </a:cxn>
                </a:cxnLst>
                <a:rect l="f113" t="f116" r="f114" b="f115"/>
                <a:pathLst>
                  <a:path w="502" h="538">
                    <a:moveTo>
                      <a:pt x="f8" y="f9"/>
                    </a:moveTo>
                    <a:cubicBezTo>
                      <a:pt x="f10" y="f11"/>
                      <a:pt x="f12" y="f5"/>
                      <a:pt x="f13" y="f5"/>
                    </a:cubicBezTo>
                    <a:cubicBezTo>
                      <a:pt x="f14" y="f5"/>
                      <a:pt x="f15" y="f16"/>
                      <a:pt x="f17" y="f18"/>
                    </a:cubicBezTo>
                    <a:cubicBezTo>
                      <a:pt x="f19" y="f20"/>
                      <a:pt x="f21" y="f22"/>
                      <a:pt x="f23" y="f24"/>
                    </a:cubicBezTo>
                    <a:cubicBezTo>
                      <a:pt x="f11" y="f25"/>
                      <a:pt x="f5" y="f26"/>
                      <a:pt x="f5" y="f27"/>
                    </a:cubicBezTo>
                    <a:cubicBezTo>
                      <a:pt x="f5" y="f28"/>
                      <a:pt x="f29" y="f30"/>
                      <a:pt x="f31" y="f7"/>
                    </a:cubicBezTo>
                    <a:cubicBezTo>
                      <a:pt x="f32" y="f7"/>
                      <a:pt x="f33" y="f34"/>
                      <a:pt x="f35" y="f36"/>
                    </a:cubicBezTo>
                    <a:cubicBezTo>
                      <a:pt x="f10" y="f37"/>
                      <a:pt x="f38" y="f39"/>
                      <a:pt x="f8" y="f40"/>
                    </a:cubicBezTo>
                    <a:cubicBezTo>
                      <a:pt x="f8" y="f40"/>
                      <a:pt x="f8" y="f40"/>
                      <a:pt x="f8" y="f40"/>
                    </a:cubicBezTo>
                    <a:cubicBezTo>
                      <a:pt x="f41" y="f8"/>
                      <a:pt x="f6" y="f42"/>
                      <a:pt x="f6" y="f43"/>
                    </a:cubicBezTo>
                    <a:cubicBezTo>
                      <a:pt x="f6" y="f14"/>
                      <a:pt x="f40" y="f44"/>
                      <a:pt x="f8" y="f9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Arial"/>
                  <a:cs typeface="Arial"/>
                </a:endParaRPr>
              </a:p>
            </p:txBody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97427EBC-3B0B-BE94-E568-8AA9788224FC}"/>
                  </a:ext>
                </a:extLst>
              </p:cNvPr>
              <p:cNvSpPr/>
              <p:nvPr/>
            </p:nvSpPr>
            <p:spPr>
              <a:xfrm flipH="1">
                <a:off x="6513115" y="4610404"/>
                <a:ext cx="520385" cy="52661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4"/>
                  <a:gd name="f7" fmla="val 166"/>
                  <a:gd name="f8" fmla="val 145"/>
                  <a:gd name="f9" fmla="val 147"/>
                  <a:gd name="f10" fmla="val 127"/>
                  <a:gd name="f11" fmla="val 96"/>
                  <a:gd name="f12" fmla="val 78"/>
                  <a:gd name="f13" fmla="val 18"/>
                  <a:gd name="f14" fmla="val 86"/>
                  <a:gd name="f15" fmla="val 67"/>
                  <a:gd name="f16" fmla="val 37"/>
                  <a:gd name="f17" fmla="val 80"/>
                  <a:gd name="f18" fmla="val 98"/>
                  <a:gd name="f19" fmla="val 129"/>
                  <a:gd name="f20" fmla="+- 0 0 -90"/>
                  <a:gd name="f21" fmla="*/ f3 1 164"/>
                  <a:gd name="f22" fmla="*/ f4 1 166"/>
                  <a:gd name="f23" fmla="val f5"/>
                  <a:gd name="f24" fmla="val f6"/>
                  <a:gd name="f25" fmla="val f7"/>
                  <a:gd name="f26" fmla="*/ f20 f0 1"/>
                  <a:gd name="f27" fmla="+- f25 0 f23"/>
                  <a:gd name="f28" fmla="+- f24 0 f23"/>
                  <a:gd name="f29" fmla="*/ f26 1 f2"/>
                  <a:gd name="f30" fmla="*/ f28 1 164"/>
                  <a:gd name="f31" fmla="*/ f27 1 166"/>
                  <a:gd name="f32" fmla="*/ 145 f28 1"/>
                  <a:gd name="f33" fmla="*/ 147 f27 1"/>
                  <a:gd name="f34" fmla="*/ 78 f28 1"/>
                  <a:gd name="f35" fmla="*/ 18 f28 1"/>
                  <a:gd name="f36" fmla="*/ 86 f27 1"/>
                  <a:gd name="f37" fmla="*/ 18 f27 1"/>
                  <a:gd name="f38" fmla="*/ 86 f28 1"/>
                  <a:gd name="f39" fmla="*/ 80 f27 1"/>
                  <a:gd name="f40" fmla="+- f29 0 f1"/>
                  <a:gd name="f41" fmla="*/ f32 1 164"/>
                  <a:gd name="f42" fmla="*/ f33 1 166"/>
                  <a:gd name="f43" fmla="*/ f34 1 164"/>
                  <a:gd name="f44" fmla="*/ f35 1 164"/>
                  <a:gd name="f45" fmla="*/ f36 1 166"/>
                  <a:gd name="f46" fmla="*/ f37 1 166"/>
                  <a:gd name="f47" fmla="*/ f38 1 164"/>
                  <a:gd name="f48" fmla="*/ f39 1 166"/>
                  <a:gd name="f49" fmla="*/ 0 1 f30"/>
                  <a:gd name="f50" fmla="*/ f24 1 f30"/>
                  <a:gd name="f51" fmla="*/ 0 1 f31"/>
                  <a:gd name="f52" fmla="*/ f25 1 f31"/>
                  <a:gd name="f53" fmla="*/ f41 1 f30"/>
                  <a:gd name="f54" fmla="*/ f42 1 f31"/>
                  <a:gd name="f55" fmla="*/ f43 1 f30"/>
                  <a:gd name="f56" fmla="*/ f44 1 f30"/>
                  <a:gd name="f57" fmla="*/ f45 1 f31"/>
                  <a:gd name="f58" fmla="*/ f46 1 f31"/>
                  <a:gd name="f59" fmla="*/ f47 1 f30"/>
                  <a:gd name="f60" fmla="*/ f48 1 f31"/>
                  <a:gd name="f61" fmla="*/ f49 f21 1"/>
                  <a:gd name="f62" fmla="*/ f50 f21 1"/>
                  <a:gd name="f63" fmla="*/ f52 f22 1"/>
                  <a:gd name="f64" fmla="*/ f51 f22 1"/>
                  <a:gd name="f65" fmla="*/ f53 f21 1"/>
                  <a:gd name="f66" fmla="*/ f54 f22 1"/>
                  <a:gd name="f67" fmla="*/ f55 f21 1"/>
                  <a:gd name="f68" fmla="*/ f56 f21 1"/>
                  <a:gd name="f69" fmla="*/ f57 f22 1"/>
                  <a:gd name="f70" fmla="*/ f58 f22 1"/>
                  <a:gd name="f71" fmla="*/ f59 f21 1"/>
                  <a:gd name="f72" fmla="*/ f60 f2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0">
                    <a:pos x="f65" y="f66"/>
                  </a:cxn>
                  <a:cxn ang="f40">
                    <a:pos x="f67" y="f66"/>
                  </a:cxn>
                  <a:cxn ang="f40">
                    <a:pos x="f68" y="f69"/>
                  </a:cxn>
                  <a:cxn ang="f40">
                    <a:pos x="f68" y="f70"/>
                  </a:cxn>
                  <a:cxn ang="f40">
                    <a:pos x="f68" y="f70"/>
                  </a:cxn>
                  <a:cxn ang="f40">
                    <a:pos x="f71" y="f70"/>
                  </a:cxn>
                  <a:cxn ang="f40">
                    <a:pos x="f65" y="f72"/>
                  </a:cxn>
                  <a:cxn ang="f40">
                    <a:pos x="f65" y="f66"/>
                  </a:cxn>
                  <a:cxn ang="f40">
                    <a:pos x="f65" y="f66"/>
                  </a:cxn>
                </a:cxnLst>
                <a:rect l="f61" t="f64" r="f62" b="f63"/>
                <a:pathLst>
                  <a:path w="164" h="166">
                    <a:moveTo>
                      <a:pt x="f8" y="f9"/>
                    </a:moveTo>
                    <a:cubicBezTo>
                      <a:pt x="f10" y="f7"/>
                      <a:pt x="f11" y="f7"/>
                      <a:pt x="f12" y="f9"/>
                    </a:cubicBezTo>
                    <a:cubicBezTo>
                      <a:pt x="f13" y="f14"/>
                      <a:pt x="f13" y="f14"/>
                      <a:pt x="f13" y="f14"/>
                    </a:cubicBezTo>
                    <a:cubicBezTo>
                      <a:pt x="f5" y="f15"/>
                      <a:pt x="f5" y="f16"/>
                      <a:pt x="f13" y="f13"/>
                    </a:cubicBezTo>
                    <a:cubicBezTo>
                      <a:pt x="f13" y="f13"/>
                      <a:pt x="f13" y="f13"/>
                      <a:pt x="f13" y="f13"/>
                    </a:cubicBezTo>
                    <a:cubicBezTo>
                      <a:pt x="f16" y="f5"/>
                      <a:pt x="f15" y="f5"/>
                      <a:pt x="f14" y="f13"/>
                    </a:cubicBezTo>
                    <a:cubicBezTo>
                      <a:pt x="f8" y="f17"/>
                      <a:pt x="f8" y="f17"/>
                      <a:pt x="f8" y="f17"/>
                    </a:cubicBezTo>
                    <a:cubicBezTo>
                      <a:pt x="f6" y="f18"/>
                      <a:pt x="f6" y="f19"/>
                      <a:pt x="f8" y="f9"/>
                    </a:cubicBezTo>
                    <a:cubicBezTo>
                      <a:pt x="f8" y="f9"/>
                      <a:pt x="f8" y="f9"/>
                      <a:pt x="f8" y="f9"/>
                    </a:cubicBezTo>
                    <a:close/>
                  </a:path>
                </a:pathLst>
              </a:custGeom>
              <a:solidFill>
                <a:srgbClr val="333F5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Arial"/>
                  <a:cs typeface="Arial"/>
                </a:endParaRPr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8F744F2A-8511-FE7B-9637-65A935231460}"/>
                  </a:ext>
                </a:extLst>
              </p:cNvPr>
              <p:cNvSpPr/>
              <p:nvPr/>
            </p:nvSpPr>
            <p:spPr>
              <a:xfrm flipH="1">
                <a:off x="6538042" y="2862291"/>
                <a:ext cx="1121776" cy="224044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353"/>
                  <a:gd name="f7" fmla="val 705"/>
                  <a:gd name="f8" fmla="val 1"/>
                  <a:gd name="f9" fmla="val 195"/>
                  <a:gd name="f10" fmla="val 159"/>
                  <a:gd name="f11" fmla="val 352"/>
                  <a:gd name="f12" fmla="val 447"/>
                  <a:gd name="f13" fmla="val 316"/>
                  <a:gd name="f14" fmla="val 535"/>
                  <a:gd name="f15" fmla="val 249"/>
                  <a:gd name="f16" fmla="val 601"/>
                  <a:gd name="f17" fmla="val 183"/>
                  <a:gd name="f18" fmla="val 668"/>
                  <a:gd name="f19" fmla="val 94"/>
                  <a:gd name="f20" fmla="val 658"/>
                  <a:gd name="f21" fmla="val 82"/>
                  <a:gd name="f22" fmla="val 158"/>
                  <a:gd name="f23" fmla="val 626"/>
                  <a:gd name="f24" fmla="val 216"/>
                  <a:gd name="f25" fmla="val 568"/>
                  <a:gd name="f26" fmla="val 274"/>
                  <a:gd name="f27" fmla="val 511"/>
                  <a:gd name="f28" fmla="val 305"/>
                  <a:gd name="f29" fmla="val 434"/>
                  <a:gd name="f30" fmla="val 306"/>
                  <a:gd name="f31" fmla="val 185"/>
                  <a:gd name="f32" fmla="val 169"/>
                  <a:gd name="f33" fmla="val 48"/>
                  <a:gd name="f34" fmla="val 47"/>
                  <a:gd name="f35" fmla="+- 0 0 -90"/>
                  <a:gd name="f36" fmla="*/ f3 1 353"/>
                  <a:gd name="f37" fmla="*/ f4 1 705"/>
                  <a:gd name="f38" fmla="val f5"/>
                  <a:gd name="f39" fmla="val f6"/>
                  <a:gd name="f40" fmla="val f7"/>
                  <a:gd name="f41" fmla="*/ f35 f0 1"/>
                  <a:gd name="f42" fmla="+- f40 0 f38"/>
                  <a:gd name="f43" fmla="+- f39 0 f38"/>
                  <a:gd name="f44" fmla="*/ f41 1 f2"/>
                  <a:gd name="f45" fmla="*/ f43 1 353"/>
                  <a:gd name="f46" fmla="*/ f42 1 705"/>
                  <a:gd name="f47" fmla="*/ 1 f43 1"/>
                  <a:gd name="f48" fmla="*/ 0 f42 1"/>
                  <a:gd name="f49" fmla="*/ 353 f43 1"/>
                  <a:gd name="f50" fmla="*/ 353 f42 1"/>
                  <a:gd name="f51" fmla="*/ 249 f43 1"/>
                  <a:gd name="f52" fmla="*/ 601 f42 1"/>
                  <a:gd name="f53" fmla="*/ 705 f42 1"/>
                  <a:gd name="f54" fmla="*/ 0 f43 1"/>
                  <a:gd name="f55" fmla="*/ 658 f42 1"/>
                  <a:gd name="f56" fmla="*/ 216 f43 1"/>
                  <a:gd name="f57" fmla="*/ 568 f42 1"/>
                  <a:gd name="f58" fmla="*/ 306 f43 1"/>
                  <a:gd name="f59" fmla="*/ 47 f42 1"/>
                  <a:gd name="f60" fmla="+- f44 0 f1"/>
                  <a:gd name="f61" fmla="*/ f47 1 353"/>
                  <a:gd name="f62" fmla="*/ f48 1 705"/>
                  <a:gd name="f63" fmla="*/ f49 1 353"/>
                  <a:gd name="f64" fmla="*/ f50 1 705"/>
                  <a:gd name="f65" fmla="*/ f51 1 353"/>
                  <a:gd name="f66" fmla="*/ f52 1 705"/>
                  <a:gd name="f67" fmla="*/ f53 1 705"/>
                  <a:gd name="f68" fmla="*/ f54 1 353"/>
                  <a:gd name="f69" fmla="*/ f55 1 705"/>
                  <a:gd name="f70" fmla="*/ f56 1 353"/>
                  <a:gd name="f71" fmla="*/ f57 1 705"/>
                  <a:gd name="f72" fmla="*/ f58 1 353"/>
                  <a:gd name="f73" fmla="*/ f59 1 705"/>
                  <a:gd name="f74" fmla="*/ 0 1 f45"/>
                  <a:gd name="f75" fmla="*/ f39 1 f45"/>
                  <a:gd name="f76" fmla="*/ 0 1 f46"/>
                  <a:gd name="f77" fmla="*/ f40 1 f46"/>
                  <a:gd name="f78" fmla="*/ f61 1 f45"/>
                  <a:gd name="f79" fmla="*/ f62 1 f46"/>
                  <a:gd name="f80" fmla="*/ f63 1 f45"/>
                  <a:gd name="f81" fmla="*/ f64 1 f46"/>
                  <a:gd name="f82" fmla="*/ f65 1 f45"/>
                  <a:gd name="f83" fmla="*/ f66 1 f46"/>
                  <a:gd name="f84" fmla="*/ f67 1 f46"/>
                  <a:gd name="f85" fmla="*/ f68 1 f45"/>
                  <a:gd name="f86" fmla="*/ f69 1 f46"/>
                  <a:gd name="f87" fmla="*/ f70 1 f45"/>
                  <a:gd name="f88" fmla="*/ f71 1 f46"/>
                  <a:gd name="f89" fmla="*/ f72 1 f45"/>
                  <a:gd name="f90" fmla="*/ f73 1 f46"/>
                  <a:gd name="f91" fmla="*/ f74 f36 1"/>
                  <a:gd name="f92" fmla="*/ f75 f36 1"/>
                  <a:gd name="f93" fmla="*/ f77 f37 1"/>
                  <a:gd name="f94" fmla="*/ f76 f37 1"/>
                  <a:gd name="f95" fmla="*/ f78 f36 1"/>
                  <a:gd name="f96" fmla="*/ f79 f37 1"/>
                  <a:gd name="f97" fmla="*/ f80 f36 1"/>
                  <a:gd name="f98" fmla="*/ f81 f37 1"/>
                  <a:gd name="f99" fmla="*/ f82 f36 1"/>
                  <a:gd name="f100" fmla="*/ f83 f37 1"/>
                  <a:gd name="f101" fmla="*/ f84 f37 1"/>
                  <a:gd name="f102" fmla="*/ f85 f36 1"/>
                  <a:gd name="f103" fmla="*/ f86 f37 1"/>
                  <a:gd name="f104" fmla="*/ f87 f36 1"/>
                  <a:gd name="f105" fmla="*/ f88 f37 1"/>
                  <a:gd name="f106" fmla="*/ f89 f36 1"/>
                  <a:gd name="f107" fmla="*/ f90 f3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0">
                    <a:pos x="f95" y="f96"/>
                  </a:cxn>
                  <a:cxn ang="f60">
                    <a:pos x="f97" y="f98"/>
                  </a:cxn>
                  <a:cxn ang="f60">
                    <a:pos x="f99" y="f100"/>
                  </a:cxn>
                  <a:cxn ang="f60">
                    <a:pos x="f95" y="f101"/>
                  </a:cxn>
                  <a:cxn ang="f60">
                    <a:pos x="f102" y="f101"/>
                  </a:cxn>
                  <a:cxn ang="f60">
                    <a:pos x="f102" y="f103"/>
                  </a:cxn>
                  <a:cxn ang="f60">
                    <a:pos x="f95" y="f103"/>
                  </a:cxn>
                  <a:cxn ang="f60">
                    <a:pos x="f104" y="f105"/>
                  </a:cxn>
                  <a:cxn ang="f60">
                    <a:pos x="f106" y="f98"/>
                  </a:cxn>
                  <a:cxn ang="f60">
                    <a:pos x="f95" y="f107"/>
                  </a:cxn>
                  <a:cxn ang="f60">
                    <a:pos x="f95" y="f96"/>
                  </a:cxn>
                </a:cxnLst>
                <a:rect l="f91" t="f94" r="f92" b="f93"/>
                <a:pathLst>
                  <a:path w="353" h="705">
                    <a:moveTo>
                      <a:pt x="f8" y="f5"/>
                    </a:moveTo>
                    <a:cubicBezTo>
                      <a:pt x="f9" y="f8"/>
                      <a:pt x="f6" y="f10"/>
                      <a:pt x="f6" y="f6"/>
                    </a:cubicBezTo>
                    <a:cubicBezTo>
                      <a:pt x="f11" y="f12"/>
                      <a:pt x="f13" y="f14"/>
                      <a:pt x="f15" y="f16"/>
                    </a:cubicBezTo>
                    <a:cubicBezTo>
                      <a:pt x="f17" y="f18"/>
                      <a:pt x="f19" y="f7"/>
                      <a:pt x="f8" y="f7"/>
                    </a:cubicBezTo>
                    <a:cubicBezTo>
                      <a:pt x="f5" y="f7"/>
                      <a:pt x="f5" y="f7"/>
                      <a:pt x="f5" y="f7"/>
                    </a:cubicBezTo>
                    <a:cubicBezTo>
                      <a:pt x="f5" y="f20"/>
                      <a:pt x="f5" y="f20"/>
                      <a:pt x="f5" y="f20"/>
                    </a:cubicBezTo>
                    <a:cubicBezTo>
                      <a:pt x="f5" y="f20"/>
                      <a:pt x="f5" y="f20"/>
                      <a:pt x="f8" y="f20"/>
                    </a:cubicBezTo>
                    <a:cubicBezTo>
                      <a:pt x="f21" y="f20"/>
                      <a:pt x="f22" y="f23"/>
                      <a:pt x="f24" y="f25"/>
                    </a:cubicBezTo>
                    <a:cubicBezTo>
                      <a:pt x="f26" y="f27"/>
                      <a:pt x="f28" y="f29"/>
                      <a:pt x="f30" y="f6"/>
                    </a:cubicBezTo>
                    <a:cubicBezTo>
                      <a:pt x="f30" y="f31"/>
                      <a:pt x="f32" y="f33"/>
                      <a:pt x="f8" y="f34"/>
                    </a:cubicBezTo>
                    <a:cubicBezTo>
                      <a:pt x="f8" y="f5"/>
                      <a:pt x="f8" y="f5"/>
                      <a:pt x="f8" y="f5"/>
                    </a:cubicBezTo>
                    <a:close/>
                  </a:path>
                </a:pathLst>
              </a:custGeom>
              <a:solidFill>
                <a:srgbClr val="333F5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Arial"/>
                  <a:cs typeface="Arial"/>
                </a:endParaRPr>
              </a:p>
            </p:txBody>
          </p:sp>
          <p:sp>
            <p:nvSpPr>
              <p:cNvPr id="46" name="Freeform 20">
                <a:extLst>
                  <a:ext uri="{FF2B5EF4-FFF2-40B4-BE49-F238E27FC236}">
                    <a16:creationId xmlns:a16="http://schemas.microsoft.com/office/drawing/2014/main" id="{A976C747-16FF-561D-A047-A277D51A89F1}"/>
                  </a:ext>
                </a:extLst>
              </p:cNvPr>
              <p:cNvSpPr/>
              <p:nvPr/>
            </p:nvSpPr>
            <p:spPr>
              <a:xfrm flipH="1">
                <a:off x="7734607" y="4454600"/>
                <a:ext cx="666835" cy="40820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0"/>
                  <a:gd name="f7" fmla="val 128"/>
                  <a:gd name="f8" fmla="val 65"/>
                  <a:gd name="f9" fmla="val 64"/>
                  <a:gd name="f10" fmla="val 10"/>
                  <a:gd name="f11" fmla="val 6"/>
                  <a:gd name="f12" fmla="val 3"/>
                  <a:gd name="f13" fmla="val 1"/>
                  <a:gd name="f14" fmla="val 2"/>
                  <a:gd name="f15" fmla="val 5"/>
                  <a:gd name="f16" fmla="val 9"/>
                  <a:gd name="f17" fmla="val 7"/>
                  <a:gd name="f18" fmla="val 13"/>
                  <a:gd name="f19" fmla="val 15"/>
                  <a:gd name="f20" fmla="val 11"/>
                  <a:gd name="f21" fmla="val 17"/>
                  <a:gd name="f22" fmla="val 20"/>
                  <a:gd name="f23" fmla="val 25"/>
                  <a:gd name="f24" fmla="val 21"/>
                  <a:gd name="f25" fmla="val 30"/>
                  <a:gd name="f26" fmla="val 35"/>
                  <a:gd name="f27" fmla="val 27"/>
                  <a:gd name="f28" fmla="val 37"/>
                  <a:gd name="f29" fmla="val 29"/>
                  <a:gd name="f30" fmla="val 39"/>
                  <a:gd name="f31" fmla="val 31"/>
                  <a:gd name="f32" fmla="val 41"/>
                  <a:gd name="f33" fmla="val 46"/>
                  <a:gd name="f34" fmla="val 40"/>
                  <a:gd name="f35" fmla="val 50"/>
                  <a:gd name="f36" fmla="val 44"/>
                  <a:gd name="f37" fmla="val 54"/>
                  <a:gd name="f38" fmla="val 47"/>
                  <a:gd name="f39" fmla="val 57"/>
                  <a:gd name="f40" fmla="val 49"/>
                  <a:gd name="f41" fmla="val 59"/>
                  <a:gd name="f42" fmla="val 52"/>
                  <a:gd name="f43" fmla="val 61"/>
                  <a:gd name="f44" fmla="val 55"/>
                  <a:gd name="f45" fmla="val 58"/>
                  <a:gd name="f46" fmla="val 67"/>
                  <a:gd name="f47" fmla="val 62"/>
                  <a:gd name="f48" fmla="val 70"/>
                  <a:gd name="f49" fmla="val 72"/>
                  <a:gd name="f50" fmla="val 73"/>
                  <a:gd name="f51" fmla="val 69"/>
                  <a:gd name="f52" fmla="val 75"/>
                  <a:gd name="f53" fmla="val 79"/>
                  <a:gd name="f54" fmla="val 80"/>
                  <a:gd name="f55" fmla="val 83"/>
                  <a:gd name="f56" fmla="val 85"/>
                  <a:gd name="f57" fmla="val 86"/>
                  <a:gd name="f58" fmla="val 88"/>
                  <a:gd name="f59" fmla="val 90"/>
                  <a:gd name="f60" fmla="val 89"/>
                  <a:gd name="f61" fmla="val 93"/>
                  <a:gd name="f62" fmla="val 91"/>
                  <a:gd name="f63" fmla="val 99"/>
                  <a:gd name="f64" fmla="val 94"/>
                  <a:gd name="f65" fmla="val 104"/>
                  <a:gd name="f66" fmla="val 97"/>
                  <a:gd name="f67" fmla="val 110"/>
                  <a:gd name="f68" fmla="val 100"/>
                  <a:gd name="f69" fmla="val 113"/>
                  <a:gd name="f70" fmla="val 101"/>
                  <a:gd name="f71" fmla="val 116"/>
                  <a:gd name="f72" fmla="val 103"/>
                  <a:gd name="f73" fmla="val 119"/>
                  <a:gd name="f74" fmla="val 122"/>
                  <a:gd name="f75" fmla="val 106"/>
                  <a:gd name="f76" fmla="val 126"/>
                  <a:gd name="f77" fmla="val 108"/>
                  <a:gd name="f78" fmla="val 130"/>
                  <a:gd name="f79" fmla="val 109"/>
                  <a:gd name="f80" fmla="val 134"/>
                  <a:gd name="f81" fmla="val 111"/>
                  <a:gd name="f82" fmla="val 138"/>
                  <a:gd name="f83" fmla="val 112"/>
                  <a:gd name="f84" fmla="val 142"/>
                  <a:gd name="f85" fmla="val 147"/>
                  <a:gd name="f86" fmla="val 115"/>
                  <a:gd name="f87" fmla="val 153"/>
                  <a:gd name="f88" fmla="val 117"/>
                  <a:gd name="f89" fmla="val 158"/>
                  <a:gd name="f90" fmla="val 161"/>
                  <a:gd name="f91" fmla="val 120"/>
                  <a:gd name="f92" fmla="val 164"/>
                  <a:gd name="f93" fmla="val 167"/>
                  <a:gd name="f94" fmla="val 121"/>
                  <a:gd name="f95" fmla="val 174"/>
                  <a:gd name="f96" fmla="val 123"/>
                  <a:gd name="f97" fmla="val 124"/>
                  <a:gd name="f98" fmla="val 187"/>
                  <a:gd name="f99" fmla="val 125"/>
                  <a:gd name="f100" fmla="val 190"/>
                  <a:gd name="f101" fmla="val 193"/>
                  <a:gd name="f102" fmla="val 196"/>
                  <a:gd name="f103" fmla="val 127"/>
                  <a:gd name="f104" fmla="val 201"/>
                  <a:gd name="f105" fmla="val 205"/>
                  <a:gd name="f106" fmla="val 207"/>
                  <a:gd name="f107" fmla="val 204"/>
                  <a:gd name="f108" fmla="val 81"/>
                  <a:gd name="f109" fmla="+- 0 0 -90"/>
                  <a:gd name="f110" fmla="*/ f3 1 210"/>
                  <a:gd name="f111" fmla="*/ f4 1 128"/>
                  <a:gd name="f112" fmla="val f5"/>
                  <a:gd name="f113" fmla="val f6"/>
                  <a:gd name="f114" fmla="val f7"/>
                  <a:gd name="f115" fmla="*/ f109 f0 1"/>
                  <a:gd name="f116" fmla="+- f114 0 f112"/>
                  <a:gd name="f117" fmla="+- f113 0 f112"/>
                  <a:gd name="f118" fmla="*/ f115 1 f2"/>
                  <a:gd name="f119" fmla="*/ f117 1 210"/>
                  <a:gd name="f120" fmla="*/ f116 1 128"/>
                  <a:gd name="f121" fmla="*/ 65 f117 1"/>
                  <a:gd name="f122" fmla="*/ 0 f116 1"/>
                  <a:gd name="f123" fmla="*/ 64 f117 1"/>
                  <a:gd name="f124" fmla="*/ 10 f117 1"/>
                  <a:gd name="f125" fmla="*/ 0 f117 1"/>
                  <a:gd name="f126" fmla="*/ 2 f116 1"/>
                  <a:gd name="f127" fmla="*/ 7 f117 1"/>
                  <a:gd name="f128" fmla="*/ 13 f116 1"/>
                  <a:gd name="f129" fmla="*/ 13 f117 1"/>
                  <a:gd name="f130" fmla="*/ 20 f116 1"/>
                  <a:gd name="f131" fmla="*/ 25 f117 1"/>
                  <a:gd name="f132" fmla="*/ 35 f116 1"/>
                  <a:gd name="f133" fmla="*/ 31 f117 1"/>
                  <a:gd name="f134" fmla="*/ 41 f116 1"/>
                  <a:gd name="f135" fmla="*/ 44 f117 1"/>
                  <a:gd name="f136" fmla="*/ 54 f116 1"/>
                  <a:gd name="f137" fmla="*/ 52 f117 1"/>
                  <a:gd name="f138" fmla="*/ 61 f116 1"/>
                  <a:gd name="f139" fmla="*/ 62 f117 1"/>
                  <a:gd name="f140" fmla="*/ 70 f116 1"/>
                  <a:gd name="f141" fmla="*/ 69 f117 1"/>
                  <a:gd name="f142" fmla="*/ 75 f116 1"/>
                  <a:gd name="f143" fmla="*/ 85 f117 1"/>
                  <a:gd name="f144" fmla="*/ 86 f116 1"/>
                  <a:gd name="f145" fmla="*/ 93 f117 1"/>
                  <a:gd name="f146" fmla="*/ 91 f116 1"/>
                  <a:gd name="f147" fmla="*/ 110 f117 1"/>
                  <a:gd name="f148" fmla="*/ 100 f116 1"/>
                  <a:gd name="f149" fmla="*/ 119 f117 1"/>
                  <a:gd name="f150" fmla="*/ 104 f116 1"/>
                  <a:gd name="f151" fmla="*/ 130 f117 1"/>
                  <a:gd name="f152" fmla="*/ 109 f116 1"/>
                  <a:gd name="f153" fmla="*/ 142 f117 1"/>
                  <a:gd name="f154" fmla="*/ 113 f116 1"/>
                  <a:gd name="f155" fmla="*/ 158 f117 1"/>
                  <a:gd name="f156" fmla="*/ 119 f116 1"/>
                  <a:gd name="f157" fmla="*/ 167 f117 1"/>
                  <a:gd name="f158" fmla="*/ 121 f116 1"/>
                  <a:gd name="f159" fmla="*/ 187 f117 1"/>
                  <a:gd name="f160" fmla="*/ 125 f116 1"/>
                  <a:gd name="f161" fmla="*/ 196 f117 1"/>
                  <a:gd name="f162" fmla="*/ 127 f116 1"/>
                  <a:gd name="f163" fmla="*/ 210 f117 1"/>
                  <a:gd name="f164" fmla="*/ 128 f116 1"/>
                  <a:gd name="f165" fmla="*/ 204 f117 1"/>
                  <a:gd name="f166" fmla="*/ 99 f116 1"/>
                  <a:gd name="f167" fmla="+- f118 0 f1"/>
                  <a:gd name="f168" fmla="*/ f121 1 210"/>
                  <a:gd name="f169" fmla="*/ f122 1 128"/>
                  <a:gd name="f170" fmla="*/ f123 1 210"/>
                  <a:gd name="f171" fmla="*/ f124 1 210"/>
                  <a:gd name="f172" fmla="*/ f125 1 210"/>
                  <a:gd name="f173" fmla="*/ f126 1 128"/>
                  <a:gd name="f174" fmla="*/ f127 1 210"/>
                  <a:gd name="f175" fmla="*/ f128 1 128"/>
                  <a:gd name="f176" fmla="*/ f129 1 210"/>
                  <a:gd name="f177" fmla="*/ f130 1 128"/>
                  <a:gd name="f178" fmla="*/ f131 1 210"/>
                  <a:gd name="f179" fmla="*/ f132 1 128"/>
                  <a:gd name="f180" fmla="*/ f133 1 210"/>
                  <a:gd name="f181" fmla="*/ f134 1 128"/>
                  <a:gd name="f182" fmla="*/ f135 1 210"/>
                  <a:gd name="f183" fmla="*/ f136 1 128"/>
                  <a:gd name="f184" fmla="*/ f137 1 210"/>
                  <a:gd name="f185" fmla="*/ f138 1 128"/>
                  <a:gd name="f186" fmla="*/ f139 1 210"/>
                  <a:gd name="f187" fmla="*/ f140 1 128"/>
                  <a:gd name="f188" fmla="*/ f141 1 210"/>
                  <a:gd name="f189" fmla="*/ f142 1 128"/>
                  <a:gd name="f190" fmla="*/ f143 1 210"/>
                  <a:gd name="f191" fmla="*/ f144 1 128"/>
                  <a:gd name="f192" fmla="*/ f145 1 210"/>
                  <a:gd name="f193" fmla="*/ f146 1 128"/>
                  <a:gd name="f194" fmla="*/ f147 1 210"/>
                  <a:gd name="f195" fmla="*/ f148 1 128"/>
                  <a:gd name="f196" fmla="*/ f149 1 210"/>
                  <a:gd name="f197" fmla="*/ f150 1 128"/>
                  <a:gd name="f198" fmla="*/ f151 1 210"/>
                  <a:gd name="f199" fmla="*/ f152 1 128"/>
                  <a:gd name="f200" fmla="*/ f153 1 210"/>
                  <a:gd name="f201" fmla="*/ f154 1 128"/>
                  <a:gd name="f202" fmla="*/ f155 1 210"/>
                  <a:gd name="f203" fmla="*/ f156 1 128"/>
                  <a:gd name="f204" fmla="*/ f157 1 210"/>
                  <a:gd name="f205" fmla="*/ f158 1 128"/>
                  <a:gd name="f206" fmla="*/ f159 1 210"/>
                  <a:gd name="f207" fmla="*/ f160 1 128"/>
                  <a:gd name="f208" fmla="*/ f161 1 210"/>
                  <a:gd name="f209" fmla="*/ f162 1 128"/>
                  <a:gd name="f210" fmla="*/ f163 1 210"/>
                  <a:gd name="f211" fmla="*/ f164 1 128"/>
                  <a:gd name="f212" fmla="*/ f165 1 210"/>
                  <a:gd name="f213" fmla="*/ f166 1 128"/>
                  <a:gd name="f214" fmla="*/ 0 1 f119"/>
                  <a:gd name="f215" fmla="*/ f113 1 f119"/>
                  <a:gd name="f216" fmla="*/ 0 1 f120"/>
                  <a:gd name="f217" fmla="*/ f114 1 f120"/>
                  <a:gd name="f218" fmla="*/ f168 1 f119"/>
                  <a:gd name="f219" fmla="*/ f169 1 f120"/>
                  <a:gd name="f220" fmla="*/ f170 1 f119"/>
                  <a:gd name="f221" fmla="*/ f171 1 f119"/>
                  <a:gd name="f222" fmla="*/ f172 1 f119"/>
                  <a:gd name="f223" fmla="*/ f173 1 f120"/>
                  <a:gd name="f224" fmla="*/ f174 1 f119"/>
                  <a:gd name="f225" fmla="*/ f175 1 f120"/>
                  <a:gd name="f226" fmla="*/ f176 1 f119"/>
                  <a:gd name="f227" fmla="*/ f177 1 f120"/>
                  <a:gd name="f228" fmla="*/ f178 1 f119"/>
                  <a:gd name="f229" fmla="*/ f179 1 f120"/>
                  <a:gd name="f230" fmla="*/ f180 1 f119"/>
                  <a:gd name="f231" fmla="*/ f181 1 f120"/>
                  <a:gd name="f232" fmla="*/ f182 1 f119"/>
                  <a:gd name="f233" fmla="*/ f183 1 f120"/>
                  <a:gd name="f234" fmla="*/ f184 1 f119"/>
                  <a:gd name="f235" fmla="*/ f185 1 f120"/>
                  <a:gd name="f236" fmla="*/ f186 1 f119"/>
                  <a:gd name="f237" fmla="*/ f187 1 f120"/>
                  <a:gd name="f238" fmla="*/ f188 1 f119"/>
                  <a:gd name="f239" fmla="*/ f189 1 f120"/>
                  <a:gd name="f240" fmla="*/ f190 1 f119"/>
                  <a:gd name="f241" fmla="*/ f191 1 f120"/>
                  <a:gd name="f242" fmla="*/ f192 1 f119"/>
                  <a:gd name="f243" fmla="*/ f193 1 f120"/>
                  <a:gd name="f244" fmla="*/ f194 1 f119"/>
                  <a:gd name="f245" fmla="*/ f195 1 f120"/>
                  <a:gd name="f246" fmla="*/ f196 1 f119"/>
                  <a:gd name="f247" fmla="*/ f197 1 f120"/>
                  <a:gd name="f248" fmla="*/ f198 1 f119"/>
                  <a:gd name="f249" fmla="*/ f199 1 f120"/>
                  <a:gd name="f250" fmla="*/ f200 1 f119"/>
                  <a:gd name="f251" fmla="*/ f201 1 f120"/>
                  <a:gd name="f252" fmla="*/ f202 1 f119"/>
                  <a:gd name="f253" fmla="*/ f203 1 f120"/>
                  <a:gd name="f254" fmla="*/ f204 1 f119"/>
                  <a:gd name="f255" fmla="*/ f205 1 f120"/>
                  <a:gd name="f256" fmla="*/ f206 1 f119"/>
                  <a:gd name="f257" fmla="*/ f207 1 f120"/>
                  <a:gd name="f258" fmla="*/ f208 1 f119"/>
                  <a:gd name="f259" fmla="*/ f209 1 f120"/>
                  <a:gd name="f260" fmla="*/ f210 1 f119"/>
                  <a:gd name="f261" fmla="*/ f211 1 f120"/>
                  <a:gd name="f262" fmla="*/ f212 1 f119"/>
                  <a:gd name="f263" fmla="*/ f213 1 f120"/>
                  <a:gd name="f264" fmla="*/ f214 f110 1"/>
                  <a:gd name="f265" fmla="*/ f215 f110 1"/>
                  <a:gd name="f266" fmla="*/ f217 f111 1"/>
                  <a:gd name="f267" fmla="*/ f216 f111 1"/>
                  <a:gd name="f268" fmla="*/ f218 f110 1"/>
                  <a:gd name="f269" fmla="*/ f219 f111 1"/>
                  <a:gd name="f270" fmla="*/ f220 f110 1"/>
                  <a:gd name="f271" fmla="*/ f221 f110 1"/>
                  <a:gd name="f272" fmla="*/ f222 f110 1"/>
                  <a:gd name="f273" fmla="*/ f223 f111 1"/>
                  <a:gd name="f274" fmla="*/ f224 f110 1"/>
                  <a:gd name="f275" fmla="*/ f225 f111 1"/>
                  <a:gd name="f276" fmla="*/ f226 f110 1"/>
                  <a:gd name="f277" fmla="*/ f227 f111 1"/>
                  <a:gd name="f278" fmla="*/ f228 f110 1"/>
                  <a:gd name="f279" fmla="*/ f229 f111 1"/>
                  <a:gd name="f280" fmla="*/ f230 f110 1"/>
                  <a:gd name="f281" fmla="*/ f231 f111 1"/>
                  <a:gd name="f282" fmla="*/ f232 f110 1"/>
                  <a:gd name="f283" fmla="*/ f233 f111 1"/>
                  <a:gd name="f284" fmla="*/ f234 f110 1"/>
                  <a:gd name="f285" fmla="*/ f235 f111 1"/>
                  <a:gd name="f286" fmla="*/ f236 f110 1"/>
                  <a:gd name="f287" fmla="*/ f237 f111 1"/>
                  <a:gd name="f288" fmla="*/ f238 f110 1"/>
                  <a:gd name="f289" fmla="*/ f239 f111 1"/>
                  <a:gd name="f290" fmla="*/ f240 f110 1"/>
                  <a:gd name="f291" fmla="*/ f241 f111 1"/>
                  <a:gd name="f292" fmla="*/ f242 f110 1"/>
                  <a:gd name="f293" fmla="*/ f243 f111 1"/>
                  <a:gd name="f294" fmla="*/ f244 f110 1"/>
                  <a:gd name="f295" fmla="*/ f245 f111 1"/>
                  <a:gd name="f296" fmla="*/ f246 f110 1"/>
                  <a:gd name="f297" fmla="*/ f247 f111 1"/>
                  <a:gd name="f298" fmla="*/ f248 f110 1"/>
                  <a:gd name="f299" fmla="*/ f249 f111 1"/>
                  <a:gd name="f300" fmla="*/ f250 f110 1"/>
                  <a:gd name="f301" fmla="*/ f251 f111 1"/>
                  <a:gd name="f302" fmla="*/ f252 f110 1"/>
                  <a:gd name="f303" fmla="*/ f253 f111 1"/>
                  <a:gd name="f304" fmla="*/ f254 f110 1"/>
                  <a:gd name="f305" fmla="*/ f255 f111 1"/>
                  <a:gd name="f306" fmla="*/ f256 f110 1"/>
                  <a:gd name="f307" fmla="*/ f257 f111 1"/>
                  <a:gd name="f308" fmla="*/ f258 f110 1"/>
                  <a:gd name="f309" fmla="*/ f259 f111 1"/>
                  <a:gd name="f310" fmla="*/ f260 f110 1"/>
                  <a:gd name="f311" fmla="*/ f261 f111 1"/>
                  <a:gd name="f312" fmla="*/ f262 f110 1"/>
                  <a:gd name="f313" fmla="*/ f263 f1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67">
                    <a:pos x="f268" y="f269"/>
                  </a:cxn>
                  <a:cxn ang="f167">
                    <a:pos x="f270" y="f269"/>
                  </a:cxn>
                  <a:cxn ang="f167">
                    <a:pos x="f271" y="f269"/>
                  </a:cxn>
                  <a:cxn ang="f167">
                    <a:pos x="f272" y="f273"/>
                  </a:cxn>
                  <a:cxn ang="f167">
                    <a:pos x="f274" y="f275"/>
                  </a:cxn>
                  <a:cxn ang="f167">
                    <a:pos x="f276" y="f277"/>
                  </a:cxn>
                  <a:cxn ang="f167">
                    <a:pos x="f278" y="f279"/>
                  </a:cxn>
                  <a:cxn ang="f167">
                    <a:pos x="f280" y="f281"/>
                  </a:cxn>
                  <a:cxn ang="f167">
                    <a:pos x="f282" y="f283"/>
                  </a:cxn>
                  <a:cxn ang="f167">
                    <a:pos x="f284" y="f285"/>
                  </a:cxn>
                  <a:cxn ang="f167">
                    <a:pos x="f286" y="f287"/>
                  </a:cxn>
                  <a:cxn ang="f167">
                    <a:pos x="f288" y="f289"/>
                  </a:cxn>
                  <a:cxn ang="f167">
                    <a:pos x="f290" y="f291"/>
                  </a:cxn>
                  <a:cxn ang="f167">
                    <a:pos x="f292" y="f293"/>
                  </a:cxn>
                  <a:cxn ang="f167">
                    <a:pos x="f294" y="f295"/>
                  </a:cxn>
                  <a:cxn ang="f167">
                    <a:pos x="f296" y="f297"/>
                  </a:cxn>
                  <a:cxn ang="f167">
                    <a:pos x="f298" y="f299"/>
                  </a:cxn>
                  <a:cxn ang="f167">
                    <a:pos x="f300" y="f301"/>
                  </a:cxn>
                  <a:cxn ang="f167">
                    <a:pos x="f302" y="f303"/>
                  </a:cxn>
                  <a:cxn ang="f167">
                    <a:pos x="f304" y="f305"/>
                  </a:cxn>
                  <a:cxn ang="f167">
                    <a:pos x="f306" y="f307"/>
                  </a:cxn>
                  <a:cxn ang="f167">
                    <a:pos x="f308" y="f309"/>
                  </a:cxn>
                  <a:cxn ang="f167">
                    <a:pos x="f310" y="f311"/>
                  </a:cxn>
                  <a:cxn ang="f167">
                    <a:pos x="f312" y="f313"/>
                  </a:cxn>
                  <a:cxn ang="f167">
                    <a:pos x="f268" y="f269"/>
                  </a:cxn>
                </a:cxnLst>
                <a:rect l="f264" t="f267" r="f265" b="f266"/>
                <a:pathLst>
                  <a:path w="210" h="128">
                    <a:moveTo>
                      <a:pt x="f8" y="f5"/>
                    </a:moveTo>
                    <a:cubicBezTo>
                      <a:pt x="f9" y="f5"/>
                      <a:pt x="f9" y="f5"/>
                      <a:pt x="f9" y="f5"/>
                    </a:cubicBezTo>
                    <a:cubicBezTo>
                      <a:pt x="f10" y="f5"/>
                      <a:pt x="f10" y="f5"/>
                      <a:pt x="f10" y="f5"/>
                    </a:cubicBezTo>
                    <a:cubicBezTo>
                      <a:pt x="f11" y="f5"/>
                      <a:pt x="f12" y="f13"/>
                      <a:pt x="f5" y="f14"/>
                    </a:cubicBezTo>
                    <a:cubicBezTo>
                      <a:pt x="f12" y="f11"/>
                      <a:pt x="f15" y="f16"/>
                      <a:pt x="f17" y="f18"/>
                    </a:cubicBezTo>
                    <a:cubicBezTo>
                      <a:pt x="f16" y="f19"/>
                      <a:pt x="f20" y="f21"/>
                      <a:pt x="f18" y="f22"/>
                    </a:cubicBezTo>
                    <a:cubicBezTo>
                      <a:pt x="f21" y="f23"/>
                      <a:pt x="f24" y="f25"/>
                      <a:pt x="f23" y="f26"/>
                    </a:cubicBezTo>
                    <a:cubicBezTo>
                      <a:pt x="f27" y="f28"/>
                      <a:pt x="f29" y="f30"/>
                      <a:pt x="f31" y="f32"/>
                    </a:cubicBezTo>
                    <a:cubicBezTo>
                      <a:pt x="f26" y="f33"/>
                      <a:pt x="f34" y="f35"/>
                      <a:pt x="f36" y="f37"/>
                    </a:cubicBezTo>
                    <a:cubicBezTo>
                      <a:pt x="f38" y="f39"/>
                      <a:pt x="f40" y="f41"/>
                      <a:pt x="f42" y="f43"/>
                    </a:cubicBezTo>
                    <a:cubicBezTo>
                      <a:pt x="f44" y="f9"/>
                      <a:pt x="f45" y="f46"/>
                      <a:pt x="f47" y="f48"/>
                    </a:cubicBezTo>
                    <a:cubicBezTo>
                      <a:pt x="f9" y="f49"/>
                      <a:pt x="f46" y="f50"/>
                      <a:pt x="f51" y="f52"/>
                    </a:cubicBezTo>
                    <a:cubicBezTo>
                      <a:pt x="f52" y="f53"/>
                      <a:pt x="f54" y="f55"/>
                      <a:pt x="f56" y="f57"/>
                    </a:cubicBezTo>
                    <a:cubicBezTo>
                      <a:pt x="f58" y="f58"/>
                      <a:pt x="f59" y="f60"/>
                      <a:pt x="f61" y="f62"/>
                    </a:cubicBezTo>
                    <a:cubicBezTo>
                      <a:pt x="f63" y="f64"/>
                      <a:pt x="f65" y="f66"/>
                      <a:pt x="f67" y="f68"/>
                    </a:cubicBezTo>
                    <a:cubicBezTo>
                      <a:pt x="f69" y="f70"/>
                      <a:pt x="f71" y="f72"/>
                      <a:pt x="f73" y="f65"/>
                    </a:cubicBezTo>
                    <a:cubicBezTo>
                      <a:pt x="f74" y="f75"/>
                      <a:pt x="f76" y="f77"/>
                      <a:pt x="f78" y="f79"/>
                    </a:cubicBezTo>
                    <a:cubicBezTo>
                      <a:pt x="f80" y="f81"/>
                      <a:pt x="f82" y="f83"/>
                      <a:pt x="f84" y="f69"/>
                    </a:cubicBezTo>
                    <a:cubicBezTo>
                      <a:pt x="f85" y="f86"/>
                      <a:pt x="f87" y="f88"/>
                      <a:pt x="f89" y="f73"/>
                    </a:cubicBezTo>
                    <a:cubicBezTo>
                      <a:pt x="f90" y="f91"/>
                      <a:pt x="f92" y="f91"/>
                      <a:pt x="f93" y="f94"/>
                    </a:cubicBezTo>
                    <a:cubicBezTo>
                      <a:pt x="f95" y="f96"/>
                      <a:pt x="f2" y="f97"/>
                      <a:pt x="f98" y="f99"/>
                    </a:cubicBezTo>
                    <a:cubicBezTo>
                      <a:pt x="f100" y="f76"/>
                      <a:pt x="f101" y="f76"/>
                      <a:pt x="f102" y="f103"/>
                    </a:cubicBezTo>
                    <a:cubicBezTo>
                      <a:pt x="f104" y="f103"/>
                      <a:pt x="f105" y="f7"/>
                      <a:pt x="f6" y="f7"/>
                    </a:cubicBezTo>
                    <a:cubicBezTo>
                      <a:pt x="f106" y="f73"/>
                      <a:pt x="f105" y="f79"/>
                      <a:pt x="f107" y="f63"/>
                    </a:cubicBezTo>
                    <a:cubicBezTo>
                      <a:pt x="f85" y="f108"/>
                      <a:pt x="f63" y="f33"/>
                      <a:pt x="f8" y="f5"/>
                    </a:cubicBezTo>
                    <a:close/>
                  </a:path>
                </a:pathLst>
              </a:custGeom>
              <a:solidFill>
                <a:srgbClr val="ADB9C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Arial"/>
                  <a:cs typeface="Arial"/>
                </a:endParaRPr>
              </a:p>
            </p:txBody>
          </p:sp>
        </p:grpSp>
        <p:pic>
          <p:nvPicPr>
            <p:cNvPr id="38" name="Imagen 60">
              <a:extLst>
                <a:ext uri="{FF2B5EF4-FFF2-40B4-BE49-F238E27FC236}">
                  <a16:creationId xmlns:a16="http://schemas.microsoft.com/office/drawing/2014/main" id="{8E533596-ED5B-2B8F-C664-2C9FC692B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9111" y="3090489"/>
              <a:ext cx="1763813" cy="1763813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06634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D49652-AE68-4632-BA28-9C7D89B56B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564716-03C4-4ECD-A880-5D68677E323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6C4D1E73-1855-4938-A776-09A4676D6DAF}"/>
              </a:ext>
            </a:extLst>
          </p:cNvPr>
          <p:cNvSpPr/>
          <p:nvPr/>
        </p:nvSpPr>
        <p:spPr>
          <a:xfrm flipH="1">
            <a:off x="9002400" y="3670300"/>
            <a:ext cx="3189600" cy="3187700"/>
          </a:xfrm>
          <a:prstGeom prst="rtTriangl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358AB8-2F14-4DF8-842B-74BE63C33492}"/>
              </a:ext>
            </a:extLst>
          </p:cNvPr>
          <p:cNvSpPr/>
          <p:nvPr/>
        </p:nvSpPr>
        <p:spPr>
          <a:xfrm rot="10800000">
            <a:off x="1" y="0"/>
            <a:ext cx="5003799" cy="685800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3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C81E30FB-57D3-40D4-A29E-F24F707F51D8}"/>
              </a:ext>
            </a:extLst>
          </p:cNvPr>
          <p:cNvSpPr/>
          <p:nvPr/>
        </p:nvSpPr>
        <p:spPr>
          <a:xfrm flipH="1" flipV="1">
            <a:off x="7810500" y="-6"/>
            <a:ext cx="4381498" cy="5422905"/>
          </a:xfrm>
          <a:prstGeom prst="rtTriangle">
            <a:avLst/>
          </a:prstGeom>
          <a:gradFill flip="none" rotWithShape="1">
            <a:gsLst>
              <a:gs pos="100000">
                <a:schemeClr val="accent4">
                  <a:alpha val="10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0FD99-A133-4DDF-B7C5-04CA58D32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507" y="3167393"/>
            <a:ext cx="4546600" cy="625475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9600" i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THANK YOU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F09152-57F0-4C56-B151-C0D20612B96E}"/>
              </a:ext>
            </a:extLst>
          </p:cNvPr>
          <p:cNvGrpSpPr/>
          <p:nvPr/>
        </p:nvGrpSpPr>
        <p:grpSpPr>
          <a:xfrm rot="10800000">
            <a:off x="474724" y="-2"/>
            <a:ext cx="3897859" cy="1098331"/>
            <a:chOff x="4203700" y="5759669"/>
            <a:chExt cx="3567824" cy="109833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23F002-5C19-47CD-9E24-5C82DCCE77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F9B5FB-4EA9-4A21-939F-C5333983A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7EC06FF-89AE-4AEB-A0A4-93F7CE12E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D423F6-5CE7-4454-8764-07A323D4AE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35BFFC-0C9F-4DE9-96EC-C77FD5A5CB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410F917-A11B-4FA2-BF6B-9019E7AE37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029A6B-73CF-40BA-85BD-075276F00A3A}"/>
              </a:ext>
            </a:extLst>
          </p:cNvPr>
          <p:cNvGrpSpPr/>
          <p:nvPr/>
        </p:nvGrpSpPr>
        <p:grpSpPr>
          <a:xfrm>
            <a:off x="4816507" y="4880315"/>
            <a:ext cx="4343045" cy="1"/>
            <a:chOff x="1523994" y="3509963"/>
            <a:chExt cx="16178966" cy="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D6CC8B-9C24-41CE-86BF-8BDD12DBCFE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50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3D2EF69-4DDA-42C2-9508-58F4BCE1961C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4" y="3509964"/>
              <a:ext cx="4340645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570BDB4-B01F-4A41-A05F-100B1357D121}"/>
              </a:ext>
            </a:extLst>
          </p:cNvPr>
          <p:cNvGrpSpPr/>
          <p:nvPr/>
        </p:nvGrpSpPr>
        <p:grpSpPr>
          <a:xfrm>
            <a:off x="2607136" y="2579683"/>
            <a:ext cx="1736264" cy="1590938"/>
            <a:chOff x="2676525" y="1463676"/>
            <a:chExt cx="360363" cy="330200"/>
          </a:xfrm>
          <a:solidFill>
            <a:schemeClr val="accent4"/>
          </a:solidFill>
        </p:grpSpPr>
        <p:sp>
          <p:nvSpPr>
            <p:cNvPr id="51" name="Freeform 170">
              <a:extLst>
                <a:ext uri="{FF2B5EF4-FFF2-40B4-BE49-F238E27FC236}">
                  <a16:creationId xmlns:a16="http://schemas.microsoft.com/office/drawing/2014/main" id="{F0743916-5B16-4F11-8C10-8F3C475A6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6525" y="1463676"/>
              <a:ext cx="360363" cy="211138"/>
            </a:xfrm>
            <a:custGeom>
              <a:avLst/>
              <a:gdLst>
                <a:gd name="T0" fmla="*/ 538 w 1360"/>
                <a:gd name="T1" fmla="*/ 793 h 793"/>
                <a:gd name="T2" fmla="*/ 538 w 1360"/>
                <a:gd name="T3" fmla="*/ 793 h 793"/>
                <a:gd name="T4" fmla="*/ 532 w 1360"/>
                <a:gd name="T5" fmla="*/ 793 h 793"/>
                <a:gd name="T6" fmla="*/ 527 w 1360"/>
                <a:gd name="T7" fmla="*/ 790 h 793"/>
                <a:gd name="T8" fmla="*/ 17 w 1360"/>
                <a:gd name="T9" fmla="*/ 593 h 793"/>
                <a:gd name="T10" fmla="*/ 17 w 1360"/>
                <a:gd name="T11" fmla="*/ 593 h 793"/>
                <a:gd name="T12" fmla="*/ 14 w 1360"/>
                <a:gd name="T13" fmla="*/ 590 h 793"/>
                <a:gd name="T14" fmla="*/ 10 w 1360"/>
                <a:gd name="T15" fmla="*/ 588 h 793"/>
                <a:gd name="T16" fmla="*/ 7 w 1360"/>
                <a:gd name="T17" fmla="*/ 585 h 793"/>
                <a:gd name="T18" fmla="*/ 5 w 1360"/>
                <a:gd name="T19" fmla="*/ 582 h 793"/>
                <a:gd name="T20" fmla="*/ 2 w 1360"/>
                <a:gd name="T21" fmla="*/ 578 h 793"/>
                <a:gd name="T22" fmla="*/ 1 w 1360"/>
                <a:gd name="T23" fmla="*/ 575 h 793"/>
                <a:gd name="T24" fmla="*/ 0 w 1360"/>
                <a:gd name="T25" fmla="*/ 570 h 793"/>
                <a:gd name="T26" fmla="*/ 0 w 1360"/>
                <a:gd name="T27" fmla="*/ 566 h 793"/>
                <a:gd name="T28" fmla="*/ 0 w 1360"/>
                <a:gd name="T29" fmla="*/ 566 h 793"/>
                <a:gd name="T30" fmla="*/ 0 w 1360"/>
                <a:gd name="T31" fmla="*/ 562 h 793"/>
                <a:gd name="T32" fmla="*/ 1 w 1360"/>
                <a:gd name="T33" fmla="*/ 558 h 793"/>
                <a:gd name="T34" fmla="*/ 2 w 1360"/>
                <a:gd name="T35" fmla="*/ 554 h 793"/>
                <a:gd name="T36" fmla="*/ 4 w 1360"/>
                <a:gd name="T37" fmla="*/ 550 h 793"/>
                <a:gd name="T38" fmla="*/ 7 w 1360"/>
                <a:gd name="T39" fmla="*/ 547 h 793"/>
                <a:gd name="T40" fmla="*/ 10 w 1360"/>
                <a:gd name="T41" fmla="*/ 544 h 793"/>
                <a:gd name="T42" fmla="*/ 13 w 1360"/>
                <a:gd name="T43" fmla="*/ 542 h 793"/>
                <a:gd name="T44" fmla="*/ 17 w 1360"/>
                <a:gd name="T45" fmla="*/ 540 h 793"/>
                <a:gd name="T46" fmla="*/ 1320 w 1360"/>
                <a:gd name="T47" fmla="*/ 2 h 793"/>
                <a:gd name="T48" fmla="*/ 1320 w 1360"/>
                <a:gd name="T49" fmla="*/ 2 h 793"/>
                <a:gd name="T50" fmla="*/ 1325 w 1360"/>
                <a:gd name="T51" fmla="*/ 0 h 793"/>
                <a:gd name="T52" fmla="*/ 1330 w 1360"/>
                <a:gd name="T53" fmla="*/ 0 h 793"/>
                <a:gd name="T54" fmla="*/ 1335 w 1360"/>
                <a:gd name="T55" fmla="*/ 0 h 793"/>
                <a:gd name="T56" fmla="*/ 1341 w 1360"/>
                <a:gd name="T57" fmla="*/ 1 h 793"/>
                <a:gd name="T58" fmla="*/ 1345 w 1360"/>
                <a:gd name="T59" fmla="*/ 3 h 793"/>
                <a:gd name="T60" fmla="*/ 1349 w 1360"/>
                <a:gd name="T61" fmla="*/ 5 h 793"/>
                <a:gd name="T62" fmla="*/ 1353 w 1360"/>
                <a:gd name="T63" fmla="*/ 9 h 793"/>
                <a:gd name="T64" fmla="*/ 1356 w 1360"/>
                <a:gd name="T65" fmla="*/ 13 h 793"/>
                <a:gd name="T66" fmla="*/ 1356 w 1360"/>
                <a:gd name="T67" fmla="*/ 13 h 793"/>
                <a:gd name="T68" fmla="*/ 1358 w 1360"/>
                <a:gd name="T69" fmla="*/ 17 h 793"/>
                <a:gd name="T70" fmla="*/ 1360 w 1360"/>
                <a:gd name="T71" fmla="*/ 22 h 793"/>
                <a:gd name="T72" fmla="*/ 1360 w 1360"/>
                <a:gd name="T73" fmla="*/ 27 h 793"/>
                <a:gd name="T74" fmla="*/ 1360 w 1360"/>
                <a:gd name="T75" fmla="*/ 31 h 793"/>
                <a:gd name="T76" fmla="*/ 1359 w 1360"/>
                <a:gd name="T77" fmla="*/ 36 h 793"/>
                <a:gd name="T78" fmla="*/ 1357 w 1360"/>
                <a:gd name="T79" fmla="*/ 41 h 793"/>
                <a:gd name="T80" fmla="*/ 1355 w 1360"/>
                <a:gd name="T81" fmla="*/ 45 h 793"/>
                <a:gd name="T82" fmla="*/ 1351 w 1360"/>
                <a:gd name="T83" fmla="*/ 48 h 793"/>
                <a:gd name="T84" fmla="*/ 558 w 1360"/>
                <a:gd name="T85" fmla="*/ 785 h 793"/>
                <a:gd name="T86" fmla="*/ 558 w 1360"/>
                <a:gd name="T87" fmla="*/ 785 h 793"/>
                <a:gd name="T88" fmla="*/ 553 w 1360"/>
                <a:gd name="T89" fmla="*/ 788 h 793"/>
                <a:gd name="T90" fmla="*/ 549 w 1360"/>
                <a:gd name="T91" fmla="*/ 790 h 793"/>
                <a:gd name="T92" fmla="*/ 543 w 1360"/>
                <a:gd name="T93" fmla="*/ 793 h 793"/>
                <a:gd name="T94" fmla="*/ 538 w 1360"/>
                <a:gd name="T95" fmla="*/ 793 h 793"/>
                <a:gd name="T96" fmla="*/ 538 w 1360"/>
                <a:gd name="T97" fmla="*/ 793 h 793"/>
                <a:gd name="T98" fmla="*/ 104 w 1360"/>
                <a:gd name="T99" fmla="*/ 565 h 793"/>
                <a:gd name="T100" fmla="*/ 531 w 1360"/>
                <a:gd name="T101" fmla="*/ 732 h 793"/>
                <a:gd name="T102" fmla="*/ 1197 w 1360"/>
                <a:gd name="T103" fmla="*/ 114 h 793"/>
                <a:gd name="T104" fmla="*/ 104 w 1360"/>
                <a:gd name="T105" fmla="*/ 565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60" h="793">
                  <a:moveTo>
                    <a:pt x="538" y="793"/>
                  </a:moveTo>
                  <a:lnTo>
                    <a:pt x="538" y="793"/>
                  </a:lnTo>
                  <a:lnTo>
                    <a:pt x="532" y="793"/>
                  </a:lnTo>
                  <a:lnTo>
                    <a:pt x="527" y="790"/>
                  </a:lnTo>
                  <a:lnTo>
                    <a:pt x="17" y="593"/>
                  </a:lnTo>
                  <a:lnTo>
                    <a:pt x="17" y="593"/>
                  </a:lnTo>
                  <a:lnTo>
                    <a:pt x="14" y="590"/>
                  </a:lnTo>
                  <a:lnTo>
                    <a:pt x="10" y="588"/>
                  </a:lnTo>
                  <a:lnTo>
                    <a:pt x="7" y="585"/>
                  </a:lnTo>
                  <a:lnTo>
                    <a:pt x="5" y="582"/>
                  </a:lnTo>
                  <a:lnTo>
                    <a:pt x="2" y="578"/>
                  </a:lnTo>
                  <a:lnTo>
                    <a:pt x="1" y="575"/>
                  </a:lnTo>
                  <a:lnTo>
                    <a:pt x="0" y="570"/>
                  </a:lnTo>
                  <a:lnTo>
                    <a:pt x="0" y="566"/>
                  </a:lnTo>
                  <a:lnTo>
                    <a:pt x="0" y="566"/>
                  </a:lnTo>
                  <a:lnTo>
                    <a:pt x="0" y="562"/>
                  </a:lnTo>
                  <a:lnTo>
                    <a:pt x="1" y="558"/>
                  </a:lnTo>
                  <a:lnTo>
                    <a:pt x="2" y="554"/>
                  </a:lnTo>
                  <a:lnTo>
                    <a:pt x="4" y="550"/>
                  </a:lnTo>
                  <a:lnTo>
                    <a:pt x="7" y="547"/>
                  </a:lnTo>
                  <a:lnTo>
                    <a:pt x="10" y="544"/>
                  </a:lnTo>
                  <a:lnTo>
                    <a:pt x="13" y="542"/>
                  </a:lnTo>
                  <a:lnTo>
                    <a:pt x="17" y="540"/>
                  </a:lnTo>
                  <a:lnTo>
                    <a:pt x="1320" y="2"/>
                  </a:lnTo>
                  <a:lnTo>
                    <a:pt x="1320" y="2"/>
                  </a:lnTo>
                  <a:lnTo>
                    <a:pt x="1325" y="0"/>
                  </a:lnTo>
                  <a:lnTo>
                    <a:pt x="1330" y="0"/>
                  </a:lnTo>
                  <a:lnTo>
                    <a:pt x="1335" y="0"/>
                  </a:lnTo>
                  <a:lnTo>
                    <a:pt x="1341" y="1"/>
                  </a:lnTo>
                  <a:lnTo>
                    <a:pt x="1345" y="3"/>
                  </a:lnTo>
                  <a:lnTo>
                    <a:pt x="1349" y="5"/>
                  </a:lnTo>
                  <a:lnTo>
                    <a:pt x="1353" y="9"/>
                  </a:lnTo>
                  <a:lnTo>
                    <a:pt x="1356" y="13"/>
                  </a:lnTo>
                  <a:lnTo>
                    <a:pt x="1356" y="13"/>
                  </a:lnTo>
                  <a:lnTo>
                    <a:pt x="1358" y="17"/>
                  </a:lnTo>
                  <a:lnTo>
                    <a:pt x="1360" y="22"/>
                  </a:lnTo>
                  <a:lnTo>
                    <a:pt x="1360" y="27"/>
                  </a:lnTo>
                  <a:lnTo>
                    <a:pt x="1360" y="31"/>
                  </a:lnTo>
                  <a:lnTo>
                    <a:pt x="1359" y="36"/>
                  </a:lnTo>
                  <a:lnTo>
                    <a:pt x="1357" y="41"/>
                  </a:lnTo>
                  <a:lnTo>
                    <a:pt x="1355" y="45"/>
                  </a:lnTo>
                  <a:lnTo>
                    <a:pt x="1351" y="48"/>
                  </a:lnTo>
                  <a:lnTo>
                    <a:pt x="558" y="785"/>
                  </a:lnTo>
                  <a:lnTo>
                    <a:pt x="558" y="785"/>
                  </a:lnTo>
                  <a:lnTo>
                    <a:pt x="553" y="788"/>
                  </a:lnTo>
                  <a:lnTo>
                    <a:pt x="549" y="790"/>
                  </a:lnTo>
                  <a:lnTo>
                    <a:pt x="543" y="793"/>
                  </a:lnTo>
                  <a:lnTo>
                    <a:pt x="538" y="793"/>
                  </a:lnTo>
                  <a:lnTo>
                    <a:pt x="538" y="793"/>
                  </a:lnTo>
                  <a:close/>
                  <a:moveTo>
                    <a:pt x="104" y="565"/>
                  </a:moveTo>
                  <a:lnTo>
                    <a:pt x="531" y="732"/>
                  </a:lnTo>
                  <a:lnTo>
                    <a:pt x="1197" y="114"/>
                  </a:lnTo>
                  <a:lnTo>
                    <a:pt x="104" y="565"/>
                  </a:lnTo>
                  <a:close/>
                </a:path>
              </a:pathLst>
            </a:custGeom>
            <a:solidFill>
              <a:schemeClr val="accent4"/>
            </a:solidFill>
            <a:effectLst>
              <a:outerShdw dist="1016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lIns="0" tIns="0" rIns="0" bIns="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endParaRPr lang="en-US" sz="1600" b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abic Typesetting" panose="03020402040406030203" pitchFamily="66" charset="-78"/>
              </a:endParaRPr>
            </a:p>
          </p:txBody>
        </p:sp>
        <p:sp>
          <p:nvSpPr>
            <p:cNvPr id="52" name="Freeform 171">
              <a:extLst>
                <a:ext uri="{FF2B5EF4-FFF2-40B4-BE49-F238E27FC236}">
                  <a16:creationId xmlns:a16="http://schemas.microsoft.com/office/drawing/2014/main" id="{3118733D-E480-4D6D-BB74-230954BC41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1463" y="1463676"/>
              <a:ext cx="225425" cy="293688"/>
            </a:xfrm>
            <a:custGeom>
              <a:avLst/>
              <a:gdLst>
                <a:gd name="T0" fmla="*/ 595 w 850"/>
                <a:gd name="T1" fmla="*/ 1105 h 1105"/>
                <a:gd name="T2" fmla="*/ 595 w 850"/>
                <a:gd name="T3" fmla="*/ 1105 h 1105"/>
                <a:gd name="T4" fmla="*/ 588 w 850"/>
                <a:gd name="T5" fmla="*/ 1104 h 1105"/>
                <a:gd name="T6" fmla="*/ 581 w 850"/>
                <a:gd name="T7" fmla="*/ 1102 h 1105"/>
                <a:gd name="T8" fmla="*/ 14 w 850"/>
                <a:gd name="T9" fmla="*/ 789 h 1105"/>
                <a:gd name="T10" fmla="*/ 14 w 850"/>
                <a:gd name="T11" fmla="*/ 789 h 1105"/>
                <a:gd name="T12" fmla="*/ 9 w 850"/>
                <a:gd name="T13" fmla="*/ 785 h 1105"/>
                <a:gd name="T14" fmla="*/ 4 w 850"/>
                <a:gd name="T15" fmla="*/ 780 h 1105"/>
                <a:gd name="T16" fmla="*/ 1 w 850"/>
                <a:gd name="T17" fmla="*/ 774 h 1105"/>
                <a:gd name="T18" fmla="*/ 0 w 850"/>
                <a:gd name="T19" fmla="*/ 768 h 1105"/>
                <a:gd name="T20" fmla="*/ 0 w 850"/>
                <a:gd name="T21" fmla="*/ 768 h 1105"/>
                <a:gd name="T22" fmla="*/ 0 w 850"/>
                <a:gd name="T23" fmla="*/ 761 h 1105"/>
                <a:gd name="T24" fmla="*/ 1 w 850"/>
                <a:gd name="T25" fmla="*/ 755 h 1105"/>
                <a:gd name="T26" fmla="*/ 4 w 850"/>
                <a:gd name="T27" fmla="*/ 749 h 1105"/>
                <a:gd name="T28" fmla="*/ 9 w 850"/>
                <a:gd name="T29" fmla="*/ 744 h 1105"/>
                <a:gd name="T30" fmla="*/ 802 w 850"/>
                <a:gd name="T31" fmla="*/ 7 h 1105"/>
                <a:gd name="T32" fmla="*/ 802 w 850"/>
                <a:gd name="T33" fmla="*/ 7 h 1105"/>
                <a:gd name="T34" fmla="*/ 806 w 850"/>
                <a:gd name="T35" fmla="*/ 4 h 1105"/>
                <a:gd name="T36" fmla="*/ 810 w 850"/>
                <a:gd name="T37" fmla="*/ 2 h 1105"/>
                <a:gd name="T38" fmla="*/ 814 w 850"/>
                <a:gd name="T39" fmla="*/ 1 h 1105"/>
                <a:gd name="T40" fmla="*/ 818 w 850"/>
                <a:gd name="T41" fmla="*/ 0 h 1105"/>
                <a:gd name="T42" fmla="*/ 822 w 850"/>
                <a:gd name="T43" fmla="*/ 0 h 1105"/>
                <a:gd name="T44" fmla="*/ 828 w 850"/>
                <a:gd name="T45" fmla="*/ 0 h 1105"/>
                <a:gd name="T46" fmla="*/ 832 w 850"/>
                <a:gd name="T47" fmla="*/ 2 h 1105"/>
                <a:gd name="T48" fmla="*/ 836 w 850"/>
                <a:gd name="T49" fmla="*/ 3 h 1105"/>
                <a:gd name="T50" fmla="*/ 836 w 850"/>
                <a:gd name="T51" fmla="*/ 3 h 1105"/>
                <a:gd name="T52" fmla="*/ 840 w 850"/>
                <a:gd name="T53" fmla="*/ 6 h 1105"/>
                <a:gd name="T54" fmla="*/ 843 w 850"/>
                <a:gd name="T55" fmla="*/ 9 h 1105"/>
                <a:gd name="T56" fmla="*/ 846 w 850"/>
                <a:gd name="T57" fmla="*/ 13 h 1105"/>
                <a:gd name="T58" fmla="*/ 848 w 850"/>
                <a:gd name="T59" fmla="*/ 16 h 1105"/>
                <a:gd name="T60" fmla="*/ 849 w 850"/>
                <a:gd name="T61" fmla="*/ 21 h 1105"/>
                <a:gd name="T62" fmla="*/ 850 w 850"/>
                <a:gd name="T63" fmla="*/ 25 h 1105"/>
                <a:gd name="T64" fmla="*/ 850 w 850"/>
                <a:gd name="T65" fmla="*/ 29 h 1105"/>
                <a:gd name="T66" fmla="*/ 850 w 850"/>
                <a:gd name="T67" fmla="*/ 34 h 1105"/>
                <a:gd name="T68" fmla="*/ 622 w 850"/>
                <a:gd name="T69" fmla="*/ 1082 h 1105"/>
                <a:gd name="T70" fmla="*/ 622 w 850"/>
                <a:gd name="T71" fmla="*/ 1082 h 1105"/>
                <a:gd name="T72" fmla="*/ 620 w 850"/>
                <a:gd name="T73" fmla="*/ 1088 h 1105"/>
                <a:gd name="T74" fmla="*/ 617 w 850"/>
                <a:gd name="T75" fmla="*/ 1095 h 1105"/>
                <a:gd name="T76" fmla="*/ 612 w 850"/>
                <a:gd name="T77" fmla="*/ 1099 h 1105"/>
                <a:gd name="T78" fmla="*/ 606 w 850"/>
                <a:gd name="T79" fmla="*/ 1102 h 1105"/>
                <a:gd name="T80" fmla="*/ 606 w 850"/>
                <a:gd name="T81" fmla="*/ 1102 h 1105"/>
                <a:gd name="T82" fmla="*/ 601 w 850"/>
                <a:gd name="T83" fmla="*/ 1104 h 1105"/>
                <a:gd name="T84" fmla="*/ 595 w 850"/>
                <a:gd name="T85" fmla="*/ 1105 h 1105"/>
                <a:gd name="T86" fmla="*/ 595 w 850"/>
                <a:gd name="T87" fmla="*/ 1105 h 1105"/>
                <a:gd name="T88" fmla="*/ 76 w 850"/>
                <a:gd name="T89" fmla="*/ 758 h 1105"/>
                <a:gd name="T90" fmla="*/ 575 w 850"/>
                <a:gd name="T91" fmla="*/ 1033 h 1105"/>
                <a:gd name="T92" fmla="*/ 775 w 850"/>
                <a:gd name="T93" fmla="*/ 110 h 1105"/>
                <a:gd name="T94" fmla="*/ 76 w 850"/>
                <a:gd name="T95" fmla="*/ 758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50" h="1105">
                  <a:moveTo>
                    <a:pt x="595" y="1105"/>
                  </a:moveTo>
                  <a:lnTo>
                    <a:pt x="595" y="1105"/>
                  </a:lnTo>
                  <a:lnTo>
                    <a:pt x="588" y="1104"/>
                  </a:lnTo>
                  <a:lnTo>
                    <a:pt x="581" y="1102"/>
                  </a:lnTo>
                  <a:lnTo>
                    <a:pt x="14" y="789"/>
                  </a:lnTo>
                  <a:lnTo>
                    <a:pt x="14" y="789"/>
                  </a:lnTo>
                  <a:lnTo>
                    <a:pt x="9" y="785"/>
                  </a:lnTo>
                  <a:lnTo>
                    <a:pt x="4" y="780"/>
                  </a:lnTo>
                  <a:lnTo>
                    <a:pt x="1" y="774"/>
                  </a:lnTo>
                  <a:lnTo>
                    <a:pt x="0" y="768"/>
                  </a:lnTo>
                  <a:lnTo>
                    <a:pt x="0" y="768"/>
                  </a:lnTo>
                  <a:lnTo>
                    <a:pt x="0" y="761"/>
                  </a:lnTo>
                  <a:lnTo>
                    <a:pt x="1" y="755"/>
                  </a:lnTo>
                  <a:lnTo>
                    <a:pt x="4" y="749"/>
                  </a:lnTo>
                  <a:lnTo>
                    <a:pt x="9" y="744"/>
                  </a:lnTo>
                  <a:lnTo>
                    <a:pt x="802" y="7"/>
                  </a:lnTo>
                  <a:lnTo>
                    <a:pt x="802" y="7"/>
                  </a:lnTo>
                  <a:lnTo>
                    <a:pt x="806" y="4"/>
                  </a:lnTo>
                  <a:lnTo>
                    <a:pt x="810" y="2"/>
                  </a:lnTo>
                  <a:lnTo>
                    <a:pt x="814" y="1"/>
                  </a:lnTo>
                  <a:lnTo>
                    <a:pt x="818" y="0"/>
                  </a:lnTo>
                  <a:lnTo>
                    <a:pt x="822" y="0"/>
                  </a:lnTo>
                  <a:lnTo>
                    <a:pt x="828" y="0"/>
                  </a:lnTo>
                  <a:lnTo>
                    <a:pt x="832" y="2"/>
                  </a:lnTo>
                  <a:lnTo>
                    <a:pt x="836" y="3"/>
                  </a:lnTo>
                  <a:lnTo>
                    <a:pt x="836" y="3"/>
                  </a:lnTo>
                  <a:lnTo>
                    <a:pt x="840" y="6"/>
                  </a:lnTo>
                  <a:lnTo>
                    <a:pt x="843" y="9"/>
                  </a:lnTo>
                  <a:lnTo>
                    <a:pt x="846" y="13"/>
                  </a:lnTo>
                  <a:lnTo>
                    <a:pt x="848" y="16"/>
                  </a:lnTo>
                  <a:lnTo>
                    <a:pt x="849" y="21"/>
                  </a:lnTo>
                  <a:lnTo>
                    <a:pt x="850" y="25"/>
                  </a:lnTo>
                  <a:lnTo>
                    <a:pt x="850" y="29"/>
                  </a:lnTo>
                  <a:lnTo>
                    <a:pt x="850" y="34"/>
                  </a:lnTo>
                  <a:lnTo>
                    <a:pt x="622" y="1082"/>
                  </a:lnTo>
                  <a:lnTo>
                    <a:pt x="622" y="1082"/>
                  </a:lnTo>
                  <a:lnTo>
                    <a:pt x="620" y="1088"/>
                  </a:lnTo>
                  <a:lnTo>
                    <a:pt x="617" y="1095"/>
                  </a:lnTo>
                  <a:lnTo>
                    <a:pt x="612" y="1099"/>
                  </a:lnTo>
                  <a:lnTo>
                    <a:pt x="606" y="1102"/>
                  </a:lnTo>
                  <a:lnTo>
                    <a:pt x="606" y="1102"/>
                  </a:lnTo>
                  <a:lnTo>
                    <a:pt x="601" y="1104"/>
                  </a:lnTo>
                  <a:lnTo>
                    <a:pt x="595" y="1105"/>
                  </a:lnTo>
                  <a:lnTo>
                    <a:pt x="595" y="1105"/>
                  </a:lnTo>
                  <a:close/>
                  <a:moveTo>
                    <a:pt x="76" y="758"/>
                  </a:moveTo>
                  <a:lnTo>
                    <a:pt x="575" y="1033"/>
                  </a:lnTo>
                  <a:lnTo>
                    <a:pt x="775" y="110"/>
                  </a:lnTo>
                  <a:lnTo>
                    <a:pt x="76" y="758"/>
                  </a:lnTo>
                  <a:close/>
                </a:path>
              </a:pathLst>
            </a:custGeom>
            <a:solidFill>
              <a:schemeClr val="accent4"/>
            </a:solidFill>
            <a:effectLst>
              <a:outerShdw dist="1016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lIns="0" tIns="0" rIns="0" bIns="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endParaRPr lang="en-US" sz="1600" b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abic Typesetting" panose="03020402040406030203" pitchFamily="66" charset="-78"/>
              </a:endParaRPr>
            </a:p>
          </p:txBody>
        </p:sp>
        <p:sp>
          <p:nvSpPr>
            <p:cNvPr id="53" name="Freeform 172">
              <a:extLst>
                <a:ext uri="{FF2B5EF4-FFF2-40B4-BE49-F238E27FC236}">
                  <a16:creationId xmlns:a16="http://schemas.microsoft.com/office/drawing/2014/main" id="{B5AAFD2E-D4BB-4B4B-A300-6DD54A104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463" y="1666876"/>
              <a:ext cx="66675" cy="127000"/>
            </a:xfrm>
            <a:custGeom>
              <a:avLst/>
              <a:gdLst>
                <a:gd name="T0" fmla="*/ 28 w 251"/>
                <a:gd name="T1" fmla="*/ 482 h 482"/>
                <a:gd name="T2" fmla="*/ 28 w 251"/>
                <a:gd name="T3" fmla="*/ 482 h 482"/>
                <a:gd name="T4" fmla="*/ 20 w 251"/>
                <a:gd name="T5" fmla="*/ 481 h 482"/>
                <a:gd name="T6" fmla="*/ 20 w 251"/>
                <a:gd name="T7" fmla="*/ 481 h 482"/>
                <a:gd name="T8" fmla="*/ 16 w 251"/>
                <a:gd name="T9" fmla="*/ 480 h 482"/>
                <a:gd name="T10" fmla="*/ 12 w 251"/>
                <a:gd name="T11" fmla="*/ 477 h 482"/>
                <a:gd name="T12" fmla="*/ 8 w 251"/>
                <a:gd name="T13" fmla="*/ 475 h 482"/>
                <a:gd name="T14" fmla="*/ 5 w 251"/>
                <a:gd name="T15" fmla="*/ 471 h 482"/>
                <a:gd name="T16" fmla="*/ 3 w 251"/>
                <a:gd name="T17" fmla="*/ 467 h 482"/>
                <a:gd name="T18" fmla="*/ 1 w 251"/>
                <a:gd name="T19" fmla="*/ 463 h 482"/>
                <a:gd name="T20" fmla="*/ 0 w 251"/>
                <a:gd name="T21" fmla="*/ 459 h 482"/>
                <a:gd name="T22" fmla="*/ 0 w 251"/>
                <a:gd name="T23" fmla="*/ 454 h 482"/>
                <a:gd name="T24" fmla="*/ 0 w 251"/>
                <a:gd name="T25" fmla="*/ 0 h 482"/>
                <a:gd name="T26" fmla="*/ 57 w 251"/>
                <a:gd name="T27" fmla="*/ 0 h 482"/>
                <a:gd name="T28" fmla="*/ 57 w 251"/>
                <a:gd name="T29" fmla="*/ 349 h 482"/>
                <a:gd name="T30" fmla="*/ 202 w 251"/>
                <a:gd name="T31" fmla="*/ 99 h 482"/>
                <a:gd name="T32" fmla="*/ 251 w 251"/>
                <a:gd name="T33" fmla="*/ 129 h 482"/>
                <a:gd name="T34" fmla="*/ 53 w 251"/>
                <a:gd name="T35" fmla="*/ 468 h 482"/>
                <a:gd name="T36" fmla="*/ 53 w 251"/>
                <a:gd name="T37" fmla="*/ 468 h 482"/>
                <a:gd name="T38" fmla="*/ 48 w 251"/>
                <a:gd name="T39" fmla="*/ 474 h 482"/>
                <a:gd name="T40" fmla="*/ 42 w 251"/>
                <a:gd name="T41" fmla="*/ 479 h 482"/>
                <a:gd name="T42" fmla="*/ 36 w 251"/>
                <a:gd name="T43" fmla="*/ 481 h 482"/>
                <a:gd name="T44" fmla="*/ 28 w 251"/>
                <a:gd name="T45" fmla="*/ 482 h 482"/>
                <a:gd name="T46" fmla="*/ 28 w 251"/>
                <a:gd name="T47" fmla="*/ 48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1" h="482">
                  <a:moveTo>
                    <a:pt x="28" y="482"/>
                  </a:moveTo>
                  <a:lnTo>
                    <a:pt x="28" y="482"/>
                  </a:lnTo>
                  <a:lnTo>
                    <a:pt x="20" y="481"/>
                  </a:lnTo>
                  <a:lnTo>
                    <a:pt x="20" y="481"/>
                  </a:lnTo>
                  <a:lnTo>
                    <a:pt x="16" y="480"/>
                  </a:lnTo>
                  <a:lnTo>
                    <a:pt x="12" y="477"/>
                  </a:lnTo>
                  <a:lnTo>
                    <a:pt x="8" y="475"/>
                  </a:lnTo>
                  <a:lnTo>
                    <a:pt x="5" y="471"/>
                  </a:lnTo>
                  <a:lnTo>
                    <a:pt x="3" y="467"/>
                  </a:lnTo>
                  <a:lnTo>
                    <a:pt x="1" y="463"/>
                  </a:lnTo>
                  <a:lnTo>
                    <a:pt x="0" y="459"/>
                  </a:lnTo>
                  <a:lnTo>
                    <a:pt x="0" y="454"/>
                  </a:lnTo>
                  <a:lnTo>
                    <a:pt x="0" y="0"/>
                  </a:lnTo>
                  <a:lnTo>
                    <a:pt x="57" y="0"/>
                  </a:lnTo>
                  <a:lnTo>
                    <a:pt x="57" y="349"/>
                  </a:lnTo>
                  <a:lnTo>
                    <a:pt x="202" y="99"/>
                  </a:lnTo>
                  <a:lnTo>
                    <a:pt x="251" y="129"/>
                  </a:lnTo>
                  <a:lnTo>
                    <a:pt x="53" y="468"/>
                  </a:lnTo>
                  <a:lnTo>
                    <a:pt x="53" y="468"/>
                  </a:lnTo>
                  <a:lnTo>
                    <a:pt x="48" y="474"/>
                  </a:lnTo>
                  <a:lnTo>
                    <a:pt x="42" y="479"/>
                  </a:lnTo>
                  <a:lnTo>
                    <a:pt x="36" y="481"/>
                  </a:lnTo>
                  <a:lnTo>
                    <a:pt x="28" y="482"/>
                  </a:lnTo>
                  <a:lnTo>
                    <a:pt x="28" y="482"/>
                  </a:lnTo>
                  <a:close/>
                </a:path>
              </a:pathLst>
            </a:custGeom>
            <a:solidFill>
              <a:schemeClr val="accent4"/>
            </a:solidFill>
            <a:effectLst>
              <a:outerShdw dist="1016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lIns="0" tIns="0" rIns="0" bIns="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endParaRPr lang="en-US" sz="1600" b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abic Typesetting" panose="03020402040406030203" pitchFamily="66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9535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47625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&amp;</a:t>
              </a:r>
            </a:p>
          </p:txBody>
        </p:sp>
      </p:grpSp>
      <p:pic>
        <p:nvPicPr>
          <p:cNvPr id="4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2550" y="423705"/>
            <a:ext cx="9365692" cy="6243796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76A926D-20E4-42C2-969B-F82A3012189F}"/>
              </a:ext>
            </a:extLst>
          </p:cNvPr>
          <p:cNvGrpSpPr/>
          <p:nvPr/>
        </p:nvGrpSpPr>
        <p:grpSpPr>
          <a:xfrm rot="10800000">
            <a:off x="7216877" y="5456232"/>
            <a:ext cx="3431460" cy="1"/>
            <a:chOff x="1523994" y="3509963"/>
            <a:chExt cx="16178965" cy="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7B710D0-391B-4E2F-8163-EB46CD0C5FD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ABA84D-FF32-46E4-AC43-397951EC9A70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4" y="3509964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 descr="A picture containing person, standing, holding, wearing&#10;&#10;Description automatically generated">
            <a:extLst>
              <a:ext uri="{FF2B5EF4-FFF2-40B4-BE49-F238E27FC236}">
                <a16:creationId xmlns:a16="http://schemas.microsoft.com/office/drawing/2014/main" id="{1710FB7C-C225-461A-8B62-BB719953A9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28" y="1625600"/>
            <a:ext cx="5042522" cy="31623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295604" y="1871605"/>
            <a:ext cx="50999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4400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 </a:t>
            </a:r>
            <a:r>
              <a:rPr lang="ko-KR" altLang="en-US" sz="4400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보안</a:t>
            </a:r>
          </a:p>
        </p:txBody>
      </p:sp>
    </p:spTree>
    <p:extLst>
      <p:ext uri="{BB962C8B-B14F-4D97-AF65-F5344CB8AC3E}">
        <p14:creationId xmlns:p14="http://schemas.microsoft.com/office/powerpoint/2010/main" val="3177488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629C0CB-8A02-4128-AD34-EF570C321802}"/>
              </a:ext>
            </a:extLst>
          </p:cNvPr>
          <p:cNvSpPr/>
          <p:nvPr/>
        </p:nvSpPr>
        <p:spPr>
          <a:xfrm flipH="1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8994A6-503C-4FEF-BB97-ACB18681773F}"/>
              </a:ext>
            </a:extLst>
          </p:cNvPr>
          <p:cNvSpPr/>
          <p:nvPr/>
        </p:nvSpPr>
        <p:spPr>
          <a:xfrm rot="16200000" flipH="1">
            <a:off x="5803901" y="469901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A73D2324-AF92-4C79-ACA4-F6D174647C66}"/>
              </a:ext>
            </a:extLst>
          </p:cNvPr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94913" y="291531"/>
            <a:ext cx="373420" cy="380617"/>
            <a:chOff x="291525" y="577238"/>
            <a:chExt cx="360000" cy="360000"/>
          </a:xfrm>
        </p:grpSpPr>
        <p:sp>
          <p:nvSpPr>
            <p:cNvPr id="111" name="타원 110"/>
            <p:cNvSpPr/>
            <p:nvPr/>
          </p:nvSpPr>
          <p:spPr>
            <a:xfrm>
              <a:off x="291525" y="577238"/>
              <a:ext cx="360000" cy="360000"/>
            </a:xfrm>
            <a:prstGeom prst="ellipse">
              <a:avLst/>
            </a:prstGeom>
            <a:gradFill flip="none" rotWithShape="1">
              <a:gsLst>
                <a:gs pos="33000">
                  <a:srgbClr val="00AAD5"/>
                </a:gs>
                <a:gs pos="100000">
                  <a:srgbClr val="0094C9"/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391049" y="695832"/>
              <a:ext cx="180000" cy="122813"/>
              <a:chOff x="391553" y="695240"/>
              <a:chExt cx="180000" cy="122813"/>
            </a:xfrm>
          </p:grpSpPr>
          <p:sp>
            <p:nvSpPr>
              <p:cNvPr id="113" name="L 도형 112"/>
              <p:cNvSpPr/>
              <p:nvPr/>
            </p:nvSpPr>
            <p:spPr>
              <a:xfrm rot="2700000">
                <a:off x="391555" y="695240"/>
                <a:ext cx="122813" cy="122813"/>
              </a:xfrm>
              <a:prstGeom prst="corner">
                <a:avLst>
                  <a:gd name="adj1" fmla="val 28070"/>
                  <a:gd name="adj2" fmla="val 2585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391553" y="734476"/>
                <a:ext cx="180000" cy="3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" name="그룹 85"/>
          <p:cNvGrpSpPr/>
          <p:nvPr/>
        </p:nvGrpSpPr>
        <p:grpSpPr>
          <a:xfrm>
            <a:off x="553853" y="322092"/>
            <a:ext cx="298736" cy="304493"/>
            <a:chOff x="743025" y="606143"/>
            <a:chExt cx="288000" cy="288000"/>
          </a:xfrm>
        </p:grpSpPr>
        <p:sp>
          <p:nvSpPr>
            <p:cNvPr id="109" name="타원 108"/>
            <p:cNvSpPr/>
            <p:nvPr/>
          </p:nvSpPr>
          <p:spPr>
            <a:xfrm>
              <a:off x="743025" y="606143"/>
              <a:ext cx="288000" cy="288000"/>
            </a:xfrm>
            <a:prstGeom prst="ellipse">
              <a:avLst/>
            </a:prstGeom>
            <a:gradFill flip="none" rotWithShape="1">
              <a:gsLst>
                <a:gs pos="14000">
                  <a:srgbClr val="B7D4E7"/>
                </a:gs>
                <a:gs pos="50000">
                  <a:srgbClr val="D6E9F5"/>
                </a:gs>
                <a:gs pos="50000">
                  <a:srgbClr val="B3D7EC"/>
                </a:gs>
              </a:gsLst>
              <a:lin ang="54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자유형 109"/>
            <p:cNvSpPr/>
            <p:nvPr/>
          </p:nvSpPr>
          <p:spPr>
            <a:xfrm flipH="1">
              <a:off x="807038" y="690774"/>
              <a:ext cx="161093" cy="140662"/>
            </a:xfrm>
            <a:custGeom>
              <a:avLst/>
              <a:gdLst>
                <a:gd name="connsiteX0" fmla="*/ 76368 w 174921"/>
                <a:gd name="connsiteY0" fmla="*/ 0 h 152736"/>
                <a:gd name="connsiteX1" fmla="*/ 0 w 174921"/>
                <a:gd name="connsiteY1" fmla="*/ 76368 h 152736"/>
                <a:gd name="connsiteX2" fmla="*/ 76368 w 174921"/>
                <a:gd name="connsiteY2" fmla="*/ 152736 h 152736"/>
                <a:gd name="connsiteX3" fmla="*/ 102566 w 174921"/>
                <a:gd name="connsiteY3" fmla="*/ 126537 h 152736"/>
                <a:gd name="connsiteX4" fmla="*/ 66366 w 174921"/>
                <a:gd name="connsiteY4" fmla="*/ 90337 h 152736"/>
                <a:gd name="connsiteX5" fmla="*/ 174921 w 174921"/>
                <a:gd name="connsiteY5" fmla="*/ 90337 h 152736"/>
                <a:gd name="connsiteX6" fmla="*/ 174921 w 174921"/>
                <a:gd name="connsiteY6" fmla="*/ 54337 h 152736"/>
                <a:gd name="connsiteX7" fmla="*/ 71040 w 174921"/>
                <a:gd name="connsiteY7" fmla="*/ 54337 h 152736"/>
                <a:gd name="connsiteX8" fmla="*/ 100872 w 174921"/>
                <a:gd name="connsiteY8" fmla="*/ 24505 h 15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921" h="152736">
                  <a:moveTo>
                    <a:pt x="76368" y="0"/>
                  </a:moveTo>
                  <a:lnTo>
                    <a:pt x="0" y="76368"/>
                  </a:lnTo>
                  <a:lnTo>
                    <a:pt x="76368" y="152736"/>
                  </a:lnTo>
                  <a:lnTo>
                    <a:pt x="102566" y="126537"/>
                  </a:lnTo>
                  <a:lnTo>
                    <a:pt x="66366" y="90337"/>
                  </a:lnTo>
                  <a:lnTo>
                    <a:pt x="174921" y="90337"/>
                  </a:lnTo>
                  <a:lnTo>
                    <a:pt x="174921" y="54337"/>
                  </a:lnTo>
                  <a:lnTo>
                    <a:pt x="71040" y="54337"/>
                  </a:lnTo>
                  <a:lnTo>
                    <a:pt x="100872" y="24505"/>
                  </a:lnTo>
                  <a:close/>
                </a:path>
              </a:pathLst>
            </a:custGeom>
            <a:solidFill>
              <a:srgbClr val="EBF3FA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7" name="직사각형 86"/>
          <p:cNvSpPr/>
          <p:nvPr/>
        </p:nvSpPr>
        <p:spPr>
          <a:xfrm>
            <a:off x="8148807" y="306234"/>
            <a:ext cx="1887942" cy="42568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036749" y="304745"/>
            <a:ext cx="413067" cy="427174"/>
          </a:xfrm>
          <a:prstGeom prst="rect">
            <a:avLst/>
          </a:prstGeom>
          <a:gradFill flip="none" rotWithShape="1">
            <a:gsLst>
              <a:gs pos="0">
                <a:srgbClr val="D6E9F5"/>
              </a:gs>
              <a:gs pos="100000">
                <a:srgbClr val="B3D7EC"/>
              </a:gs>
            </a:gsLst>
            <a:lin ang="16200000" scaled="1"/>
            <a:tileRect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10947646" y="84704"/>
            <a:ext cx="1118036" cy="545888"/>
            <a:chOff x="10554660" y="309768"/>
            <a:chExt cx="1077857" cy="516319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10554660" y="309768"/>
              <a:ext cx="322889" cy="152040"/>
            </a:xfrm>
            <a:prstGeom prst="roundRect">
              <a:avLst/>
            </a:prstGeom>
            <a:gradFill flip="none" rotWithShape="1">
              <a:gsLst>
                <a:gs pos="14000">
                  <a:srgbClr val="B7D4E7"/>
                </a:gs>
                <a:gs pos="50000">
                  <a:srgbClr val="D6E9F5"/>
                </a:gs>
                <a:gs pos="50000">
                  <a:srgbClr val="B3D7EC"/>
                </a:gs>
              </a:gsLst>
              <a:lin ang="5400000" scaled="1"/>
              <a:tileRect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10626104" y="385788"/>
              <a:ext cx="180000" cy="3600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10932144" y="309768"/>
              <a:ext cx="322889" cy="152040"/>
            </a:xfrm>
            <a:prstGeom prst="roundRect">
              <a:avLst/>
            </a:prstGeom>
            <a:gradFill flip="none" rotWithShape="1">
              <a:gsLst>
                <a:gs pos="14000">
                  <a:srgbClr val="B7D4E7"/>
                </a:gs>
                <a:gs pos="50000">
                  <a:srgbClr val="D6E9F5"/>
                </a:gs>
                <a:gs pos="50000">
                  <a:srgbClr val="B3D7EC"/>
                </a:gs>
              </a:gsLst>
              <a:lin ang="5400000" scaled="1"/>
              <a:tileRect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액자 100"/>
            <p:cNvSpPr/>
            <p:nvPr/>
          </p:nvSpPr>
          <p:spPr>
            <a:xfrm>
              <a:off x="11041116" y="345281"/>
              <a:ext cx="104943" cy="76507"/>
            </a:xfrm>
            <a:prstGeom prst="frame">
              <a:avLst>
                <a:gd name="adj1" fmla="val 34286"/>
              </a:avLst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11309628" y="309768"/>
              <a:ext cx="322889" cy="152040"/>
            </a:xfrm>
            <a:prstGeom prst="roundRect">
              <a:avLst/>
            </a:prstGeom>
            <a:gradFill flip="none" rotWithShape="1">
              <a:gsLst>
                <a:gs pos="50000">
                  <a:srgbClr val="FA9E93"/>
                </a:gs>
                <a:gs pos="50000">
                  <a:srgbClr val="E66958"/>
                </a:gs>
              </a:gsLst>
              <a:lin ang="5400000" scaled="1"/>
              <a:tileRect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덧셈 기호 102"/>
            <p:cNvSpPr/>
            <p:nvPr/>
          </p:nvSpPr>
          <p:spPr>
            <a:xfrm rot="2700000">
              <a:off x="11402111" y="320249"/>
              <a:ext cx="137922" cy="137922"/>
            </a:xfrm>
            <a:prstGeom prst="mathPlus">
              <a:avLst>
                <a:gd name="adj1" fmla="val 15175"/>
              </a:avLst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 9"/>
            <p:cNvSpPr>
              <a:spLocks noEditPoints="1"/>
            </p:cNvSpPr>
            <p:nvPr/>
          </p:nvSpPr>
          <p:spPr bwMode="auto">
            <a:xfrm>
              <a:off x="11449385" y="647299"/>
              <a:ext cx="178924" cy="178788"/>
            </a:xfrm>
            <a:custGeom>
              <a:avLst/>
              <a:gdLst>
                <a:gd name="T0" fmla="*/ 11090 w 13233"/>
                <a:gd name="T1" fmla="*/ 4455 h 13229"/>
                <a:gd name="T2" fmla="*/ 11990 w 13233"/>
                <a:gd name="T3" fmla="*/ 2957 h 13229"/>
                <a:gd name="T4" fmla="*/ 11323 w 13233"/>
                <a:gd name="T5" fmla="*/ 1949 h 13229"/>
                <a:gd name="T6" fmla="*/ 10821 w 13233"/>
                <a:gd name="T7" fmla="*/ 1758 h 13229"/>
                <a:gd name="T8" fmla="*/ 9177 w 13233"/>
                <a:gd name="T9" fmla="*/ 2363 h 13229"/>
                <a:gd name="T10" fmla="*/ 7918 w 13233"/>
                <a:gd name="T11" fmla="*/ 1831 h 13229"/>
                <a:gd name="T12" fmla="*/ 7428 w 13233"/>
                <a:gd name="T13" fmla="*/ 171 h 13229"/>
                <a:gd name="T14" fmla="*/ 6230 w 13233"/>
                <a:gd name="T15" fmla="*/ 0 h 13229"/>
                <a:gd name="T16" fmla="*/ 5755 w 13233"/>
                <a:gd name="T17" fmla="*/ 248 h 13229"/>
                <a:gd name="T18" fmla="*/ 5163 w 13233"/>
                <a:gd name="T19" fmla="*/ 1878 h 13229"/>
                <a:gd name="T20" fmla="*/ 4128 w 13233"/>
                <a:gd name="T21" fmla="*/ 2332 h 13229"/>
                <a:gd name="T22" fmla="*/ 2648 w 13233"/>
                <a:gd name="T23" fmla="*/ 1511 h 13229"/>
                <a:gd name="T24" fmla="*/ 1681 w 13233"/>
                <a:gd name="T25" fmla="*/ 2236 h 13229"/>
                <a:gd name="T26" fmla="*/ 1521 w 13233"/>
                <a:gd name="T27" fmla="*/ 2748 h 13229"/>
                <a:gd name="T28" fmla="*/ 2245 w 13233"/>
                <a:gd name="T29" fmla="*/ 4292 h 13229"/>
                <a:gd name="T30" fmla="*/ 1832 w 13233"/>
                <a:gd name="T31" fmla="*/ 5339 h 13229"/>
                <a:gd name="T32" fmla="*/ 171 w 13233"/>
                <a:gd name="T33" fmla="*/ 5811 h 13229"/>
                <a:gd name="T34" fmla="*/ 0 w 13233"/>
                <a:gd name="T35" fmla="*/ 7007 h 13229"/>
                <a:gd name="T36" fmla="*/ 248 w 13233"/>
                <a:gd name="T37" fmla="*/ 7483 h 13229"/>
                <a:gd name="T38" fmla="*/ 1941 w 13233"/>
                <a:gd name="T39" fmla="*/ 8249 h 13229"/>
                <a:gd name="T40" fmla="*/ 1331 w 13233"/>
                <a:gd name="T41" fmla="*/ 10120 h 13229"/>
                <a:gd name="T42" fmla="*/ 1397 w 13233"/>
                <a:gd name="T43" fmla="*/ 10695 h 13229"/>
                <a:gd name="T44" fmla="*/ 2254 w 13233"/>
                <a:gd name="T45" fmla="*/ 11503 h 13229"/>
                <a:gd name="T46" fmla="*/ 3830 w 13233"/>
                <a:gd name="T47" fmla="*/ 10713 h 13229"/>
                <a:gd name="T48" fmla="*/ 4905 w 13233"/>
                <a:gd name="T49" fmla="*/ 11265 h 13229"/>
                <a:gd name="T50" fmla="*/ 5704 w 13233"/>
                <a:gd name="T51" fmla="*/ 12894 h 13229"/>
                <a:gd name="T52" fmla="*/ 6177 w 13233"/>
                <a:gd name="T53" fmla="*/ 13228 h 13229"/>
                <a:gd name="T54" fmla="*/ 7351 w 13233"/>
                <a:gd name="T55" fmla="*/ 13123 h 13229"/>
                <a:gd name="T56" fmla="*/ 7807 w 13233"/>
                <a:gd name="T57" fmla="*/ 11428 h 13229"/>
                <a:gd name="T58" fmla="*/ 8775 w 13233"/>
                <a:gd name="T59" fmla="*/ 11080 h 13229"/>
                <a:gd name="T60" fmla="*/ 10429 w 13233"/>
                <a:gd name="T61" fmla="*/ 11726 h 13229"/>
                <a:gd name="T62" fmla="*/ 11000 w 13233"/>
                <a:gd name="T63" fmla="*/ 11627 h 13229"/>
                <a:gd name="T64" fmla="*/ 11755 w 13233"/>
                <a:gd name="T65" fmla="*/ 10723 h 13229"/>
                <a:gd name="T66" fmla="*/ 10864 w 13233"/>
                <a:gd name="T67" fmla="*/ 9182 h 13229"/>
                <a:gd name="T68" fmla="*/ 11303 w 13233"/>
                <a:gd name="T69" fmla="*/ 8253 h 13229"/>
                <a:gd name="T70" fmla="*/ 12898 w 13233"/>
                <a:gd name="T71" fmla="*/ 7533 h 13229"/>
                <a:gd name="T72" fmla="*/ 13232 w 13233"/>
                <a:gd name="T73" fmla="*/ 7060 h 13229"/>
                <a:gd name="T74" fmla="*/ 13126 w 13233"/>
                <a:gd name="T75" fmla="*/ 5887 h 13229"/>
                <a:gd name="T76" fmla="*/ 6637 w 13233"/>
                <a:gd name="T77" fmla="*/ 9096 h 13229"/>
                <a:gd name="T78" fmla="*/ 5958 w 13233"/>
                <a:gd name="T79" fmla="*/ 9002 h 13229"/>
                <a:gd name="T80" fmla="*/ 5300 w 13233"/>
                <a:gd name="T81" fmla="*/ 8705 h 13229"/>
                <a:gd name="T82" fmla="*/ 4761 w 13233"/>
                <a:gd name="T83" fmla="*/ 8239 h 13229"/>
                <a:gd name="T84" fmla="*/ 4375 w 13233"/>
                <a:gd name="T85" fmla="*/ 7635 h 13229"/>
                <a:gd name="T86" fmla="*/ 4176 w 13233"/>
                <a:gd name="T87" fmla="*/ 6931 h 13229"/>
                <a:gd name="T88" fmla="*/ 4176 w 13233"/>
                <a:gd name="T89" fmla="*/ 6299 h 13229"/>
                <a:gd name="T90" fmla="*/ 4375 w 13233"/>
                <a:gd name="T91" fmla="*/ 5594 h 13229"/>
                <a:gd name="T92" fmla="*/ 4761 w 13233"/>
                <a:gd name="T93" fmla="*/ 4992 h 13229"/>
                <a:gd name="T94" fmla="*/ 5300 w 13233"/>
                <a:gd name="T95" fmla="*/ 4525 h 13229"/>
                <a:gd name="T96" fmla="*/ 5958 w 13233"/>
                <a:gd name="T97" fmla="*/ 4228 h 13229"/>
                <a:gd name="T98" fmla="*/ 6637 w 13233"/>
                <a:gd name="T99" fmla="*/ 4135 h 13229"/>
                <a:gd name="T100" fmla="*/ 7316 w 13233"/>
                <a:gd name="T101" fmla="*/ 4228 h 13229"/>
                <a:gd name="T102" fmla="*/ 7974 w 13233"/>
                <a:gd name="T103" fmla="*/ 4525 h 13229"/>
                <a:gd name="T104" fmla="*/ 8513 w 13233"/>
                <a:gd name="T105" fmla="*/ 4992 h 13229"/>
                <a:gd name="T106" fmla="*/ 8899 w 13233"/>
                <a:gd name="T107" fmla="*/ 5594 h 13229"/>
                <a:gd name="T108" fmla="*/ 9098 w 13233"/>
                <a:gd name="T109" fmla="*/ 6299 h 13229"/>
                <a:gd name="T110" fmla="*/ 9098 w 13233"/>
                <a:gd name="T111" fmla="*/ 6931 h 13229"/>
                <a:gd name="T112" fmla="*/ 8899 w 13233"/>
                <a:gd name="T113" fmla="*/ 7635 h 13229"/>
                <a:gd name="T114" fmla="*/ 8513 w 13233"/>
                <a:gd name="T115" fmla="*/ 8239 h 13229"/>
                <a:gd name="T116" fmla="*/ 7974 w 13233"/>
                <a:gd name="T117" fmla="*/ 8705 h 13229"/>
                <a:gd name="T118" fmla="*/ 7316 w 13233"/>
                <a:gd name="T119" fmla="*/ 9002 h 13229"/>
                <a:gd name="T120" fmla="*/ 6637 w 13233"/>
                <a:gd name="T121" fmla="*/ 9096 h 13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33" h="13229">
                  <a:moveTo>
                    <a:pt x="12749" y="5652"/>
                  </a:moveTo>
                  <a:lnTo>
                    <a:pt x="11437" y="5433"/>
                  </a:lnTo>
                  <a:lnTo>
                    <a:pt x="11401" y="5288"/>
                  </a:lnTo>
                  <a:lnTo>
                    <a:pt x="11313" y="5002"/>
                  </a:lnTo>
                  <a:lnTo>
                    <a:pt x="11209" y="4725"/>
                  </a:lnTo>
                  <a:lnTo>
                    <a:pt x="11090" y="4455"/>
                  </a:lnTo>
                  <a:lnTo>
                    <a:pt x="11023" y="4324"/>
                  </a:lnTo>
                  <a:lnTo>
                    <a:pt x="11862" y="3285"/>
                  </a:lnTo>
                  <a:lnTo>
                    <a:pt x="11894" y="3243"/>
                  </a:lnTo>
                  <a:lnTo>
                    <a:pt x="11944" y="3152"/>
                  </a:lnTo>
                  <a:lnTo>
                    <a:pt x="11976" y="3056"/>
                  </a:lnTo>
                  <a:lnTo>
                    <a:pt x="11990" y="2957"/>
                  </a:lnTo>
                  <a:lnTo>
                    <a:pt x="11988" y="2857"/>
                  </a:lnTo>
                  <a:lnTo>
                    <a:pt x="11968" y="2759"/>
                  </a:lnTo>
                  <a:lnTo>
                    <a:pt x="11931" y="2664"/>
                  </a:lnTo>
                  <a:lnTo>
                    <a:pt x="11878" y="2577"/>
                  </a:lnTo>
                  <a:lnTo>
                    <a:pt x="11844" y="2536"/>
                  </a:lnTo>
                  <a:lnTo>
                    <a:pt x="11323" y="1949"/>
                  </a:lnTo>
                  <a:lnTo>
                    <a:pt x="11287" y="1910"/>
                  </a:lnTo>
                  <a:lnTo>
                    <a:pt x="11205" y="1847"/>
                  </a:lnTo>
                  <a:lnTo>
                    <a:pt x="11115" y="1800"/>
                  </a:lnTo>
                  <a:lnTo>
                    <a:pt x="11020" y="1769"/>
                  </a:lnTo>
                  <a:lnTo>
                    <a:pt x="10921" y="1754"/>
                  </a:lnTo>
                  <a:lnTo>
                    <a:pt x="10821" y="1758"/>
                  </a:lnTo>
                  <a:lnTo>
                    <a:pt x="10722" y="1779"/>
                  </a:lnTo>
                  <a:lnTo>
                    <a:pt x="10627" y="1816"/>
                  </a:lnTo>
                  <a:lnTo>
                    <a:pt x="10581" y="1844"/>
                  </a:lnTo>
                  <a:lnTo>
                    <a:pt x="9460" y="2548"/>
                  </a:lnTo>
                  <a:lnTo>
                    <a:pt x="9367" y="2484"/>
                  </a:lnTo>
                  <a:lnTo>
                    <a:pt x="9177" y="2363"/>
                  </a:lnTo>
                  <a:lnTo>
                    <a:pt x="8980" y="2251"/>
                  </a:lnTo>
                  <a:lnTo>
                    <a:pt x="8778" y="2148"/>
                  </a:lnTo>
                  <a:lnTo>
                    <a:pt x="8570" y="2055"/>
                  </a:lnTo>
                  <a:lnTo>
                    <a:pt x="8358" y="1970"/>
                  </a:lnTo>
                  <a:lnTo>
                    <a:pt x="8141" y="1896"/>
                  </a:lnTo>
                  <a:lnTo>
                    <a:pt x="7918" y="1831"/>
                  </a:lnTo>
                  <a:lnTo>
                    <a:pt x="7807" y="1802"/>
                  </a:lnTo>
                  <a:lnTo>
                    <a:pt x="7587" y="484"/>
                  </a:lnTo>
                  <a:lnTo>
                    <a:pt x="7577" y="432"/>
                  </a:lnTo>
                  <a:lnTo>
                    <a:pt x="7542" y="336"/>
                  </a:lnTo>
                  <a:lnTo>
                    <a:pt x="7492" y="248"/>
                  </a:lnTo>
                  <a:lnTo>
                    <a:pt x="7428" y="171"/>
                  </a:lnTo>
                  <a:lnTo>
                    <a:pt x="7351" y="107"/>
                  </a:lnTo>
                  <a:lnTo>
                    <a:pt x="7265" y="56"/>
                  </a:lnTo>
                  <a:lnTo>
                    <a:pt x="7171" y="20"/>
                  </a:lnTo>
                  <a:lnTo>
                    <a:pt x="7069" y="3"/>
                  </a:lnTo>
                  <a:lnTo>
                    <a:pt x="7016" y="0"/>
                  </a:lnTo>
                  <a:lnTo>
                    <a:pt x="6230" y="0"/>
                  </a:lnTo>
                  <a:lnTo>
                    <a:pt x="6177" y="3"/>
                  </a:lnTo>
                  <a:lnTo>
                    <a:pt x="6076" y="20"/>
                  </a:lnTo>
                  <a:lnTo>
                    <a:pt x="5981" y="56"/>
                  </a:lnTo>
                  <a:lnTo>
                    <a:pt x="5895" y="107"/>
                  </a:lnTo>
                  <a:lnTo>
                    <a:pt x="5818" y="171"/>
                  </a:lnTo>
                  <a:lnTo>
                    <a:pt x="5755" y="248"/>
                  </a:lnTo>
                  <a:lnTo>
                    <a:pt x="5704" y="336"/>
                  </a:lnTo>
                  <a:lnTo>
                    <a:pt x="5670" y="432"/>
                  </a:lnTo>
                  <a:lnTo>
                    <a:pt x="5660" y="484"/>
                  </a:lnTo>
                  <a:lnTo>
                    <a:pt x="5440" y="1802"/>
                  </a:lnTo>
                  <a:lnTo>
                    <a:pt x="5347" y="1825"/>
                  </a:lnTo>
                  <a:lnTo>
                    <a:pt x="5163" y="1878"/>
                  </a:lnTo>
                  <a:lnTo>
                    <a:pt x="4982" y="1938"/>
                  </a:lnTo>
                  <a:lnTo>
                    <a:pt x="4805" y="2003"/>
                  </a:lnTo>
                  <a:lnTo>
                    <a:pt x="4630" y="2077"/>
                  </a:lnTo>
                  <a:lnTo>
                    <a:pt x="4459" y="2155"/>
                  </a:lnTo>
                  <a:lnTo>
                    <a:pt x="4292" y="2240"/>
                  </a:lnTo>
                  <a:lnTo>
                    <a:pt x="4128" y="2332"/>
                  </a:lnTo>
                  <a:lnTo>
                    <a:pt x="4048" y="2380"/>
                  </a:lnTo>
                  <a:lnTo>
                    <a:pt x="2982" y="1619"/>
                  </a:lnTo>
                  <a:lnTo>
                    <a:pt x="2939" y="1590"/>
                  </a:lnTo>
                  <a:lnTo>
                    <a:pt x="2845" y="1546"/>
                  </a:lnTo>
                  <a:lnTo>
                    <a:pt x="2748" y="1521"/>
                  </a:lnTo>
                  <a:lnTo>
                    <a:pt x="2648" y="1511"/>
                  </a:lnTo>
                  <a:lnTo>
                    <a:pt x="2549" y="1520"/>
                  </a:lnTo>
                  <a:lnTo>
                    <a:pt x="2451" y="1545"/>
                  </a:lnTo>
                  <a:lnTo>
                    <a:pt x="2359" y="1586"/>
                  </a:lnTo>
                  <a:lnTo>
                    <a:pt x="2275" y="1645"/>
                  </a:lnTo>
                  <a:lnTo>
                    <a:pt x="2236" y="1681"/>
                  </a:lnTo>
                  <a:lnTo>
                    <a:pt x="1681" y="2236"/>
                  </a:lnTo>
                  <a:lnTo>
                    <a:pt x="1645" y="2275"/>
                  </a:lnTo>
                  <a:lnTo>
                    <a:pt x="1586" y="2360"/>
                  </a:lnTo>
                  <a:lnTo>
                    <a:pt x="1545" y="2452"/>
                  </a:lnTo>
                  <a:lnTo>
                    <a:pt x="1520" y="2548"/>
                  </a:lnTo>
                  <a:lnTo>
                    <a:pt x="1511" y="2648"/>
                  </a:lnTo>
                  <a:lnTo>
                    <a:pt x="1521" y="2748"/>
                  </a:lnTo>
                  <a:lnTo>
                    <a:pt x="1546" y="2845"/>
                  </a:lnTo>
                  <a:lnTo>
                    <a:pt x="1591" y="2938"/>
                  </a:lnTo>
                  <a:lnTo>
                    <a:pt x="1620" y="2982"/>
                  </a:lnTo>
                  <a:lnTo>
                    <a:pt x="2382" y="4050"/>
                  </a:lnTo>
                  <a:lnTo>
                    <a:pt x="2335" y="4129"/>
                  </a:lnTo>
                  <a:lnTo>
                    <a:pt x="2245" y="4292"/>
                  </a:lnTo>
                  <a:lnTo>
                    <a:pt x="2160" y="4458"/>
                  </a:lnTo>
                  <a:lnTo>
                    <a:pt x="2082" y="4628"/>
                  </a:lnTo>
                  <a:lnTo>
                    <a:pt x="2010" y="4800"/>
                  </a:lnTo>
                  <a:lnTo>
                    <a:pt x="1944" y="4977"/>
                  </a:lnTo>
                  <a:lnTo>
                    <a:pt x="1885" y="5156"/>
                  </a:lnTo>
                  <a:lnTo>
                    <a:pt x="1832" y="5339"/>
                  </a:lnTo>
                  <a:lnTo>
                    <a:pt x="1809" y="5431"/>
                  </a:lnTo>
                  <a:lnTo>
                    <a:pt x="484" y="5652"/>
                  </a:lnTo>
                  <a:lnTo>
                    <a:pt x="432" y="5662"/>
                  </a:lnTo>
                  <a:lnTo>
                    <a:pt x="336" y="5696"/>
                  </a:lnTo>
                  <a:lnTo>
                    <a:pt x="248" y="5747"/>
                  </a:lnTo>
                  <a:lnTo>
                    <a:pt x="171" y="5811"/>
                  </a:lnTo>
                  <a:lnTo>
                    <a:pt x="106" y="5887"/>
                  </a:lnTo>
                  <a:lnTo>
                    <a:pt x="55" y="5973"/>
                  </a:lnTo>
                  <a:lnTo>
                    <a:pt x="20" y="6068"/>
                  </a:lnTo>
                  <a:lnTo>
                    <a:pt x="1" y="6170"/>
                  </a:lnTo>
                  <a:lnTo>
                    <a:pt x="0" y="6222"/>
                  </a:lnTo>
                  <a:lnTo>
                    <a:pt x="0" y="7007"/>
                  </a:lnTo>
                  <a:lnTo>
                    <a:pt x="1" y="7060"/>
                  </a:lnTo>
                  <a:lnTo>
                    <a:pt x="20" y="7161"/>
                  </a:lnTo>
                  <a:lnTo>
                    <a:pt x="55" y="7256"/>
                  </a:lnTo>
                  <a:lnTo>
                    <a:pt x="106" y="7343"/>
                  </a:lnTo>
                  <a:lnTo>
                    <a:pt x="171" y="7419"/>
                  </a:lnTo>
                  <a:lnTo>
                    <a:pt x="248" y="7483"/>
                  </a:lnTo>
                  <a:lnTo>
                    <a:pt x="336" y="7533"/>
                  </a:lnTo>
                  <a:lnTo>
                    <a:pt x="432" y="7568"/>
                  </a:lnTo>
                  <a:lnTo>
                    <a:pt x="484" y="7579"/>
                  </a:lnTo>
                  <a:lnTo>
                    <a:pt x="1809" y="7799"/>
                  </a:lnTo>
                  <a:lnTo>
                    <a:pt x="1849" y="7951"/>
                  </a:lnTo>
                  <a:lnTo>
                    <a:pt x="1941" y="8249"/>
                  </a:lnTo>
                  <a:lnTo>
                    <a:pt x="2050" y="8538"/>
                  </a:lnTo>
                  <a:lnTo>
                    <a:pt x="2176" y="8818"/>
                  </a:lnTo>
                  <a:lnTo>
                    <a:pt x="2247" y="8953"/>
                  </a:lnTo>
                  <a:lnTo>
                    <a:pt x="1412" y="9987"/>
                  </a:lnTo>
                  <a:lnTo>
                    <a:pt x="1381" y="10029"/>
                  </a:lnTo>
                  <a:lnTo>
                    <a:pt x="1331" y="10120"/>
                  </a:lnTo>
                  <a:lnTo>
                    <a:pt x="1299" y="10215"/>
                  </a:lnTo>
                  <a:lnTo>
                    <a:pt x="1285" y="10315"/>
                  </a:lnTo>
                  <a:lnTo>
                    <a:pt x="1287" y="10415"/>
                  </a:lnTo>
                  <a:lnTo>
                    <a:pt x="1306" y="10513"/>
                  </a:lnTo>
                  <a:lnTo>
                    <a:pt x="1342" y="10607"/>
                  </a:lnTo>
                  <a:lnTo>
                    <a:pt x="1397" y="10695"/>
                  </a:lnTo>
                  <a:lnTo>
                    <a:pt x="1430" y="10736"/>
                  </a:lnTo>
                  <a:lnTo>
                    <a:pt x="1952" y="11323"/>
                  </a:lnTo>
                  <a:lnTo>
                    <a:pt x="1988" y="11360"/>
                  </a:lnTo>
                  <a:lnTo>
                    <a:pt x="2069" y="11424"/>
                  </a:lnTo>
                  <a:lnTo>
                    <a:pt x="2159" y="11472"/>
                  </a:lnTo>
                  <a:lnTo>
                    <a:pt x="2254" y="11503"/>
                  </a:lnTo>
                  <a:lnTo>
                    <a:pt x="2353" y="11516"/>
                  </a:lnTo>
                  <a:lnTo>
                    <a:pt x="2453" y="11514"/>
                  </a:lnTo>
                  <a:lnTo>
                    <a:pt x="2552" y="11493"/>
                  </a:lnTo>
                  <a:lnTo>
                    <a:pt x="2647" y="11454"/>
                  </a:lnTo>
                  <a:lnTo>
                    <a:pt x="2693" y="11428"/>
                  </a:lnTo>
                  <a:lnTo>
                    <a:pt x="3830" y="10713"/>
                  </a:lnTo>
                  <a:lnTo>
                    <a:pt x="3921" y="10774"/>
                  </a:lnTo>
                  <a:lnTo>
                    <a:pt x="4107" y="10890"/>
                  </a:lnTo>
                  <a:lnTo>
                    <a:pt x="4299" y="10997"/>
                  </a:lnTo>
                  <a:lnTo>
                    <a:pt x="4496" y="11094"/>
                  </a:lnTo>
                  <a:lnTo>
                    <a:pt x="4697" y="11184"/>
                  </a:lnTo>
                  <a:lnTo>
                    <a:pt x="4905" y="11265"/>
                  </a:lnTo>
                  <a:lnTo>
                    <a:pt x="5115" y="11337"/>
                  </a:lnTo>
                  <a:lnTo>
                    <a:pt x="5331" y="11400"/>
                  </a:lnTo>
                  <a:lnTo>
                    <a:pt x="5440" y="11428"/>
                  </a:lnTo>
                  <a:lnTo>
                    <a:pt x="5660" y="12745"/>
                  </a:lnTo>
                  <a:lnTo>
                    <a:pt x="5670" y="12797"/>
                  </a:lnTo>
                  <a:lnTo>
                    <a:pt x="5704" y="12894"/>
                  </a:lnTo>
                  <a:lnTo>
                    <a:pt x="5755" y="12982"/>
                  </a:lnTo>
                  <a:lnTo>
                    <a:pt x="5818" y="13059"/>
                  </a:lnTo>
                  <a:lnTo>
                    <a:pt x="5895" y="13123"/>
                  </a:lnTo>
                  <a:lnTo>
                    <a:pt x="5981" y="13174"/>
                  </a:lnTo>
                  <a:lnTo>
                    <a:pt x="6076" y="13209"/>
                  </a:lnTo>
                  <a:lnTo>
                    <a:pt x="6177" y="13228"/>
                  </a:lnTo>
                  <a:lnTo>
                    <a:pt x="6230" y="13229"/>
                  </a:lnTo>
                  <a:lnTo>
                    <a:pt x="7016" y="13229"/>
                  </a:lnTo>
                  <a:lnTo>
                    <a:pt x="7069" y="13228"/>
                  </a:lnTo>
                  <a:lnTo>
                    <a:pt x="7171" y="13209"/>
                  </a:lnTo>
                  <a:lnTo>
                    <a:pt x="7265" y="13174"/>
                  </a:lnTo>
                  <a:lnTo>
                    <a:pt x="7351" y="13123"/>
                  </a:lnTo>
                  <a:lnTo>
                    <a:pt x="7428" y="13059"/>
                  </a:lnTo>
                  <a:lnTo>
                    <a:pt x="7492" y="12982"/>
                  </a:lnTo>
                  <a:lnTo>
                    <a:pt x="7542" y="12894"/>
                  </a:lnTo>
                  <a:lnTo>
                    <a:pt x="7577" y="12797"/>
                  </a:lnTo>
                  <a:lnTo>
                    <a:pt x="7587" y="12745"/>
                  </a:lnTo>
                  <a:lnTo>
                    <a:pt x="7807" y="11428"/>
                  </a:lnTo>
                  <a:lnTo>
                    <a:pt x="7898" y="11404"/>
                  </a:lnTo>
                  <a:lnTo>
                    <a:pt x="8080" y="11352"/>
                  </a:lnTo>
                  <a:lnTo>
                    <a:pt x="8258" y="11295"/>
                  </a:lnTo>
                  <a:lnTo>
                    <a:pt x="8435" y="11229"/>
                  </a:lnTo>
                  <a:lnTo>
                    <a:pt x="8606" y="11158"/>
                  </a:lnTo>
                  <a:lnTo>
                    <a:pt x="8775" y="11080"/>
                  </a:lnTo>
                  <a:lnTo>
                    <a:pt x="8941" y="10997"/>
                  </a:lnTo>
                  <a:lnTo>
                    <a:pt x="9102" y="10907"/>
                  </a:lnTo>
                  <a:lnTo>
                    <a:pt x="9182" y="10860"/>
                  </a:lnTo>
                  <a:lnTo>
                    <a:pt x="10292" y="11652"/>
                  </a:lnTo>
                  <a:lnTo>
                    <a:pt x="10336" y="11681"/>
                  </a:lnTo>
                  <a:lnTo>
                    <a:pt x="10429" y="11726"/>
                  </a:lnTo>
                  <a:lnTo>
                    <a:pt x="10527" y="11752"/>
                  </a:lnTo>
                  <a:lnTo>
                    <a:pt x="10627" y="11761"/>
                  </a:lnTo>
                  <a:lnTo>
                    <a:pt x="10726" y="11753"/>
                  </a:lnTo>
                  <a:lnTo>
                    <a:pt x="10823" y="11728"/>
                  </a:lnTo>
                  <a:lnTo>
                    <a:pt x="10915" y="11686"/>
                  </a:lnTo>
                  <a:lnTo>
                    <a:pt x="11000" y="11627"/>
                  </a:lnTo>
                  <a:lnTo>
                    <a:pt x="11039" y="11590"/>
                  </a:lnTo>
                  <a:lnTo>
                    <a:pt x="11594" y="11036"/>
                  </a:lnTo>
                  <a:lnTo>
                    <a:pt x="11629" y="10997"/>
                  </a:lnTo>
                  <a:lnTo>
                    <a:pt x="11688" y="10913"/>
                  </a:lnTo>
                  <a:lnTo>
                    <a:pt x="11730" y="10821"/>
                  </a:lnTo>
                  <a:lnTo>
                    <a:pt x="11755" y="10723"/>
                  </a:lnTo>
                  <a:lnTo>
                    <a:pt x="11764" y="10625"/>
                  </a:lnTo>
                  <a:lnTo>
                    <a:pt x="11754" y="10525"/>
                  </a:lnTo>
                  <a:lnTo>
                    <a:pt x="11729" y="10427"/>
                  </a:lnTo>
                  <a:lnTo>
                    <a:pt x="11684" y="10334"/>
                  </a:lnTo>
                  <a:lnTo>
                    <a:pt x="11654" y="10290"/>
                  </a:lnTo>
                  <a:lnTo>
                    <a:pt x="10864" y="9182"/>
                  </a:lnTo>
                  <a:lnTo>
                    <a:pt x="10911" y="9102"/>
                  </a:lnTo>
                  <a:lnTo>
                    <a:pt x="11002" y="8940"/>
                  </a:lnTo>
                  <a:lnTo>
                    <a:pt x="11087" y="8772"/>
                  </a:lnTo>
                  <a:lnTo>
                    <a:pt x="11165" y="8603"/>
                  </a:lnTo>
                  <a:lnTo>
                    <a:pt x="11238" y="8429"/>
                  </a:lnTo>
                  <a:lnTo>
                    <a:pt x="11303" y="8253"/>
                  </a:lnTo>
                  <a:lnTo>
                    <a:pt x="11362" y="8073"/>
                  </a:lnTo>
                  <a:lnTo>
                    <a:pt x="11415" y="7890"/>
                  </a:lnTo>
                  <a:lnTo>
                    <a:pt x="11438" y="7797"/>
                  </a:lnTo>
                  <a:lnTo>
                    <a:pt x="12749" y="7579"/>
                  </a:lnTo>
                  <a:lnTo>
                    <a:pt x="12801" y="7568"/>
                  </a:lnTo>
                  <a:lnTo>
                    <a:pt x="12898" y="7533"/>
                  </a:lnTo>
                  <a:lnTo>
                    <a:pt x="12986" y="7483"/>
                  </a:lnTo>
                  <a:lnTo>
                    <a:pt x="13062" y="7419"/>
                  </a:lnTo>
                  <a:lnTo>
                    <a:pt x="13126" y="7343"/>
                  </a:lnTo>
                  <a:lnTo>
                    <a:pt x="13177" y="7256"/>
                  </a:lnTo>
                  <a:lnTo>
                    <a:pt x="13213" y="7161"/>
                  </a:lnTo>
                  <a:lnTo>
                    <a:pt x="13232" y="7060"/>
                  </a:lnTo>
                  <a:lnTo>
                    <a:pt x="13233" y="7007"/>
                  </a:lnTo>
                  <a:lnTo>
                    <a:pt x="13233" y="6222"/>
                  </a:lnTo>
                  <a:lnTo>
                    <a:pt x="13231" y="6170"/>
                  </a:lnTo>
                  <a:lnTo>
                    <a:pt x="13213" y="6068"/>
                  </a:lnTo>
                  <a:lnTo>
                    <a:pt x="13177" y="5973"/>
                  </a:lnTo>
                  <a:lnTo>
                    <a:pt x="13126" y="5887"/>
                  </a:lnTo>
                  <a:lnTo>
                    <a:pt x="13062" y="5811"/>
                  </a:lnTo>
                  <a:lnTo>
                    <a:pt x="12985" y="5747"/>
                  </a:lnTo>
                  <a:lnTo>
                    <a:pt x="12897" y="5696"/>
                  </a:lnTo>
                  <a:lnTo>
                    <a:pt x="12801" y="5662"/>
                  </a:lnTo>
                  <a:lnTo>
                    <a:pt x="12749" y="5652"/>
                  </a:lnTo>
                  <a:close/>
                  <a:moveTo>
                    <a:pt x="6637" y="9096"/>
                  </a:moveTo>
                  <a:lnTo>
                    <a:pt x="6573" y="9095"/>
                  </a:lnTo>
                  <a:lnTo>
                    <a:pt x="6446" y="9088"/>
                  </a:lnTo>
                  <a:lnTo>
                    <a:pt x="6321" y="9076"/>
                  </a:lnTo>
                  <a:lnTo>
                    <a:pt x="6198" y="9057"/>
                  </a:lnTo>
                  <a:lnTo>
                    <a:pt x="6076" y="9033"/>
                  </a:lnTo>
                  <a:lnTo>
                    <a:pt x="5958" y="9002"/>
                  </a:lnTo>
                  <a:lnTo>
                    <a:pt x="5842" y="8965"/>
                  </a:lnTo>
                  <a:lnTo>
                    <a:pt x="5728" y="8923"/>
                  </a:lnTo>
                  <a:lnTo>
                    <a:pt x="5616" y="8876"/>
                  </a:lnTo>
                  <a:lnTo>
                    <a:pt x="5507" y="8824"/>
                  </a:lnTo>
                  <a:lnTo>
                    <a:pt x="5402" y="8767"/>
                  </a:lnTo>
                  <a:lnTo>
                    <a:pt x="5300" y="8705"/>
                  </a:lnTo>
                  <a:lnTo>
                    <a:pt x="5201" y="8637"/>
                  </a:lnTo>
                  <a:lnTo>
                    <a:pt x="5105" y="8566"/>
                  </a:lnTo>
                  <a:lnTo>
                    <a:pt x="5013" y="8490"/>
                  </a:lnTo>
                  <a:lnTo>
                    <a:pt x="4926" y="8410"/>
                  </a:lnTo>
                  <a:lnTo>
                    <a:pt x="4841" y="8326"/>
                  </a:lnTo>
                  <a:lnTo>
                    <a:pt x="4761" y="8239"/>
                  </a:lnTo>
                  <a:lnTo>
                    <a:pt x="4685" y="8147"/>
                  </a:lnTo>
                  <a:lnTo>
                    <a:pt x="4613" y="8050"/>
                  </a:lnTo>
                  <a:lnTo>
                    <a:pt x="4547" y="7952"/>
                  </a:lnTo>
                  <a:lnTo>
                    <a:pt x="4485" y="7850"/>
                  </a:lnTo>
                  <a:lnTo>
                    <a:pt x="4427" y="7744"/>
                  </a:lnTo>
                  <a:lnTo>
                    <a:pt x="4375" y="7635"/>
                  </a:lnTo>
                  <a:lnTo>
                    <a:pt x="4327" y="7524"/>
                  </a:lnTo>
                  <a:lnTo>
                    <a:pt x="4287" y="7410"/>
                  </a:lnTo>
                  <a:lnTo>
                    <a:pt x="4250" y="7294"/>
                  </a:lnTo>
                  <a:lnTo>
                    <a:pt x="4219" y="7175"/>
                  </a:lnTo>
                  <a:lnTo>
                    <a:pt x="4195" y="7054"/>
                  </a:lnTo>
                  <a:lnTo>
                    <a:pt x="4176" y="6931"/>
                  </a:lnTo>
                  <a:lnTo>
                    <a:pt x="4164" y="6806"/>
                  </a:lnTo>
                  <a:lnTo>
                    <a:pt x="4157" y="6678"/>
                  </a:lnTo>
                  <a:lnTo>
                    <a:pt x="4156" y="6615"/>
                  </a:lnTo>
                  <a:lnTo>
                    <a:pt x="4157" y="6551"/>
                  </a:lnTo>
                  <a:lnTo>
                    <a:pt x="4164" y="6424"/>
                  </a:lnTo>
                  <a:lnTo>
                    <a:pt x="4176" y="6299"/>
                  </a:lnTo>
                  <a:lnTo>
                    <a:pt x="4195" y="6176"/>
                  </a:lnTo>
                  <a:lnTo>
                    <a:pt x="4219" y="6055"/>
                  </a:lnTo>
                  <a:lnTo>
                    <a:pt x="4250" y="5935"/>
                  </a:lnTo>
                  <a:lnTo>
                    <a:pt x="4287" y="5819"/>
                  </a:lnTo>
                  <a:lnTo>
                    <a:pt x="4327" y="5705"/>
                  </a:lnTo>
                  <a:lnTo>
                    <a:pt x="4375" y="5594"/>
                  </a:lnTo>
                  <a:lnTo>
                    <a:pt x="4427" y="5486"/>
                  </a:lnTo>
                  <a:lnTo>
                    <a:pt x="4485" y="5381"/>
                  </a:lnTo>
                  <a:lnTo>
                    <a:pt x="4547" y="5278"/>
                  </a:lnTo>
                  <a:lnTo>
                    <a:pt x="4613" y="5179"/>
                  </a:lnTo>
                  <a:lnTo>
                    <a:pt x="4685" y="5084"/>
                  </a:lnTo>
                  <a:lnTo>
                    <a:pt x="4761" y="4992"/>
                  </a:lnTo>
                  <a:lnTo>
                    <a:pt x="4841" y="4903"/>
                  </a:lnTo>
                  <a:lnTo>
                    <a:pt x="4926" y="4819"/>
                  </a:lnTo>
                  <a:lnTo>
                    <a:pt x="5013" y="4740"/>
                  </a:lnTo>
                  <a:lnTo>
                    <a:pt x="5105" y="4663"/>
                  </a:lnTo>
                  <a:lnTo>
                    <a:pt x="5201" y="4592"/>
                  </a:lnTo>
                  <a:lnTo>
                    <a:pt x="5300" y="4525"/>
                  </a:lnTo>
                  <a:lnTo>
                    <a:pt x="5402" y="4463"/>
                  </a:lnTo>
                  <a:lnTo>
                    <a:pt x="5507" y="4406"/>
                  </a:lnTo>
                  <a:lnTo>
                    <a:pt x="5616" y="4353"/>
                  </a:lnTo>
                  <a:lnTo>
                    <a:pt x="5728" y="4307"/>
                  </a:lnTo>
                  <a:lnTo>
                    <a:pt x="5842" y="4265"/>
                  </a:lnTo>
                  <a:lnTo>
                    <a:pt x="5958" y="4228"/>
                  </a:lnTo>
                  <a:lnTo>
                    <a:pt x="6076" y="4198"/>
                  </a:lnTo>
                  <a:lnTo>
                    <a:pt x="6198" y="4173"/>
                  </a:lnTo>
                  <a:lnTo>
                    <a:pt x="6321" y="4154"/>
                  </a:lnTo>
                  <a:lnTo>
                    <a:pt x="6446" y="4142"/>
                  </a:lnTo>
                  <a:lnTo>
                    <a:pt x="6573" y="4135"/>
                  </a:lnTo>
                  <a:lnTo>
                    <a:pt x="6637" y="4135"/>
                  </a:lnTo>
                  <a:lnTo>
                    <a:pt x="6701" y="4135"/>
                  </a:lnTo>
                  <a:lnTo>
                    <a:pt x="6829" y="4142"/>
                  </a:lnTo>
                  <a:lnTo>
                    <a:pt x="6954" y="4154"/>
                  </a:lnTo>
                  <a:lnTo>
                    <a:pt x="7077" y="4173"/>
                  </a:lnTo>
                  <a:lnTo>
                    <a:pt x="7197" y="4198"/>
                  </a:lnTo>
                  <a:lnTo>
                    <a:pt x="7316" y="4228"/>
                  </a:lnTo>
                  <a:lnTo>
                    <a:pt x="7433" y="4265"/>
                  </a:lnTo>
                  <a:lnTo>
                    <a:pt x="7547" y="4307"/>
                  </a:lnTo>
                  <a:lnTo>
                    <a:pt x="7658" y="4353"/>
                  </a:lnTo>
                  <a:lnTo>
                    <a:pt x="7767" y="4406"/>
                  </a:lnTo>
                  <a:lnTo>
                    <a:pt x="7872" y="4463"/>
                  </a:lnTo>
                  <a:lnTo>
                    <a:pt x="7974" y="4525"/>
                  </a:lnTo>
                  <a:lnTo>
                    <a:pt x="8073" y="4592"/>
                  </a:lnTo>
                  <a:lnTo>
                    <a:pt x="8169" y="4663"/>
                  </a:lnTo>
                  <a:lnTo>
                    <a:pt x="8261" y="4740"/>
                  </a:lnTo>
                  <a:lnTo>
                    <a:pt x="8349" y="4819"/>
                  </a:lnTo>
                  <a:lnTo>
                    <a:pt x="8433" y="4903"/>
                  </a:lnTo>
                  <a:lnTo>
                    <a:pt x="8513" y="4992"/>
                  </a:lnTo>
                  <a:lnTo>
                    <a:pt x="8590" y="5084"/>
                  </a:lnTo>
                  <a:lnTo>
                    <a:pt x="8661" y="5179"/>
                  </a:lnTo>
                  <a:lnTo>
                    <a:pt x="8727" y="5278"/>
                  </a:lnTo>
                  <a:lnTo>
                    <a:pt x="8790" y="5381"/>
                  </a:lnTo>
                  <a:lnTo>
                    <a:pt x="8847" y="5486"/>
                  </a:lnTo>
                  <a:lnTo>
                    <a:pt x="8899" y="5594"/>
                  </a:lnTo>
                  <a:lnTo>
                    <a:pt x="8946" y="5705"/>
                  </a:lnTo>
                  <a:lnTo>
                    <a:pt x="8988" y="5819"/>
                  </a:lnTo>
                  <a:lnTo>
                    <a:pt x="9024" y="5935"/>
                  </a:lnTo>
                  <a:lnTo>
                    <a:pt x="9055" y="6055"/>
                  </a:lnTo>
                  <a:lnTo>
                    <a:pt x="9079" y="6176"/>
                  </a:lnTo>
                  <a:lnTo>
                    <a:pt x="9098" y="6299"/>
                  </a:lnTo>
                  <a:lnTo>
                    <a:pt x="9111" y="6424"/>
                  </a:lnTo>
                  <a:lnTo>
                    <a:pt x="9118" y="6551"/>
                  </a:lnTo>
                  <a:lnTo>
                    <a:pt x="9118" y="6615"/>
                  </a:lnTo>
                  <a:lnTo>
                    <a:pt x="9118" y="6678"/>
                  </a:lnTo>
                  <a:lnTo>
                    <a:pt x="9111" y="6806"/>
                  </a:lnTo>
                  <a:lnTo>
                    <a:pt x="9098" y="6931"/>
                  </a:lnTo>
                  <a:lnTo>
                    <a:pt x="9079" y="7054"/>
                  </a:lnTo>
                  <a:lnTo>
                    <a:pt x="9055" y="7175"/>
                  </a:lnTo>
                  <a:lnTo>
                    <a:pt x="9024" y="7294"/>
                  </a:lnTo>
                  <a:lnTo>
                    <a:pt x="8988" y="7410"/>
                  </a:lnTo>
                  <a:lnTo>
                    <a:pt x="8946" y="7524"/>
                  </a:lnTo>
                  <a:lnTo>
                    <a:pt x="8899" y="7635"/>
                  </a:lnTo>
                  <a:lnTo>
                    <a:pt x="8847" y="7744"/>
                  </a:lnTo>
                  <a:lnTo>
                    <a:pt x="8790" y="7850"/>
                  </a:lnTo>
                  <a:lnTo>
                    <a:pt x="8727" y="7952"/>
                  </a:lnTo>
                  <a:lnTo>
                    <a:pt x="8661" y="8050"/>
                  </a:lnTo>
                  <a:lnTo>
                    <a:pt x="8590" y="8147"/>
                  </a:lnTo>
                  <a:lnTo>
                    <a:pt x="8513" y="8239"/>
                  </a:lnTo>
                  <a:lnTo>
                    <a:pt x="8433" y="8326"/>
                  </a:lnTo>
                  <a:lnTo>
                    <a:pt x="8349" y="8410"/>
                  </a:lnTo>
                  <a:lnTo>
                    <a:pt x="8261" y="8490"/>
                  </a:lnTo>
                  <a:lnTo>
                    <a:pt x="8169" y="8566"/>
                  </a:lnTo>
                  <a:lnTo>
                    <a:pt x="8073" y="8637"/>
                  </a:lnTo>
                  <a:lnTo>
                    <a:pt x="7974" y="8705"/>
                  </a:lnTo>
                  <a:lnTo>
                    <a:pt x="7872" y="8767"/>
                  </a:lnTo>
                  <a:lnTo>
                    <a:pt x="7767" y="8824"/>
                  </a:lnTo>
                  <a:lnTo>
                    <a:pt x="7658" y="8876"/>
                  </a:lnTo>
                  <a:lnTo>
                    <a:pt x="7547" y="8923"/>
                  </a:lnTo>
                  <a:lnTo>
                    <a:pt x="7433" y="8965"/>
                  </a:lnTo>
                  <a:lnTo>
                    <a:pt x="7316" y="9002"/>
                  </a:lnTo>
                  <a:lnTo>
                    <a:pt x="7197" y="9033"/>
                  </a:lnTo>
                  <a:lnTo>
                    <a:pt x="7077" y="9057"/>
                  </a:lnTo>
                  <a:lnTo>
                    <a:pt x="6954" y="9076"/>
                  </a:lnTo>
                  <a:lnTo>
                    <a:pt x="6829" y="9088"/>
                  </a:lnTo>
                  <a:lnTo>
                    <a:pt x="6701" y="9095"/>
                  </a:lnTo>
                  <a:lnTo>
                    <a:pt x="6637" y="9096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5" name="Group 12"/>
            <p:cNvGrpSpPr>
              <a:grpSpLocks noChangeAspect="1"/>
            </p:cNvGrpSpPr>
            <p:nvPr/>
          </p:nvGrpSpPr>
          <p:grpSpPr bwMode="auto">
            <a:xfrm>
              <a:off x="10864951" y="643633"/>
              <a:ext cx="218340" cy="173685"/>
              <a:chOff x="2015" y="2759"/>
              <a:chExt cx="841" cy="669"/>
            </a:xfrm>
            <a:solidFill>
              <a:schemeClr val="bg1"/>
            </a:solidFill>
          </p:grpSpPr>
          <p:sp>
            <p:nvSpPr>
              <p:cNvPr id="107" name="Freeform 13"/>
              <p:cNvSpPr>
                <a:spLocks/>
              </p:cNvSpPr>
              <p:nvPr/>
            </p:nvSpPr>
            <p:spPr bwMode="auto">
              <a:xfrm>
                <a:off x="2135" y="2894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8" name="Freeform 14"/>
              <p:cNvSpPr>
                <a:spLocks/>
              </p:cNvSpPr>
              <p:nvPr/>
            </p:nvSpPr>
            <p:spPr bwMode="auto">
              <a:xfrm>
                <a:off x="2015" y="2759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06" name="포인트가 5개인 별 105"/>
            <p:cNvSpPr/>
            <p:nvPr/>
          </p:nvSpPr>
          <p:spPr>
            <a:xfrm>
              <a:off x="11189035" y="637971"/>
              <a:ext cx="179348" cy="179348"/>
            </a:xfrm>
            <a:prstGeom prst="star5">
              <a:avLst>
                <a:gd name="adj" fmla="val 20625"/>
                <a:gd name="hf" fmla="val 105146"/>
                <a:gd name="vf" fmla="val 110557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0" name="덧셈 기호 89"/>
          <p:cNvSpPr/>
          <p:nvPr/>
        </p:nvSpPr>
        <p:spPr>
          <a:xfrm rot="18900000">
            <a:off x="9795212" y="440912"/>
            <a:ext cx="186710" cy="190308"/>
          </a:xfrm>
          <a:prstGeom prst="mathPlus">
            <a:avLst>
              <a:gd name="adj1" fmla="val 855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68729" y="306233"/>
            <a:ext cx="7079066" cy="342396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i="1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보안 설계 아키텍처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" name="자유형 10">
            <a:extLst>
              <a:ext uri="{FF2B5EF4-FFF2-40B4-BE49-F238E27FC236}">
                <a16:creationId xmlns:a16="http://schemas.microsoft.com/office/drawing/2014/main" id="{081E68D0-4833-4797-B459-B55FFECDFF38}"/>
              </a:ext>
            </a:extLst>
          </p:cNvPr>
          <p:cNvSpPr/>
          <p:nvPr/>
        </p:nvSpPr>
        <p:spPr>
          <a:xfrm>
            <a:off x="6985019" y="401498"/>
            <a:ext cx="174052" cy="174577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3" name="이등변 삼각형 92"/>
          <p:cNvSpPr/>
          <p:nvPr/>
        </p:nvSpPr>
        <p:spPr>
          <a:xfrm rot="10800000">
            <a:off x="7301368" y="442223"/>
            <a:ext cx="108454" cy="6382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4" name="덧셈 기호 93"/>
          <p:cNvSpPr/>
          <p:nvPr/>
        </p:nvSpPr>
        <p:spPr>
          <a:xfrm rot="18900000">
            <a:off x="7765347" y="386684"/>
            <a:ext cx="186710" cy="190308"/>
          </a:xfrm>
          <a:prstGeom prst="mathPlus">
            <a:avLst>
              <a:gd name="adj1" fmla="val 855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5" name="원호 94"/>
          <p:cNvSpPr/>
          <p:nvPr/>
        </p:nvSpPr>
        <p:spPr>
          <a:xfrm>
            <a:off x="7535731" y="411568"/>
            <a:ext cx="138137" cy="140800"/>
          </a:xfrm>
          <a:prstGeom prst="arc">
            <a:avLst>
              <a:gd name="adj1" fmla="val 16200000"/>
              <a:gd name="adj2" fmla="val 1336501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5273" y="731921"/>
            <a:ext cx="12061457" cy="603544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1944997" y="741191"/>
            <a:ext cx="181732" cy="602617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grpSp>
        <p:nvGrpSpPr>
          <p:cNvPr id="487" name="그룹 486"/>
          <p:cNvGrpSpPr/>
          <p:nvPr/>
        </p:nvGrpSpPr>
        <p:grpSpPr>
          <a:xfrm>
            <a:off x="4266587" y="3504746"/>
            <a:ext cx="497853" cy="614655"/>
            <a:chOff x="4266587" y="3504746"/>
            <a:chExt cx="497853" cy="614655"/>
          </a:xfrm>
        </p:grpSpPr>
        <p:pic>
          <p:nvPicPr>
            <p:cNvPr id="436" name="Graphic 36" descr="Application Load Balancer resource icon for the Elastic Load Balancing service.">
              <a:extLst>
                <a:ext uri="{FF2B5EF4-FFF2-40B4-BE49-F238E27FC236}">
                  <a16:creationId xmlns:a16="http://schemas.microsoft.com/office/drawing/2014/main" id="{92F9884E-A595-1695-935F-8740FB420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14264" y="3504746"/>
              <a:ext cx="408754" cy="367718"/>
            </a:xfrm>
            <a:prstGeom prst="rect">
              <a:avLst/>
            </a:prstGeom>
          </p:spPr>
        </p:pic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4E4176DA-1081-4AAD-D216-8814072F2B57}"/>
                </a:ext>
              </a:extLst>
            </p:cNvPr>
            <p:cNvSpPr txBox="1"/>
            <p:nvPr/>
          </p:nvSpPr>
          <p:spPr>
            <a:xfrm>
              <a:off x="4266587" y="3857791"/>
              <a:ext cx="49785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ALB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grpSp>
        <p:nvGrpSpPr>
          <p:cNvPr id="489" name="그룹 488"/>
          <p:cNvGrpSpPr/>
          <p:nvPr/>
        </p:nvGrpSpPr>
        <p:grpSpPr>
          <a:xfrm>
            <a:off x="7021344" y="5091852"/>
            <a:ext cx="1423730" cy="625648"/>
            <a:chOff x="7021344" y="5091852"/>
            <a:chExt cx="1423730" cy="625648"/>
          </a:xfrm>
        </p:grpSpPr>
        <p:pic>
          <p:nvPicPr>
            <p:cNvPr id="453" name="Graphic 46" descr="Instance instance icon for the Amazon EC2 service.">
              <a:extLst>
                <a:ext uri="{FF2B5EF4-FFF2-40B4-BE49-F238E27FC236}">
                  <a16:creationId xmlns:a16="http://schemas.microsoft.com/office/drawing/2014/main" id="{7E549CFE-0592-2A7B-030E-4281BDDC3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09314" y="5091852"/>
              <a:ext cx="396132" cy="336392"/>
            </a:xfrm>
            <a:prstGeom prst="rect">
              <a:avLst/>
            </a:prstGeom>
          </p:spPr>
        </p:pic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D0C100E6-D98E-CDDE-F3CF-C6B476752D3E}"/>
                </a:ext>
              </a:extLst>
            </p:cNvPr>
            <p:cNvSpPr txBox="1"/>
            <p:nvPr/>
          </p:nvSpPr>
          <p:spPr>
            <a:xfrm>
              <a:off x="7021344" y="5463584"/>
              <a:ext cx="1423730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Wordpress-ec2-02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grpSp>
        <p:nvGrpSpPr>
          <p:cNvPr id="488" name="그룹 487"/>
          <p:cNvGrpSpPr/>
          <p:nvPr/>
        </p:nvGrpSpPr>
        <p:grpSpPr>
          <a:xfrm>
            <a:off x="6944080" y="2816842"/>
            <a:ext cx="1516355" cy="645432"/>
            <a:chOff x="6944080" y="2816842"/>
            <a:chExt cx="1516355" cy="645432"/>
          </a:xfrm>
        </p:grpSpPr>
        <p:pic>
          <p:nvPicPr>
            <p:cNvPr id="417" name="Graphic 46" descr="Instance instance icon for the Amazon EC2 service.">
              <a:extLst>
                <a:ext uri="{FF2B5EF4-FFF2-40B4-BE49-F238E27FC236}">
                  <a16:creationId xmlns:a16="http://schemas.microsoft.com/office/drawing/2014/main" id="{1AAF98C5-35B9-5FF2-FD98-21CFC9F35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31591" y="2816842"/>
              <a:ext cx="387777" cy="348847"/>
            </a:xfrm>
            <a:prstGeom prst="rect">
              <a:avLst/>
            </a:prstGeom>
          </p:spPr>
        </p:pic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7A4E8101-5835-D15D-B778-56F2D2C7A8EF}"/>
                </a:ext>
              </a:extLst>
            </p:cNvPr>
            <p:cNvSpPr txBox="1"/>
            <p:nvPr/>
          </p:nvSpPr>
          <p:spPr>
            <a:xfrm>
              <a:off x="6944080" y="3200664"/>
              <a:ext cx="151635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Wordpress-ec2-01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grpSp>
        <p:nvGrpSpPr>
          <p:cNvPr id="490" name="그룹 489"/>
          <p:cNvGrpSpPr/>
          <p:nvPr/>
        </p:nvGrpSpPr>
        <p:grpSpPr>
          <a:xfrm>
            <a:off x="9281722" y="2402409"/>
            <a:ext cx="1374848" cy="1022354"/>
            <a:chOff x="9281722" y="2402409"/>
            <a:chExt cx="1374848" cy="1022354"/>
          </a:xfrm>
        </p:grpSpPr>
        <p:pic>
          <p:nvPicPr>
            <p:cNvPr id="457" name="Graphic 39" descr="MySQL instance instance icon for the Database category.">
              <a:extLst>
                <a:ext uri="{FF2B5EF4-FFF2-40B4-BE49-F238E27FC236}">
                  <a16:creationId xmlns:a16="http://schemas.microsoft.com/office/drawing/2014/main" id="{751791AB-6DA6-A0A0-2B09-8D477BAE4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28621" y="2402409"/>
              <a:ext cx="844288" cy="735065"/>
            </a:xfrm>
            <a:prstGeom prst="rect">
              <a:avLst/>
            </a:prstGeom>
          </p:spPr>
        </p:pic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338118EE-0C30-BAC1-773A-C92A1874FC93}"/>
                </a:ext>
              </a:extLst>
            </p:cNvPr>
            <p:cNvSpPr txBox="1"/>
            <p:nvPr/>
          </p:nvSpPr>
          <p:spPr>
            <a:xfrm>
              <a:off x="9281722" y="3163153"/>
              <a:ext cx="137484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Amazon RDS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grpSp>
        <p:nvGrpSpPr>
          <p:cNvPr id="491" name="그룹 490"/>
          <p:cNvGrpSpPr/>
          <p:nvPr/>
        </p:nvGrpSpPr>
        <p:grpSpPr>
          <a:xfrm>
            <a:off x="257352" y="1099971"/>
            <a:ext cx="11511545" cy="5500626"/>
            <a:chOff x="257352" y="1099971"/>
            <a:chExt cx="11511545" cy="5500626"/>
          </a:xfrm>
        </p:grpSpPr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A0637392-4B73-52C7-28C8-8824BF4BDF47}"/>
                </a:ext>
              </a:extLst>
            </p:cNvPr>
            <p:cNvSpPr/>
            <p:nvPr/>
          </p:nvSpPr>
          <p:spPr>
            <a:xfrm>
              <a:off x="3015995" y="4185790"/>
              <a:ext cx="8751159" cy="241480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F2C147DF-12C6-C4E4-C99E-4B57D3323FF1}"/>
                </a:ext>
              </a:extLst>
            </p:cNvPr>
            <p:cNvSpPr/>
            <p:nvPr/>
          </p:nvSpPr>
          <p:spPr>
            <a:xfrm>
              <a:off x="3015995" y="1525465"/>
              <a:ext cx="8752902" cy="257912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cap="flat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grpSp>
          <p:nvGrpSpPr>
            <p:cNvPr id="412" name="aGrouping" descr="Example of AWS Cloud group, represented as a rectangle with AWS logo at the top left, and AWS Cloud as a title.">
              <a:extLst>
                <a:ext uri="{FF2B5EF4-FFF2-40B4-BE49-F238E27FC236}">
                  <a16:creationId xmlns:a16="http://schemas.microsoft.com/office/drawing/2014/main" id="{911C9239-683A-474A-AC39-5A7B2C7AB79B}"/>
                </a:ext>
              </a:extLst>
            </p:cNvPr>
            <p:cNvGrpSpPr/>
            <p:nvPr/>
          </p:nvGrpSpPr>
          <p:grpSpPr>
            <a:xfrm>
              <a:off x="709257" y="1099971"/>
              <a:ext cx="10964876" cy="5351410"/>
              <a:chOff x="1004535" y="1340509"/>
              <a:chExt cx="2104446" cy="1051984"/>
            </a:xfrm>
          </p:grpSpPr>
          <p:sp>
            <p:nvSpPr>
              <p:cNvPr id="481" name="Rectangle 32">
                <a:extLst>
                  <a:ext uri="{FF2B5EF4-FFF2-40B4-BE49-F238E27FC236}">
                    <a16:creationId xmlns:a16="http://schemas.microsoft.com/office/drawing/2014/main" id="{E3C373A7-C79E-F040-A456-79E6A4AF1C21}"/>
                  </a:ext>
                </a:extLst>
              </p:cNvPr>
              <p:cNvSpPr/>
              <p:nvPr/>
            </p:nvSpPr>
            <p:spPr>
              <a:xfrm>
                <a:off x="1007147" y="1342425"/>
                <a:ext cx="2101834" cy="1050068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헤드라인M" panose="02030600000101010101" pitchFamily="18" charset="-127"/>
                    <a:ea typeface="HY헤드라인M" panose="02030600000101010101" pitchFamily="18" charset="-127"/>
                    <a:cs typeface="Arial" panose="020B0604020202020204" pitchFamily="34" charset="0"/>
                  </a:rPr>
                  <a:t>      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헤드라인M" panose="02030600000101010101" pitchFamily="18" charset="-127"/>
                    <a:ea typeface="HY헤드라인M" panose="02030600000101010101" pitchFamily="18" charset="-127"/>
                    <a:cs typeface="Arial" panose="020B0604020202020204" pitchFamily="34" charset="0"/>
                  </a:rPr>
                  <a:t>        </a:t>
                </a:r>
              </a:p>
            </p:txBody>
          </p:sp>
          <p:pic>
            <p:nvPicPr>
              <p:cNvPr id="482" name="Graphic 33">
                <a:extLst>
                  <a:ext uri="{FF2B5EF4-FFF2-40B4-BE49-F238E27FC236}">
                    <a16:creationId xmlns:a16="http://schemas.microsoft.com/office/drawing/2014/main" id="{698D4BC3-E737-F248-BFA7-23A251040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1004535" y="1340509"/>
                <a:ext cx="122871" cy="113492"/>
              </a:xfrm>
              <a:prstGeom prst="rect">
                <a:avLst/>
              </a:prstGeom>
            </p:spPr>
          </p:pic>
        </p:grpSp>
        <p:grpSp>
          <p:nvGrpSpPr>
            <p:cNvPr id="413" name="justGraphic2">
              <a:extLst>
                <a:ext uri="{FF2B5EF4-FFF2-40B4-BE49-F238E27FC236}">
                  <a16:creationId xmlns:a16="http://schemas.microsoft.com/office/drawing/2014/main" id="{EBFE7337-1052-4DD8-ADE1-885C19A22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864165" y="1657992"/>
              <a:ext cx="8640099" cy="4612815"/>
              <a:chOff x="4117225" y="3598197"/>
              <a:chExt cx="3334063" cy="2323518"/>
            </a:xfrm>
          </p:grpSpPr>
          <p:sp>
            <p:nvSpPr>
              <p:cNvPr id="479" name="Rectangle 20">
                <a:extLst>
                  <a:ext uri="{FF2B5EF4-FFF2-40B4-BE49-F238E27FC236}">
                    <a16:creationId xmlns:a16="http://schemas.microsoft.com/office/drawing/2014/main" id="{6D1FEF31-2F9C-8E4C-883C-A873889035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7225" y="3598197"/>
                <a:ext cx="3334063" cy="2323518"/>
              </a:xfrm>
              <a:prstGeom prst="rect">
                <a:avLst/>
              </a:prstGeom>
              <a:noFill/>
              <a:ln w="15875">
                <a:solidFill>
                  <a:srgbClr val="8C4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 w="0"/>
                    <a:solidFill>
                      <a:prstClr val="black"/>
                    </a:solidFill>
                    <a:effectLst/>
                    <a:uLnTx/>
                    <a:uFillTx/>
                    <a:latin typeface="HY헤드라인M" panose="02030600000101010101" pitchFamily="18" charset="-127"/>
                    <a:ea typeface="HY헤드라인M" panose="02030600000101010101" pitchFamily="18" charset="-127"/>
                    <a:cs typeface="Arial" panose="020B0604020202020204" pitchFamily="34" charset="0"/>
                  </a:rPr>
                  <a:t>         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 w="0"/>
                    <a:solidFill>
                      <a:prstClr val="black"/>
                    </a:solidFill>
                    <a:effectLst/>
                    <a:uLnTx/>
                    <a:uFillTx/>
                    <a:latin typeface="HY헤드라인M" panose="02030600000101010101" pitchFamily="18" charset="-127"/>
                    <a:ea typeface="HY헤드라인M" panose="02030600000101010101" pitchFamily="18" charset="-127"/>
                    <a:cs typeface="Arial" panose="020B0604020202020204" pitchFamily="34" charset="0"/>
                  </a:rPr>
                  <a:t>     </a:t>
                </a:r>
              </a:p>
            </p:txBody>
          </p:sp>
          <p:pic>
            <p:nvPicPr>
              <p:cNvPr id="480" name="Graphic 27">
                <a:extLst>
                  <a:ext uri="{FF2B5EF4-FFF2-40B4-BE49-F238E27FC236}">
                    <a16:creationId xmlns:a16="http://schemas.microsoft.com/office/drawing/2014/main" id="{D0F43F82-0D64-9447-8205-05C0DECAB7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4117225" y="3598198"/>
                <a:ext cx="248589" cy="287660"/>
              </a:xfrm>
              <a:prstGeom prst="rect">
                <a:avLst/>
              </a:prstGeom>
            </p:spPr>
          </p:pic>
        </p:grpSp>
        <p:sp>
          <p:nvSpPr>
            <p:cNvPr id="414" name="Rectangle 31">
              <a:extLst>
                <a:ext uri="{FF2B5EF4-FFF2-40B4-BE49-F238E27FC236}">
                  <a16:creationId xmlns:a16="http://schemas.microsoft.com/office/drawing/2014/main" id="{77B0EE0A-3D3C-9447-89C3-1D29EBD0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824718" y="1833372"/>
              <a:ext cx="1570382" cy="17344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415" name="Graphic 32">
              <a:extLst>
                <a:ext uri="{FF2B5EF4-FFF2-40B4-BE49-F238E27FC236}">
                  <a16:creationId xmlns:a16="http://schemas.microsoft.com/office/drawing/2014/main" id="{F11B6082-1DC7-3B48-88C9-D32B8CFC0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400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824718" y="1829461"/>
              <a:ext cx="283046" cy="254630"/>
            </a:xfrm>
            <a:prstGeom prst="rect">
              <a:avLst/>
            </a:prstGeom>
            <a:solidFill>
              <a:schemeClr val="accent6"/>
            </a:solidFill>
          </p:spPr>
        </p:pic>
        <p:sp>
          <p:nvSpPr>
            <p:cNvPr id="416" name="TextBox 415"/>
            <p:cNvSpPr txBox="1"/>
            <p:nvPr/>
          </p:nvSpPr>
          <p:spPr>
            <a:xfrm>
              <a:off x="5130173" y="1829332"/>
              <a:ext cx="11507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Public </a:t>
              </a:r>
              <a:r>
                <a:rPr lang="en-US" altLang="ko-KR" sz="1050" b="1" dirty="0">
                  <a:solidFill>
                    <a:prstClr val="black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</a:t>
              </a:r>
              <a:r>
                <a:rPr kumimoji="0" lang="en-US" altLang="ko-KR" sz="105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ubnet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 a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5025157" y="3260107"/>
              <a:ext cx="10941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NAT Gateway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5189116" y="2557114"/>
              <a:ext cx="875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OpenVPN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pic>
          <p:nvPicPr>
            <p:cNvPr id="422" name="Graphic 71" descr="Router resource icon for the Amazon VPC service.&#10;">
              <a:extLst>
                <a:ext uri="{FF2B5EF4-FFF2-40B4-BE49-F238E27FC236}">
                  <a16:creationId xmlns:a16="http://schemas.microsoft.com/office/drawing/2014/main" id="{A246082F-CCAF-4E5D-B7D3-DC8FE7314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87165" y="2318033"/>
              <a:ext cx="470970" cy="399944"/>
            </a:xfrm>
            <a:prstGeom prst="rect">
              <a:avLst/>
            </a:prstGeom>
          </p:spPr>
        </p:pic>
        <p:pic>
          <p:nvPicPr>
            <p:cNvPr id="423" name="Graphic 63" descr="Internet gateway resource icon for the Amazon VPC service.&#10;">
              <a:extLst>
                <a:ext uri="{FF2B5EF4-FFF2-40B4-BE49-F238E27FC236}">
                  <a16:creationId xmlns:a16="http://schemas.microsoft.com/office/drawing/2014/main" id="{45FAF6D6-2DA9-426A-9915-308E79743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490999" y="2270676"/>
              <a:ext cx="470970" cy="399944"/>
            </a:xfrm>
            <a:prstGeom prst="rect">
              <a:avLst/>
            </a:prstGeom>
          </p:spPr>
        </p:pic>
        <p:sp>
          <p:nvSpPr>
            <p:cNvPr id="424" name="TextBox 423"/>
            <p:cNvSpPr txBox="1"/>
            <p:nvPr/>
          </p:nvSpPr>
          <p:spPr>
            <a:xfrm>
              <a:off x="1040237" y="2665241"/>
              <a:ext cx="13468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인터넷게이트웨이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pic>
          <p:nvPicPr>
            <p:cNvPr id="425" name="Graphic 68" descr="S3 Standard storage class icon for the Amazon S3 service.">
              <a:extLst>
                <a:ext uri="{FF2B5EF4-FFF2-40B4-BE49-F238E27FC236}">
                  <a16:creationId xmlns:a16="http://schemas.microsoft.com/office/drawing/2014/main" id="{51FCFF8C-5133-406E-94B3-36975C105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85726" y="2914412"/>
              <a:ext cx="470970" cy="399944"/>
            </a:xfrm>
            <a:prstGeom prst="rect">
              <a:avLst/>
            </a:prstGeom>
          </p:spPr>
        </p:pic>
        <p:sp>
          <p:nvSpPr>
            <p:cNvPr id="426" name="TextBox 425"/>
            <p:cNvSpPr txBox="1"/>
            <p:nvPr/>
          </p:nvSpPr>
          <p:spPr>
            <a:xfrm>
              <a:off x="936739" y="3297400"/>
              <a:ext cx="1122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S3 Bucket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2762785" y="2723019"/>
              <a:ext cx="1122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VPC Router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3558135" y="1748725"/>
              <a:ext cx="6237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VPC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429" name="TextBox 428"/>
            <p:cNvSpPr txBox="1"/>
            <p:nvPr/>
          </p:nvSpPr>
          <p:spPr>
            <a:xfrm>
              <a:off x="941116" y="1216689"/>
              <a:ext cx="25672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AWS Cloud Seoul Region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pic>
          <p:nvPicPr>
            <p:cNvPr id="430" name="Graphic 23" descr="Users resource icon for the General Icons category.">
              <a:extLst>
                <a:ext uri="{FF2B5EF4-FFF2-40B4-BE49-F238E27FC236}">
                  <a16:creationId xmlns:a16="http://schemas.microsoft.com/office/drawing/2014/main" id="{2519A12A-6AA5-1873-D71E-DB260A564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 bwMode="auto">
            <a:xfrm flipH="1">
              <a:off x="257352" y="2318033"/>
              <a:ext cx="400237" cy="339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3" name="Graphic 6" descr="Endpoint resource icon for the Amazon API Gateway service.">
              <a:extLst>
                <a:ext uri="{FF2B5EF4-FFF2-40B4-BE49-F238E27FC236}">
                  <a16:creationId xmlns:a16="http://schemas.microsoft.com/office/drawing/2014/main" id="{1EA553CE-199A-7285-44D3-F29BD938D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 bwMode="auto">
            <a:xfrm>
              <a:off x="2093392" y="2900602"/>
              <a:ext cx="470970" cy="399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4" name="Graphic 65" descr="VPN gateway resource icon for the Amazon VPC service.&#10;">
              <a:extLst>
                <a:ext uri="{FF2B5EF4-FFF2-40B4-BE49-F238E27FC236}">
                  <a16:creationId xmlns:a16="http://schemas.microsoft.com/office/drawing/2014/main" id="{3E89202D-1901-A880-6153-E7A51C5CA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438185" y="2233674"/>
              <a:ext cx="364949" cy="328310"/>
            </a:xfrm>
            <a:prstGeom prst="rect">
              <a:avLst/>
            </a:prstGeom>
          </p:spPr>
        </p:pic>
        <p:pic>
          <p:nvPicPr>
            <p:cNvPr id="435" name="Graphic 75" descr="NAT gateway resource icon for the Amazon VPC service.&#10;">
              <a:extLst>
                <a:ext uri="{FF2B5EF4-FFF2-40B4-BE49-F238E27FC236}">
                  <a16:creationId xmlns:a16="http://schemas.microsoft.com/office/drawing/2014/main" id="{78E3CB0E-3C12-8D93-61A3-5A989ACE3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464137" y="3037028"/>
              <a:ext cx="303018" cy="257322"/>
            </a:xfrm>
            <a:prstGeom prst="rect">
              <a:avLst/>
            </a:prstGeom>
          </p:spPr>
        </p:pic>
        <p:sp>
          <p:nvSpPr>
            <p:cNvPr id="438" name="Rectangle 31">
              <a:extLst>
                <a:ext uri="{FF2B5EF4-FFF2-40B4-BE49-F238E27FC236}">
                  <a16:creationId xmlns:a16="http://schemas.microsoft.com/office/drawing/2014/main" id="{EC216E8F-71FF-44C5-5476-2E43D894E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862258" y="4424696"/>
              <a:ext cx="1604218" cy="1672537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439" name="Graphic 32">
              <a:extLst>
                <a:ext uri="{FF2B5EF4-FFF2-40B4-BE49-F238E27FC236}">
                  <a16:creationId xmlns:a16="http://schemas.microsoft.com/office/drawing/2014/main" id="{CD236E49-0CAA-C1AA-E788-5D0293024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400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862258" y="4420785"/>
              <a:ext cx="289145" cy="245539"/>
            </a:xfrm>
            <a:prstGeom prst="rect">
              <a:avLst/>
            </a:prstGeom>
            <a:solidFill>
              <a:schemeClr val="accent6"/>
            </a:solidFill>
          </p:spPr>
        </p:pic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A2000F68-D408-4106-7791-473A3A879FAC}"/>
                </a:ext>
              </a:extLst>
            </p:cNvPr>
            <p:cNvSpPr txBox="1"/>
            <p:nvPr/>
          </p:nvSpPr>
          <p:spPr>
            <a:xfrm>
              <a:off x="5049841" y="4428593"/>
              <a:ext cx="1308595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Public </a:t>
              </a:r>
              <a:r>
                <a:rPr lang="en-US" altLang="ko-KR" sz="1050" b="1" dirty="0">
                  <a:solidFill>
                    <a:prstClr val="black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</a:t>
              </a:r>
              <a:r>
                <a:rPr kumimoji="0" lang="en-US" altLang="ko-KR" sz="105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ubnet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 c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441" name="Rectangle 31">
              <a:extLst>
                <a:ext uri="{FF2B5EF4-FFF2-40B4-BE49-F238E27FC236}">
                  <a16:creationId xmlns:a16="http://schemas.microsoft.com/office/drawing/2014/main" id="{6E26F18E-8531-7E74-7429-8D23E1B79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31929" y="1835880"/>
              <a:ext cx="1754660" cy="1734461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442" name="Graphic 32">
              <a:extLst>
                <a:ext uri="{FF2B5EF4-FFF2-40B4-BE49-F238E27FC236}">
                  <a16:creationId xmlns:a16="http://schemas.microsoft.com/office/drawing/2014/main" id="{E6FC101D-6C21-F773-7521-B46B70A8A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821771" y="1826888"/>
              <a:ext cx="283046" cy="254630"/>
            </a:xfrm>
            <a:prstGeom prst="rect">
              <a:avLst/>
            </a:prstGeom>
            <a:solidFill>
              <a:schemeClr val="accent6"/>
            </a:solidFill>
          </p:spPr>
        </p:pic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0D277DF0-A4D3-9442-F103-B7CA8B695B16}"/>
                </a:ext>
              </a:extLst>
            </p:cNvPr>
            <p:cNvSpPr txBox="1"/>
            <p:nvPr/>
          </p:nvSpPr>
          <p:spPr>
            <a:xfrm>
              <a:off x="7078972" y="1826480"/>
              <a:ext cx="1534791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Private Subnet app a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444" name="Rectangle 31">
              <a:extLst>
                <a:ext uri="{FF2B5EF4-FFF2-40B4-BE49-F238E27FC236}">
                  <a16:creationId xmlns:a16="http://schemas.microsoft.com/office/drawing/2014/main" id="{66E4DA68-9990-DDA6-2AE9-66638A35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52284" y="1803869"/>
              <a:ext cx="1724670" cy="1734461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445" name="Graphic 32">
              <a:extLst>
                <a:ext uri="{FF2B5EF4-FFF2-40B4-BE49-F238E27FC236}">
                  <a16:creationId xmlns:a16="http://schemas.microsoft.com/office/drawing/2014/main" id="{4D9F75DD-C083-9E32-C54A-610E60C08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9044966" y="1799959"/>
              <a:ext cx="292465" cy="254630"/>
            </a:xfrm>
            <a:prstGeom prst="rect">
              <a:avLst/>
            </a:prstGeom>
            <a:solidFill>
              <a:schemeClr val="accent6"/>
            </a:solidFill>
          </p:spPr>
        </p:pic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D87FA9C0-28EC-4E2F-72DC-2FFD5B992D63}"/>
                </a:ext>
              </a:extLst>
            </p:cNvPr>
            <p:cNvSpPr txBox="1"/>
            <p:nvPr/>
          </p:nvSpPr>
          <p:spPr>
            <a:xfrm>
              <a:off x="9304167" y="1802515"/>
              <a:ext cx="1462512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Private Subnet </a:t>
              </a:r>
              <a:r>
                <a:rPr kumimoji="0" lang="en-US" altLang="ko-KR" sz="105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db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 a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447" name="Rectangle 31">
              <a:extLst>
                <a:ext uri="{FF2B5EF4-FFF2-40B4-BE49-F238E27FC236}">
                  <a16:creationId xmlns:a16="http://schemas.microsoft.com/office/drawing/2014/main" id="{02C76F6E-C914-1D35-D769-C2E9C6BE1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16109" y="4423780"/>
              <a:ext cx="1768542" cy="167253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448" name="Graphic 32">
              <a:extLst>
                <a:ext uri="{FF2B5EF4-FFF2-40B4-BE49-F238E27FC236}">
                  <a16:creationId xmlns:a16="http://schemas.microsoft.com/office/drawing/2014/main" id="{1375BDCA-35E3-B91D-5D6E-2E71764C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811900" y="4420515"/>
              <a:ext cx="289145" cy="245539"/>
            </a:xfrm>
            <a:prstGeom prst="rect">
              <a:avLst/>
            </a:prstGeom>
            <a:solidFill>
              <a:schemeClr val="accent6"/>
            </a:solidFill>
          </p:spPr>
        </p:pic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87302475-7909-29F9-8154-64D35AB481D5}"/>
                </a:ext>
              </a:extLst>
            </p:cNvPr>
            <p:cNvSpPr txBox="1"/>
            <p:nvPr/>
          </p:nvSpPr>
          <p:spPr>
            <a:xfrm>
              <a:off x="7059926" y="4425427"/>
              <a:ext cx="1509319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Private Subnet app c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450" name="Rectangle 31">
              <a:extLst>
                <a:ext uri="{FF2B5EF4-FFF2-40B4-BE49-F238E27FC236}">
                  <a16:creationId xmlns:a16="http://schemas.microsoft.com/office/drawing/2014/main" id="{60F81F23-27F1-5167-230C-430FCBF18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89824" y="4425020"/>
              <a:ext cx="1750938" cy="167253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451" name="Graphic 32">
              <a:extLst>
                <a:ext uri="{FF2B5EF4-FFF2-40B4-BE49-F238E27FC236}">
                  <a16:creationId xmlns:a16="http://schemas.microsoft.com/office/drawing/2014/main" id="{D9D4F527-5B33-C58A-1984-F91D5FF78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9084038" y="4420658"/>
              <a:ext cx="289145" cy="245539"/>
            </a:xfrm>
            <a:prstGeom prst="rect">
              <a:avLst/>
            </a:prstGeom>
            <a:solidFill>
              <a:schemeClr val="accent6"/>
            </a:solidFill>
          </p:spPr>
        </p:pic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D6B73843-310A-4076-97D4-A2B8A140EA48}"/>
                </a:ext>
              </a:extLst>
            </p:cNvPr>
            <p:cNvSpPr txBox="1"/>
            <p:nvPr/>
          </p:nvSpPr>
          <p:spPr>
            <a:xfrm>
              <a:off x="9362908" y="4432392"/>
              <a:ext cx="1440642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Private Subnet </a:t>
              </a:r>
              <a:r>
                <a:rPr kumimoji="0" lang="en-US" altLang="ko-KR" sz="105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db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 c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AE09AF29-E3D0-D558-EF7D-EAC26ABB444C}"/>
                </a:ext>
              </a:extLst>
            </p:cNvPr>
            <p:cNvSpPr txBox="1"/>
            <p:nvPr/>
          </p:nvSpPr>
          <p:spPr>
            <a:xfrm>
              <a:off x="6999581" y="1388635"/>
              <a:ext cx="163867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Availability Zone 2a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679CA770-1E76-4D1F-350F-15694B8FA7BB}"/>
                </a:ext>
              </a:extLst>
            </p:cNvPr>
            <p:cNvSpPr txBox="1"/>
            <p:nvPr/>
          </p:nvSpPr>
          <p:spPr>
            <a:xfrm>
              <a:off x="7230459" y="4125216"/>
              <a:ext cx="1531801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Availability Zone 2c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pic>
          <p:nvPicPr>
            <p:cNvPr id="458" name="Graphic 39" descr="MySQL instance instance icon for the Database category.">
              <a:extLst>
                <a:ext uri="{FF2B5EF4-FFF2-40B4-BE49-F238E27FC236}">
                  <a16:creationId xmlns:a16="http://schemas.microsoft.com/office/drawing/2014/main" id="{DA6CF0F0-6766-8EF3-7759-48EE50DE3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19877" y="4949408"/>
              <a:ext cx="834702" cy="708822"/>
            </a:xfrm>
            <a:prstGeom prst="rect">
              <a:avLst/>
            </a:prstGeom>
          </p:spPr>
        </p:pic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F42395F7-889B-0838-6DD3-36626251DF79}"/>
                </a:ext>
              </a:extLst>
            </p:cNvPr>
            <p:cNvSpPr txBox="1"/>
            <p:nvPr/>
          </p:nvSpPr>
          <p:spPr>
            <a:xfrm>
              <a:off x="1751329" y="3297818"/>
              <a:ext cx="112247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Gateway Endpoint</a:t>
              </a:r>
            </a:p>
          </p:txBody>
        </p:sp>
        <p:pic>
          <p:nvPicPr>
            <p:cNvPr id="460" name="그림 459" descr="클립아트, 물고기, 그래픽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665B93F0-1D6F-EE66-6BBD-3A02A4B56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1170" y="2178765"/>
              <a:ext cx="472676" cy="359000"/>
            </a:xfrm>
            <a:prstGeom prst="rect">
              <a:avLst/>
            </a:prstGeom>
          </p:spPr>
        </p:pic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430A5E4A-1E0C-64C2-A5E6-1FFC28CF90F2}"/>
                </a:ext>
              </a:extLst>
            </p:cNvPr>
            <p:cNvSpPr txBox="1"/>
            <p:nvPr/>
          </p:nvSpPr>
          <p:spPr>
            <a:xfrm>
              <a:off x="6905702" y="2553521"/>
              <a:ext cx="15663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Wordpress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 + MySQL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5AD5C83A-C36D-F681-7EF8-20D7F143B2B0}"/>
                </a:ext>
              </a:extLst>
            </p:cNvPr>
            <p:cNvSpPr txBox="1"/>
            <p:nvPr/>
          </p:nvSpPr>
          <p:spPr>
            <a:xfrm>
              <a:off x="9258781" y="5607430"/>
              <a:ext cx="135923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Amazon RDS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Backup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cxnSp>
          <p:nvCxnSpPr>
            <p:cNvPr id="467" name="직선 연결선[R] 12">
              <a:extLst>
                <a:ext uri="{FF2B5EF4-FFF2-40B4-BE49-F238E27FC236}">
                  <a16:creationId xmlns:a16="http://schemas.microsoft.com/office/drawing/2014/main" id="{DF512575-E226-908C-877A-6E5C49374DBB}"/>
                </a:ext>
              </a:extLst>
            </p:cNvPr>
            <p:cNvCxnSpPr/>
            <p:nvPr/>
          </p:nvCxnSpPr>
          <p:spPr>
            <a:xfrm>
              <a:off x="674928" y="2496763"/>
              <a:ext cx="72869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9" name="직선 연결선[R] 15">
              <a:extLst>
                <a:ext uri="{FF2B5EF4-FFF2-40B4-BE49-F238E27FC236}">
                  <a16:creationId xmlns:a16="http://schemas.microsoft.com/office/drawing/2014/main" id="{31D01415-699B-A465-4720-5C63933F8397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88" y="2518004"/>
              <a:ext cx="102099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0" name="직선 연결선[R] 18">
              <a:extLst>
                <a:ext uri="{FF2B5EF4-FFF2-40B4-BE49-F238E27FC236}">
                  <a16:creationId xmlns:a16="http://schemas.microsoft.com/office/drawing/2014/main" id="{48691B82-FFC7-70E9-36FC-31ADF32592F3}"/>
                </a:ext>
              </a:extLst>
            </p:cNvPr>
            <p:cNvCxnSpPr>
              <a:cxnSpLocks/>
            </p:cNvCxnSpPr>
            <p:nvPr/>
          </p:nvCxnSpPr>
          <p:spPr>
            <a:xfrm>
              <a:off x="3526046" y="2626575"/>
              <a:ext cx="753856" cy="8233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1" name="직선 연결선[R] 21">
              <a:extLst>
                <a:ext uri="{FF2B5EF4-FFF2-40B4-BE49-F238E27FC236}">
                  <a16:creationId xmlns:a16="http://schemas.microsoft.com/office/drawing/2014/main" id="{92230AE5-79A1-0D22-95ED-95048B37DD23}"/>
                </a:ext>
              </a:extLst>
            </p:cNvPr>
            <p:cNvCxnSpPr>
              <a:cxnSpLocks/>
            </p:cNvCxnSpPr>
            <p:nvPr/>
          </p:nvCxnSpPr>
          <p:spPr>
            <a:xfrm>
              <a:off x="4518642" y="2991265"/>
              <a:ext cx="205177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2" name="직선 연결선[R] 23">
              <a:extLst>
                <a:ext uri="{FF2B5EF4-FFF2-40B4-BE49-F238E27FC236}">
                  <a16:creationId xmlns:a16="http://schemas.microsoft.com/office/drawing/2014/main" id="{DFEF7641-E625-85B8-B488-A2A6F06766A3}"/>
                </a:ext>
              </a:extLst>
            </p:cNvPr>
            <p:cNvCxnSpPr>
              <a:cxnSpLocks/>
            </p:cNvCxnSpPr>
            <p:nvPr/>
          </p:nvCxnSpPr>
          <p:spPr>
            <a:xfrm>
              <a:off x="7919368" y="3011739"/>
              <a:ext cx="160050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6" name="직선 연결선[R] 64">
              <a:extLst>
                <a:ext uri="{FF2B5EF4-FFF2-40B4-BE49-F238E27FC236}">
                  <a16:creationId xmlns:a16="http://schemas.microsoft.com/office/drawing/2014/main" id="{CAF459E1-813D-658E-3C06-FCD6E2A3FDDE}"/>
                </a:ext>
              </a:extLst>
            </p:cNvPr>
            <p:cNvCxnSpPr>
              <a:cxnSpLocks/>
            </p:cNvCxnSpPr>
            <p:nvPr/>
          </p:nvCxnSpPr>
          <p:spPr>
            <a:xfrm>
              <a:off x="7965263" y="5266105"/>
              <a:ext cx="86385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7" name="직선 연결선[R] 77">
              <a:extLst>
                <a:ext uri="{FF2B5EF4-FFF2-40B4-BE49-F238E27FC236}">
                  <a16:creationId xmlns:a16="http://schemas.microsoft.com/office/drawing/2014/main" id="{6007C71B-A15D-8D9F-1A9F-95E47911D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0380" y="2645278"/>
              <a:ext cx="496856" cy="3803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8" name="직선 연결선[R] 87">
              <a:extLst>
                <a:ext uri="{FF2B5EF4-FFF2-40B4-BE49-F238E27FC236}">
                  <a16:creationId xmlns:a16="http://schemas.microsoft.com/office/drawing/2014/main" id="{D23356A5-878F-D0E8-696F-052D5B06D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3018" y="3126260"/>
              <a:ext cx="284166" cy="27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4" name="직선 연결선[R] 64">
              <a:extLst>
                <a:ext uri="{FF2B5EF4-FFF2-40B4-BE49-F238E27FC236}">
                  <a16:creationId xmlns:a16="http://schemas.microsoft.com/office/drawing/2014/main" id="{CAF459E1-813D-658E-3C06-FCD6E2A3FDDE}"/>
                </a:ext>
              </a:extLst>
            </p:cNvPr>
            <p:cNvCxnSpPr>
              <a:cxnSpLocks/>
            </p:cNvCxnSpPr>
            <p:nvPr/>
          </p:nvCxnSpPr>
          <p:spPr>
            <a:xfrm>
              <a:off x="8794668" y="4019986"/>
              <a:ext cx="15406" cy="124069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1" name="직선 연결선[R] 64">
              <a:extLst>
                <a:ext uri="{FF2B5EF4-FFF2-40B4-BE49-F238E27FC236}">
                  <a16:creationId xmlns:a16="http://schemas.microsoft.com/office/drawing/2014/main" id="{CAF459E1-813D-658E-3C06-FCD6E2A3FDDE}"/>
                </a:ext>
              </a:extLst>
            </p:cNvPr>
            <p:cNvCxnSpPr>
              <a:cxnSpLocks/>
            </p:cNvCxnSpPr>
            <p:nvPr/>
          </p:nvCxnSpPr>
          <p:spPr>
            <a:xfrm>
              <a:off x="8778342" y="4020577"/>
              <a:ext cx="12392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3" name="직선 연결선[R] 64">
              <a:extLst>
                <a:ext uri="{FF2B5EF4-FFF2-40B4-BE49-F238E27FC236}">
                  <a16:creationId xmlns:a16="http://schemas.microsoft.com/office/drawing/2014/main" id="{CAF459E1-813D-658E-3C06-FCD6E2A3FD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9185" y="3529170"/>
              <a:ext cx="536" cy="4872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2" name="직선 연결선[R] 44">
              <a:extLst>
                <a:ext uri="{FF2B5EF4-FFF2-40B4-BE49-F238E27FC236}">
                  <a16:creationId xmlns:a16="http://schemas.microsoft.com/office/drawing/2014/main" id="{0C2D6CB3-4864-33A3-3C07-F57EDE73712A}"/>
                </a:ext>
              </a:extLst>
            </p:cNvPr>
            <p:cNvCxnSpPr>
              <a:cxnSpLocks/>
            </p:cNvCxnSpPr>
            <p:nvPr/>
          </p:nvCxnSpPr>
          <p:spPr>
            <a:xfrm>
              <a:off x="6570419" y="2991265"/>
              <a:ext cx="9183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4" name="직선 연결선[R] 44">
              <a:extLst>
                <a:ext uri="{FF2B5EF4-FFF2-40B4-BE49-F238E27FC236}">
                  <a16:creationId xmlns:a16="http://schemas.microsoft.com/office/drawing/2014/main" id="{0C2D6CB3-4864-33A3-3C07-F57EDE7371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8641" y="2991265"/>
              <a:ext cx="0" cy="4836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직선 연결선[R] 64">
              <a:extLst>
                <a:ext uri="{FF2B5EF4-FFF2-40B4-BE49-F238E27FC236}">
                  <a16:creationId xmlns:a16="http://schemas.microsoft.com/office/drawing/2014/main" id="{CAF459E1-813D-658E-3C06-FCD6E2A3FDDE}"/>
                </a:ext>
              </a:extLst>
            </p:cNvPr>
            <p:cNvCxnSpPr>
              <a:cxnSpLocks/>
              <a:stCxn id="437" idx="2"/>
            </p:cNvCxnSpPr>
            <p:nvPr/>
          </p:nvCxnSpPr>
          <p:spPr>
            <a:xfrm flipH="1">
              <a:off x="4505021" y="4119401"/>
              <a:ext cx="10493" cy="1156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[R] 64">
              <a:extLst>
                <a:ext uri="{FF2B5EF4-FFF2-40B4-BE49-F238E27FC236}">
                  <a16:creationId xmlns:a16="http://schemas.microsoft.com/office/drawing/2014/main" id="{CAF459E1-813D-658E-3C06-FCD6E2A3FDDE}"/>
                </a:ext>
              </a:extLst>
            </p:cNvPr>
            <p:cNvCxnSpPr>
              <a:cxnSpLocks/>
            </p:cNvCxnSpPr>
            <p:nvPr/>
          </p:nvCxnSpPr>
          <p:spPr>
            <a:xfrm>
              <a:off x="4489284" y="5280773"/>
              <a:ext cx="299188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원호 42"/>
            <p:cNvSpPr/>
            <p:nvPr/>
          </p:nvSpPr>
          <p:spPr>
            <a:xfrm>
              <a:off x="9951099" y="2805323"/>
              <a:ext cx="970545" cy="2452206"/>
            </a:xfrm>
            <a:prstGeom prst="arc">
              <a:avLst>
                <a:gd name="adj1" fmla="val 16200000"/>
                <a:gd name="adj2" fmla="val 5313385"/>
              </a:avLst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62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629C0CB-8A02-4128-AD34-EF570C321802}"/>
              </a:ext>
            </a:extLst>
          </p:cNvPr>
          <p:cNvSpPr/>
          <p:nvPr/>
        </p:nvSpPr>
        <p:spPr>
          <a:xfrm flipH="1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8994A6-503C-4FEF-BB97-ACB18681773F}"/>
              </a:ext>
            </a:extLst>
          </p:cNvPr>
          <p:cNvSpPr/>
          <p:nvPr/>
        </p:nvSpPr>
        <p:spPr>
          <a:xfrm rot="16200000" flipH="1">
            <a:off x="5803901" y="469901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A73D2324-AF92-4C79-ACA4-F6D174647C66}"/>
              </a:ext>
            </a:extLst>
          </p:cNvPr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94913" y="291531"/>
            <a:ext cx="373420" cy="380617"/>
            <a:chOff x="291525" y="577238"/>
            <a:chExt cx="360000" cy="360000"/>
          </a:xfrm>
        </p:grpSpPr>
        <p:sp>
          <p:nvSpPr>
            <p:cNvPr id="111" name="타원 110"/>
            <p:cNvSpPr/>
            <p:nvPr/>
          </p:nvSpPr>
          <p:spPr>
            <a:xfrm>
              <a:off x="291525" y="577238"/>
              <a:ext cx="360000" cy="360000"/>
            </a:xfrm>
            <a:prstGeom prst="ellipse">
              <a:avLst/>
            </a:prstGeom>
            <a:gradFill flip="none" rotWithShape="1">
              <a:gsLst>
                <a:gs pos="33000">
                  <a:srgbClr val="00AAD5"/>
                </a:gs>
                <a:gs pos="100000">
                  <a:srgbClr val="0094C9"/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391049" y="695832"/>
              <a:ext cx="180000" cy="122813"/>
              <a:chOff x="391553" y="695240"/>
              <a:chExt cx="180000" cy="122813"/>
            </a:xfrm>
          </p:grpSpPr>
          <p:sp>
            <p:nvSpPr>
              <p:cNvPr id="113" name="L 도형 112"/>
              <p:cNvSpPr/>
              <p:nvPr/>
            </p:nvSpPr>
            <p:spPr>
              <a:xfrm rot="2700000">
                <a:off x="391555" y="695240"/>
                <a:ext cx="122813" cy="122813"/>
              </a:xfrm>
              <a:prstGeom prst="corner">
                <a:avLst>
                  <a:gd name="adj1" fmla="val 28070"/>
                  <a:gd name="adj2" fmla="val 2585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391553" y="734476"/>
                <a:ext cx="180000" cy="3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6" name="그룹 85"/>
          <p:cNvGrpSpPr/>
          <p:nvPr/>
        </p:nvGrpSpPr>
        <p:grpSpPr>
          <a:xfrm>
            <a:off x="553853" y="322092"/>
            <a:ext cx="298736" cy="304493"/>
            <a:chOff x="743025" y="606143"/>
            <a:chExt cx="288000" cy="288000"/>
          </a:xfrm>
        </p:grpSpPr>
        <p:sp>
          <p:nvSpPr>
            <p:cNvPr id="109" name="타원 108"/>
            <p:cNvSpPr/>
            <p:nvPr/>
          </p:nvSpPr>
          <p:spPr>
            <a:xfrm>
              <a:off x="743025" y="606143"/>
              <a:ext cx="288000" cy="288000"/>
            </a:xfrm>
            <a:prstGeom prst="ellipse">
              <a:avLst/>
            </a:prstGeom>
            <a:gradFill flip="none" rotWithShape="1">
              <a:gsLst>
                <a:gs pos="14000">
                  <a:srgbClr val="B7D4E7"/>
                </a:gs>
                <a:gs pos="50000">
                  <a:srgbClr val="D6E9F5"/>
                </a:gs>
                <a:gs pos="50000">
                  <a:srgbClr val="B3D7EC"/>
                </a:gs>
              </a:gsLst>
              <a:lin ang="54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110" name="자유형 109"/>
            <p:cNvSpPr/>
            <p:nvPr/>
          </p:nvSpPr>
          <p:spPr>
            <a:xfrm flipH="1">
              <a:off x="807038" y="690774"/>
              <a:ext cx="161093" cy="140662"/>
            </a:xfrm>
            <a:custGeom>
              <a:avLst/>
              <a:gdLst>
                <a:gd name="connsiteX0" fmla="*/ 76368 w 174921"/>
                <a:gd name="connsiteY0" fmla="*/ 0 h 152736"/>
                <a:gd name="connsiteX1" fmla="*/ 0 w 174921"/>
                <a:gd name="connsiteY1" fmla="*/ 76368 h 152736"/>
                <a:gd name="connsiteX2" fmla="*/ 76368 w 174921"/>
                <a:gd name="connsiteY2" fmla="*/ 152736 h 152736"/>
                <a:gd name="connsiteX3" fmla="*/ 102566 w 174921"/>
                <a:gd name="connsiteY3" fmla="*/ 126537 h 152736"/>
                <a:gd name="connsiteX4" fmla="*/ 66366 w 174921"/>
                <a:gd name="connsiteY4" fmla="*/ 90337 h 152736"/>
                <a:gd name="connsiteX5" fmla="*/ 174921 w 174921"/>
                <a:gd name="connsiteY5" fmla="*/ 90337 h 152736"/>
                <a:gd name="connsiteX6" fmla="*/ 174921 w 174921"/>
                <a:gd name="connsiteY6" fmla="*/ 54337 h 152736"/>
                <a:gd name="connsiteX7" fmla="*/ 71040 w 174921"/>
                <a:gd name="connsiteY7" fmla="*/ 54337 h 152736"/>
                <a:gd name="connsiteX8" fmla="*/ 100872 w 174921"/>
                <a:gd name="connsiteY8" fmla="*/ 24505 h 15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921" h="152736">
                  <a:moveTo>
                    <a:pt x="76368" y="0"/>
                  </a:moveTo>
                  <a:lnTo>
                    <a:pt x="0" y="76368"/>
                  </a:lnTo>
                  <a:lnTo>
                    <a:pt x="76368" y="152736"/>
                  </a:lnTo>
                  <a:lnTo>
                    <a:pt x="102566" y="126537"/>
                  </a:lnTo>
                  <a:lnTo>
                    <a:pt x="66366" y="90337"/>
                  </a:lnTo>
                  <a:lnTo>
                    <a:pt x="174921" y="90337"/>
                  </a:lnTo>
                  <a:lnTo>
                    <a:pt x="174921" y="54337"/>
                  </a:lnTo>
                  <a:lnTo>
                    <a:pt x="71040" y="54337"/>
                  </a:lnTo>
                  <a:lnTo>
                    <a:pt x="100872" y="24505"/>
                  </a:lnTo>
                  <a:close/>
                </a:path>
              </a:pathLst>
            </a:custGeom>
            <a:solidFill>
              <a:srgbClr val="EBF3FA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</p:grpSp>
      <p:sp>
        <p:nvSpPr>
          <p:cNvPr id="87" name="직사각형 86"/>
          <p:cNvSpPr/>
          <p:nvPr/>
        </p:nvSpPr>
        <p:spPr>
          <a:xfrm>
            <a:off x="8148807" y="306234"/>
            <a:ext cx="1887942" cy="42568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sz="105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036749" y="304745"/>
            <a:ext cx="413067" cy="427174"/>
          </a:xfrm>
          <a:prstGeom prst="rect">
            <a:avLst/>
          </a:prstGeom>
          <a:gradFill flip="none" rotWithShape="1">
            <a:gsLst>
              <a:gs pos="0">
                <a:srgbClr val="D6E9F5"/>
              </a:gs>
              <a:gs pos="100000">
                <a:srgbClr val="B3D7EC"/>
              </a:gs>
            </a:gsLst>
            <a:lin ang="16200000" scaled="1"/>
            <a:tileRect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prstClr val="white"/>
              </a:solidFill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10947646" y="84704"/>
            <a:ext cx="1118036" cy="545888"/>
            <a:chOff x="10554660" y="309768"/>
            <a:chExt cx="1077857" cy="516319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10554660" y="309768"/>
              <a:ext cx="322889" cy="152040"/>
            </a:xfrm>
            <a:prstGeom prst="roundRect">
              <a:avLst/>
            </a:prstGeom>
            <a:gradFill flip="none" rotWithShape="1">
              <a:gsLst>
                <a:gs pos="14000">
                  <a:srgbClr val="B7D4E7"/>
                </a:gs>
                <a:gs pos="50000">
                  <a:srgbClr val="D6E9F5"/>
                </a:gs>
                <a:gs pos="50000">
                  <a:srgbClr val="B3D7EC"/>
                </a:gs>
              </a:gsLst>
              <a:lin ang="5400000" scaled="1"/>
              <a:tileRect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10626104" y="385788"/>
              <a:ext cx="180000" cy="3600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10932144" y="309768"/>
              <a:ext cx="322889" cy="152040"/>
            </a:xfrm>
            <a:prstGeom prst="roundRect">
              <a:avLst/>
            </a:prstGeom>
            <a:gradFill flip="none" rotWithShape="1">
              <a:gsLst>
                <a:gs pos="14000">
                  <a:srgbClr val="B7D4E7"/>
                </a:gs>
                <a:gs pos="50000">
                  <a:srgbClr val="D6E9F5"/>
                </a:gs>
                <a:gs pos="50000">
                  <a:srgbClr val="B3D7EC"/>
                </a:gs>
              </a:gsLst>
              <a:lin ang="5400000" scaled="1"/>
              <a:tileRect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101" name="액자 100"/>
            <p:cNvSpPr/>
            <p:nvPr/>
          </p:nvSpPr>
          <p:spPr>
            <a:xfrm>
              <a:off x="11041116" y="345281"/>
              <a:ext cx="104943" cy="76507"/>
            </a:xfrm>
            <a:prstGeom prst="frame">
              <a:avLst>
                <a:gd name="adj1" fmla="val 34286"/>
              </a:avLst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11309628" y="309768"/>
              <a:ext cx="322889" cy="152040"/>
            </a:xfrm>
            <a:prstGeom prst="roundRect">
              <a:avLst/>
            </a:prstGeom>
            <a:gradFill flip="none" rotWithShape="1">
              <a:gsLst>
                <a:gs pos="50000">
                  <a:srgbClr val="FA9E93"/>
                </a:gs>
                <a:gs pos="50000">
                  <a:srgbClr val="E66958"/>
                </a:gs>
              </a:gsLst>
              <a:lin ang="5400000" scaled="1"/>
              <a:tileRect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103" name="덧셈 기호 102"/>
            <p:cNvSpPr/>
            <p:nvPr/>
          </p:nvSpPr>
          <p:spPr>
            <a:xfrm rot="2700000">
              <a:off x="11402111" y="320249"/>
              <a:ext cx="137922" cy="137922"/>
            </a:xfrm>
            <a:prstGeom prst="mathPlus">
              <a:avLst>
                <a:gd name="adj1" fmla="val 15175"/>
              </a:avLst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104" name="Freeform 9"/>
            <p:cNvSpPr>
              <a:spLocks noEditPoints="1"/>
            </p:cNvSpPr>
            <p:nvPr/>
          </p:nvSpPr>
          <p:spPr bwMode="auto">
            <a:xfrm>
              <a:off x="11449385" y="647299"/>
              <a:ext cx="178924" cy="178788"/>
            </a:xfrm>
            <a:custGeom>
              <a:avLst/>
              <a:gdLst>
                <a:gd name="T0" fmla="*/ 11090 w 13233"/>
                <a:gd name="T1" fmla="*/ 4455 h 13229"/>
                <a:gd name="T2" fmla="*/ 11990 w 13233"/>
                <a:gd name="T3" fmla="*/ 2957 h 13229"/>
                <a:gd name="T4" fmla="*/ 11323 w 13233"/>
                <a:gd name="T5" fmla="*/ 1949 h 13229"/>
                <a:gd name="T6" fmla="*/ 10821 w 13233"/>
                <a:gd name="T7" fmla="*/ 1758 h 13229"/>
                <a:gd name="T8" fmla="*/ 9177 w 13233"/>
                <a:gd name="T9" fmla="*/ 2363 h 13229"/>
                <a:gd name="T10" fmla="*/ 7918 w 13233"/>
                <a:gd name="T11" fmla="*/ 1831 h 13229"/>
                <a:gd name="T12" fmla="*/ 7428 w 13233"/>
                <a:gd name="T13" fmla="*/ 171 h 13229"/>
                <a:gd name="T14" fmla="*/ 6230 w 13233"/>
                <a:gd name="T15" fmla="*/ 0 h 13229"/>
                <a:gd name="T16" fmla="*/ 5755 w 13233"/>
                <a:gd name="T17" fmla="*/ 248 h 13229"/>
                <a:gd name="T18" fmla="*/ 5163 w 13233"/>
                <a:gd name="T19" fmla="*/ 1878 h 13229"/>
                <a:gd name="T20" fmla="*/ 4128 w 13233"/>
                <a:gd name="T21" fmla="*/ 2332 h 13229"/>
                <a:gd name="T22" fmla="*/ 2648 w 13233"/>
                <a:gd name="T23" fmla="*/ 1511 h 13229"/>
                <a:gd name="T24" fmla="*/ 1681 w 13233"/>
                <a:gd name="T25" fmla="*/ 2236 h 13229"/>
                <a:gd name="T26" fmla="*/ 1521 w 13233"/>
                <a:gd name="T27" fmla="*/ 2748 h 13229"/>
                <a:gd name="T28" fmla="*/ 2245 w 13233"/>
                <a:gd name="T29" fmla="*/ 4292 h 13229"/>
                <a:gd name="T30" fmla="*/ 1832 w 13233"/>
                <a:gd name="T31" fmla="*/ 5339 h 13229"/>
                <a:gd name="T32" fmla="*/ 171 w 13233"/>
                <a:gd name="T33" fmla="*/ 5811 h 13229"/>
                <a:gd name="T34" fmla="*/ 0 w 13233"/>
                <a:gd name="T35" fmla="*/ 7007 h 13229"/>
                <a:gd name="T36" fmla="*/ 248 w 13233"/>
                <a:gd name="T37" fmla="*/ 7483 h 13229"/>
                <a:gd name="T38" fmla="*/ 1941 w 13233"/>
                <a:gd name="T39" fmla="*/ 8249 h 13229"/>
                <a:gd name="T40" fmla="*/ 1331 w 13233"/>
                <a:gd name="T41" fmla="*/ 10120 h 13229"/>
                <a:gd name="T42" fmla="*/ 1397 w 13233"/>
                <a:gd name="T43" fmla="*/ 10695 h 13229"/>
                <a:gd name="T44" fmla="*/ 2254 w 13233"/>
                <a:gd name="T45" fmla="*/ 11503 h 13229"/>
                <a:gd name="T46" fmla="*/ 3830 w 13233"/>
                <a:gd name="T47" fmla="*/ 10713 h 13229"/>
                <a:gd name="T48" fmla="*/ 4905 w 13233"/>
                <a:gd name="T49" fmla="*/ 11265 h 13229"/>
                <a:gd name="T50" fmla="*/ 5704 w 13233"/>
                <a:gd name="T51" fmla="*/ 12894 h 13229"/>
                <a:gd name="T52" fmla="*/ 6177 w 13233"/>
                <a:gd name="T53" fmla="*/ 13228 h 13229"/>
                <a:gd name="T54" fmla="*/ 7351 w 13233"/>
                <a:gd name="T55" fmla="*/ 13123 h 13229"/>
                <a:gd name="T56" fmla="*/ 7807 w 13233"/>
                <a:gd name="T57" fmla="*/ 11428 h 13229"/>
                <a:gd name="T58" fmla="*/ 8775 w 13233"/>
                <a:gd name="T59" fmla="*/ 11080 h 13229"/>
                <a:gd name="T60" fmla="*/ 10429 w 13233"/>
                <a:gd name="T61" fmla="*/ 11726 h 13229"/>
                <a:gd name="T62" fmla="*/ 11000 w 13233"/>
                <a:gd name="T63" fmla="*/ 11627 h 13229"/>
                <a:gd name="T64" fmla="*/ 11755 w 13233"/>
                <a:gd name="T65" fmla="*/ 10723 h 13229"/>
                <a:gd name="T66" fmla="*/ 10864 w 13233"/>
                <a:gd name="T67" fmla="*/ 9182 h 13229"/>
                <a:gd name="T68" fmla="*/ 11303 w 13233"/>
                <a:gd name="T69" fmla="*/ 8253 h 13229"/>
                <a:gd name="T70" fmla="*/ 12898 w 13233"/>
                <a:gd name="T71" fmla="*/ 7533 h 13229"/>
                <a:gd name="T72" fmla="*/ 13232 w 13233"/>
                <a:gd name="T73" fmla="*/ 7060 h 13229"/>
                <a:gd name="T74" fmla="*/ 13126 w 13233"/>
                <a:gd name="T75" fmla="*/ 5887 h 13229"/>
                <a:gd name="T76" fmla="*/ 6637 w 13233"/>
                <a:gd name="T77" fmla="*/ 9096 h 13229"/>
                <a:gd name="T78" fmla="*/ 5958 w 13233"/>
                <a:gd name="T79" fmla="*/ 9002 h 13229"/>
                <a:gd name="T80" fmla="*/ 5300 w 13233"/>
                <a:gd name="T81" fmla="*/ 8705 h 13229"/>
                <a:gd name="T82" fmla="*/ 4761 w 13233"/>
                <a:gd name="T83" fmla="*/ 8239 h 13229"/>
                <a:gd name="T84" fmla="*/ 4375 w 13233"/>
                <a:gd name="T85" fmla="*/ 7635 h 13229"/>
                <a:gd name="T86" fmla="*/ 4176 w 13233"/>
                <a:gd name="T87" fmla="*/ 6931 h 13229"/>
                <a:gd name="T88" fmla="*/ 4176 w 13233"/>
                <a:gd name="T89" fmla="*/ 6299 h 13229"/>
                <a:gd name="T90" fmla="*/ 4375 w 13233"/>
                <a:gd name="T91" fmla="*/ 5594 h 13229"/>
                <a:gd name="T92" fmla="*/ 4761 w 13233"/>
                <a:gd name="T93" fmla="*/ 4992 h 13229"/>
                <a:gd name="T94" fmla="*/ 5300 w 13233"/>
                <a:gd name="T95" fmla="*/ 4525 h 13229"/>
                <a:gd name="T96" fmla="*/ 5958 w 13233"/>
                <a:gd name="T97" fmla="*/ 4228 h 13229"/>
                <a:gd name="T98" fmla="*/ 6637 w 13233"/>
                <a:gd name="T99" fmla="*/ 4135 h 13229"/>
                <a:gd name="T100" fmla="*/ 7316 w 13233"/>
                <a:gd name="T101" fmla="*/ 4228 h 13229"/>
                <a:gd name="T102" fmla="*/ 7974 w 13233"/>
                <a:gd name="T103" fmla="*/ 4525 h 13229"/>
                <a:gd name="T104" fmla="*/ 8513 w 13233"/>
                <a:gd name="T105" fmla="*/ 4992 h 13229"/>
                <a:gd name="T106" fmla="*/ 8899 w 13233"/>
                <a:gd name="T107" fmla="*/ 5594 h 13229"/>
                <a:gd name="T108" fmla="*/ 9098 w 13233"/>
                <a:gd name="T109" fmla="*/ 6299 h 13229"/>
                <a:gd name="T110" fmla="*/ 9098 w 13233"/>
                <a:gd name="T111" fmla="*/ 6931 h 13229"/>
                <a:gd name="T112" fmla="*/ 8899 w 13233"/>
                <a:gd name="T113" fmla="*/ 7635 h 13229"/>
                <a:gd name="T114" fmla="*/ 8513 w 13233"/>
                <a:gd name="T115" fmla="*/ 8239 h 13229"/>
                <a:gd name="T116" fmla="*/ 7974 w 13233"/>
                <a:gd name="T117" fmla="*/ 8705 h 13229"/>
                <a:gd name="T118" fmla="*/ 7316 w 13233"/>
                <a:gd name="T119" fmla="*/ 9002 h 13229"/>
                <a:gd name="T120" fmla="*/ 6637 w 13233"/>
                <a:gd name="T121" fmla="*/ 9096 h 13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33" h="13229">
                  <a:moveTo>
                    <a:pt x="12749" y="5652"/>
                  </a:moveTo>
                  <a:lnTo>
                    <a:pt x="11437" y="5433"/>
                  </a:lnTo>
                  <a:lnTo>
                    <a:pt x="11401" y="5288"/>
                  </a:lnTo>
                  <a:lnTo>
                    <a:pt x="11313" y="5002"/>
                  </a:lnTo>
                  <a:lnTo>
                    <a:pt x="11209" y="4725"/>
                  </a:lnTo>
                  <a:lnTo>
                    <a:pt x="11090" y="4455"/>
                  </a:lnTo>
                  <a:lnTo>
                    <a:pt x="11023" y="4324"/>
                  </a:lnTo>
                  <a:lnTo>
                    <a:pt x="11862" y="3285"/>
                  </a:lnTo>
                  <a:lnTo>
                    <a:pt x="11894" y="3243"/>
                  </a:lnTo>
                  <a:lnTo>
                    <a:pt x="11944" y="3152"/>
                  </a:lnTo>
                  <a:lnTo>
                    <a:pt x="11976" y="3056"/>
                  </a:lnTo>
                  <a:lnTo>
                    <a:pt x="11990" y="2957"/>
                  </a:lnTo>
                  <a:lnTo>
                    <a:pt x="11988" y="2857"/>
                  </a:lnTo>
                  <a:lnTo>
                    <a:pt x="11968" y="2759"/>
                  </a:lnTo>
                  <a:lnTo>
                    <a:pt x="11931" y="2664"/>
                  </a:lnTo>
                  <a:lnTo>
                    <a:pt x="11878" y="2577"/>
                  </a:lnTo>
                  <a:lnTo>
                    <a:pt x="11844" y="2536"/>
                  </a:lnTo>
                  <a:lnTo>
                    <a:pt x="11323" y="1949"/>
                  </a:lnTo>
                  <a:lnTo>
                    <a:pt x="11287" y="1910"/>
                  </a:lnTo>
                  <a:lnTo>
                    <a:pt x="11205" y="1847"/>
                  </a:lnTo>
                  <a:lnTo>
                    <a:pt x="11115" y="1800"/>
                  </a:lnTo>
                  <a:lnTo>
                    <a:pt x="11020" y="1769"/>
                  </a:lnTo>
                  <a:lnTo>
                    <a:pt x="10921" y="1754"/>
                  </a:lnTo>
                  <a:lnTo>
                    <a:pt x="10821" y="1758"/>
                  </a:lnTo>
                  <a:lnTo>
                    <a:pt x="10722" y="1779"/>
                  </a:lnTo>
                  <a:lnTo>
                    <a:pt x="10627" y="1816"/>
                  </a:lnTo>
                  <a:lnTo>
                    <a:pt x="10581" y="1844"/>
                  </a:lnTo>
                  <a:lnTo>
                    <a:pt x="9460" y="2548"/>
                  </a:lnTo>
                  <a:lnTo>
                    <a:pt x="9367" y="2484"/>
                  </a:lnTo>
                  <a:lnTo>
                    <a:pt x="9177" y="2363"/>
                  </a:lnTo>
                  <a:lnTo>
                    <a:pt x="8980" y="2251"/>
                  </a:lnTo>
                  <a:lnTo>
                    <a:pt x="8778" y="2148"/>
                  </a:lnTo>
                  <a:lnTo>
                    <a:pt x="8570" y="2055"/>
                  </a:lnTo>
                  <a:lnTo>
                    <a:pt x="8358" y="1970"/>
                  </a:lnTo>
                  <a:lnTo>
                    <a:pt x="8141" y="1896"/>
                  </a:lnTo>
                  <a:lnTo>
                    <a:pt x="7918" y="1831"/>
                  </a:lnTo>
                  <a:lnTo>
                    <a:pt x="7807" y="1802"/>
                  </a:lnTo>
                  <a:lnTo>
                    <a:pt x="7587" y="484"/>
                  </a:lnTo>
                  <a:lnTo>
                    <a:pt x="7577" y="432"/>
                  </a:lnTo>
                  <a:lnTo>
                    <a:pt x="7542" y="336"/>
                  </a:lnTo>
                  <a:lnTo>
                    <a:pt x="7492" y="248"/>
                  </a:lnTo>
                  <a:lnTo>
                    <a:pt x="7428" y="171"/>
                  </a:lnTo>
                  <a:lnTo>
                    <a:pt x="7351" y="107"/>
                  </a:lnTo>
                  <a:lnTo>
                    <a:pt x="7265" y="56"/>
                  </a:lnTo>
                  <a:lnTo>
                    <a:pt x="7171" y="20"/>
                  </a:lnTo>
                  <a:lnTo>
                    <a:pt x="7069" y="3"/>
                  </a:lnTo>
                  <a:lnTo>
                    <a:pt x="7016" y="0"/>
                  </a:lnTo>
                  <a:lnTo>
                    <a:pt x="6230" y="0"/>
                  </a:lnTo>
                  <a:lnTo>
                    <a:pt x="6177" y="3"/>
                  </a:lnTo>
                  <a:lnTo>
                    <a:pt x="6076" y="20"/>
                  </a:lnTo>
                  <a:lnTo>
                    <a:pt x="5981" y="56"/>
                  </a:lnTo>
                  <a:lnTo>
                    <a:pt x="5895" y="107"/>
                  </a:lnTo>
                  <a:lnTo>
                    <a:pt x="5818" y="171"/>
                  </a:lnTo>
                  <a:lnTo>
                    <a:pt x="5755" y="248"/>
                  </a:lnTo>
                  <a:lnTo>
                    <a:pt x="5704" y="336"/>
                  </a:lnTo>
                  <a:lnTo>
                    <a:pt x="5670" y="432"/>
                  </a:lnTo>
                  <a:lnTo>
                    <a:pt x="5660" y="484"/>
                  </a:lnTo>
                  <a:lnTo>
                    <a:pt x="5440" y="1802"/>
                  </a:lnTo>
                  <a:lnTo>
                    <a:pt x="5347" y="1825"/>
                  </a:lnTo>
                  <a:lnTo>
                    <a:pt x="5163" y="1878"/>
                  </a:lnTo>
                  <a:lnTo>
                    <a:pt x="4982" y="1938"/>
                  </a:lnTo>
                  <a:lnTo>
                    <a:pt x="4805" y="2003"/>
                  </a:lnTo>
                  <a:lnTo>
                    <a:pt x="4630" y="2077"/>
                  </a:lnTo>
                  <a:lnTo>
                    <a:pt x="4459" y="2155"/>
                  </a:lnTo>
                  <a:lnTo>
                    <a:pt x="4292" y="2240"/>
                  </a:lnTo>
                  <a:lnTo>
                    <a:pt x="4128" y="2332"/>
                  </a:lnTo>
                  <a:lnTo>
                    <a:pt x="4048" y="2380"/>
                  </a:lnTo>
                  <a:lnTo>
                    <a:pt x="2982" y="1619"/>
                  </a:lnTo>
                  <a:lnTo>
                    <a:pt x="2939" y="1590"/>
                  </a:lnTo>
                  <a:lnTo>
                    <a:pt x="2845" y="1546"/>
                  </a:lnTo>
                  <a:lnTo>
                    <a:pt x="2748" y="1521"/>
                  </a:lnTo>
                  <a:lnTo>
                    <a:pt x="2648" y="1511"/>
                  </a:lnTo>
                  <a:lnTo>
                    <a:pt x="2549" y="1520"/>
                  </a:lnTo>
                  <a:lnTo>
                    <a:pt x="2451" y="1545"/>
                  </a:lnTo>
                  <a:lnTo>
                    <a:pt x="2359" y="1586"/>
                  </a:lnTo>
                  <a:lnTo>
                    <a:pt x="2275" y="1645"/>
                  </a:lnTo>
                  <a:lnTo>
                    <a:pt x="2236" y="1681"/>
                  </a:lnTo>
                  <a:lnTo>
                    <a:pt x="1681" y="2236"/>
                  </a:lnTo>
                  <a:lnTo>
                    <a:pt x="1645" y="2275"/>
                  </a:lnTo>
                  <a:lnTo>
                    <a:pt x="1586" y="2360"/>
                  </a:lnTo>
                  <a:lnTo>
                    <a:pt x="1545" y="2452"/>
                  </a:lnTo>
                  <a:lnTo>
                    <a:pt x="1520" y="2548"/>
                  </a:lnTo>
                  <a:lnTo>
                    <a:pt x="1511" y="2648"/>
                  </a:lnTo>
                  <a:lnTo>
                    <a:pt x="1521" y="2748"/>
                  </a:lnTo>
                  <a:lnTo>
                    <a:pt x="1546" y="2845"/>
                  </a:lnTo>
                  <a:lnTo>
                    <a:pt x="1591" y="2938"/>
                  </a:lnTo>
                  <a:lnTo>
                    <a:pt x="1620" y="2982"/>
                  </a:lnTo>
                  <a:lnTo>
                    <a:pt x="2382" y="4050"/>
                  </a:lnTo>
                  <a:lnTo>
                    <a:pt x="2335" y="4129"/>
                  </a:lnTo>
                  <a:lnTo>
                    <a:pt x="2245" y="4292"/>
                  </a:lnTo>
                  <a:lnTo>
                    <a:pt x="2160" y="4458"/>
                  </a:lnTo>
                  <a:lnTo>
                    <a:pt x="2082" y="4628"/>
                  </a:lnTo>
                  <a:lnTo>
                    <a:pt x="2010" y="4800"/>
                  </a:lnTo>
                  <a:lnTo>
                    <a:pt x="1944" y="4977"/>
                  </a:lnTo>
                  <a:lnTo>
                    <a:pt x="1885" y="5156"/>
                  </a:lnTo>
                  <a:lnTo>
                    <a:pt x="1832" y="5339"/>
                  </a:lnTo>
                  <a:lnTo>
                    <a:pt x="1809" y="5431"/>
                  </a:lnTo>
                  <a:lnTo>
                    <a:pt x="484" y="5652"/>
                  </a:lnTo>
                  <a:lnTo>
                    <a:pt x="432" y="5662"/>
                  </a:lnTo>
                  <a:lnTo>
                    <a:pt x="336" y="5696"/>
                  </a:lnTo>
                  <a:lnTo>
                    <a:pt x="248" y="5747"/>
                  </a:lnTo>
                  <a:lnTo>
                    <a:pt x="171" y="5811"/>
                  </a:lnTo>
                  <a:lnTo>
                    <a:pt x="106" y="5887"/>
                  </a:lnTo>
                  <a:lnTo>
                    <a:pt x="55" y="5973"/>
                  </a:lnTo>
                  <a:lnTo>
                    <a:pt x="20" y="6068"/>
                  </a:lnTo>
                  <a:lnTo>
                    <a:pt x="1" y="6170"/>
                  </a:lnTo>
                  <a:lnTo>
                    <a:pt x="0" y="6222"/>
                  </a:lnTo>
                  <a:lnTo>
                    <a:pt x="0" y="7007"/>
                  </a:lnTo>
                  <a:lnTo>
                    <a:pt x="1" y="7060"/>
                  </a:lnTo>
                  <a:lnTo>
                    <a:pt x="20" y="7161"/>
                  </a:lnTo>
                  <a:lnTo>
                    <a:pt x="55" y="7256"/>
                  </a:lnTo>
                  <a:lnTo>
                    <a:pt x="106" y="7343"/>
                  </a:lnTo>
                  <a:lnTo>
                    <a:pt x="171" y="7419"/>
                  </a:lnTo>
                  <a:lnTo>
                    <a:pt x="248" y="7483"/>
                  </a:lnTo>
                  <a:lnTo>
                    <a:pt x="336" y="7533"/>
                  </a:lnTo>
                  <a:lnTo>
                    <a:pt x="432" y="7568"/>
                  </a:lnTo>
                  <a:lnTo>
                    <a:pt x="484" y="7579"/>
                  </a:lnTo>
                  <a:lnTo>
                    <a:pt x="1809" y="7799"/>
                  </a:lnTo>
                  <a:lnTo>
                    <a:pt x="1849" y="7951"/>
                  </a:lnTo>
                  <a:lnTo>
                    <a:pt x="1941" y="8249"/>
                  </a:lnTo>
                  <a:lnTo>
                    <a:pt x="2050" y="8538"/>
                  </a:lnTo>
                  <a:lnTo>
                    <a:pt x="2176" y="8818"/>
                  </a:lnTo>
                  <a:lnTo>
                    <a:pt x="2247" y="8953"/>
                  </a:lnTo>
                  <a:lnTo>
                    <a:pt x="1412" y="9987"/>
                  </a:lnTo>
                  <a:lnTo>
                    <a:pt x="1381" y="10029"/>
                  </a:lnTo>
                  <a:lnTo>
                    <a:pt x="1331" y="10120"/>
                  </a:lnTo>
                  <a:lnTo>
                    <a:pt x="1299" y="10215"/>
                  </a:lnTo>
                  <a:lnTo>
                    <a:pt x="1285" y="10315"/>
                  </a:lnTo>
                  <a:lnTo>
                    <a:pt x="1287" y="10415"/>
                  </a:lnTo>
                  <a:lnTo>
                    <a:pt x="1306" y="10513"/>
                  </a:lnTo>
                  <a:lnTo>
                    <a:pt x="1342" y="10607"/>
                  </a:lnTo>
                  <a:lnTo>
                    <a:pt x="1397" y="10695"/>
                  </a:lnTo>
                  <a:lnTo>
                    <a:pt x="1430" y="10736"/>
                  </a:lnTo>
                  <a:lnTo>
                    <a:pt x="1952" y="11323"/>
                  </a:lnTo>
                  <a:lnTo>
                    <a:pt x="1988" y="11360"/>
                  </a:lnTo>
                  <a:lnTo>
                    <a:pt x="2069" y="11424"/>
                  </a:lnTo>
                  <a:lnTo>
                    <a:pt x="2159" y="11472"/>
                  </a:lnTo>
                  <a:lnTo>
                    <a:pt x="2254" y="11503"/>
                  </a:lnTo>
                  <a:lnTo>
                    <a:pt x="2353" y="11516"/>
                  </a:lnTo>
                  <a:lnTo>
                    <a:pt x="2453" y="11514"/>
                  </a:lnTo>
                  <a:lnTo>
                    <a:pt x="2552" y="11493"/>
                  </a:lnTo>
                  <a:lnTo>
                    <a:pt x="2647" y="11454"/>
                  </a:lnTo>
                  <a:lnTo>
                    <a:pt x="2693" y="11428"/>
                  </a:lnTo>
                  <a:lnTo>
                    <a:pt x="3830" y="10713"/>
                  </a:lnTo>
                  <a:lnTo>
                    <a:pt x="3921" y="10774"/>
                  </a:lnTo>
                  <a:lnTo>
                    <a:pt x="4107" y="10890"/>
                  </a:lnTo>
                  <a:lnTo>
                    <a:pt x="4299" y="10997"/>
                  </a:lnTo>
                  <a:lnTo>
                    <a:pt x="4496" y="11094"/>
                  </a:lnTo>
                  <a:lnTo>
                    <a:pt x="4697" y="11184"/>
                  </a:lnTo>
                  <a:lnTo>
                    <a:pt x="4905" y="11265"/>
                  </a:lnTo>
                  <a:lnTo>
                    <a:pt x="5115" y="11337"/>
                  </a:lnTo>
                  <a:lnTo>
                    <a:pt x="5331" y="11400"/>
                  </a:lnTo>
                  <a:lnTo>
                    <a:pt x="5440" y="11428"/>
                  </a:lnTo>
                  <a:lnTo>
                    <a:pt x="5660" y="12745"/>
                  </a:lnTo>
                  <a:lnTo>
                    <a:pt x="5670" y="12797"/>
                  </a:lnTo>
                  <a:lnTo>
                    <a:pt x="5704" y="12894"/>
                  </a:lnTo>
                  <a:lnTo>
                    <a:pt x="5755" y="12982"/>
                  </a:lnTo>
                  <a:lnTo>
                    <a:pt x="5818" y="13059"/>
                  </a:lnTo>
                  <a:lnTo>
                    <a:pt x="5895" y="13123"/>
                  </a:lnTo>
                  <a:lnTo>
                    <a:pt x="5981" y="13174"/>
                  </a:lnTo>
                  <a:lnTo>
                    <a:pt x="6076" y="13209"/>
                  </a:lnTo>
                  <a:lnTo>
                    <a:pt x="6177" y="13228"/>
                  </a:lnTo>
                  <a:lnTo>
                    <a:pt x="6230" y="13229"/>
                  </a:lnTo>
                  <a:lnTo>
                    <a:pt x="7016" y="13229"/>
                  </a:lnTo>
                  <a:lnTo>
                    <a:pt x="7069" y="13228"/>
                  </a:lnTo>
                  <a:lnTo>
                    <a:pt x="7171" y="13209"/>
                  </a:lnTo>
                  <a:lnTo>
                    <a:pt x="7265" y="13174"/>
                  </a:lnTo>
                  <a:lnTo>
                    <a:pt x="7351" y="13123"/>
                  </a:lnTo>
                  <a:lnTo>
                    <a:pt x="7428" y="13059"/>
                  </a:lnTo>
                  <a:lnTo>
                    <a:pt x="7492" y="12982"/>
                  </a:lnTo>
                  <a:lnTo>
                    <a:pt x="7542" y="12894"/>
                  </a:lnTo>
                  <a:lnTo>
                    <a:pt x="7577" y="12797"/>
                  </a:lnTo>
                  <a:lnTo>
                    <a:pt x="7587" y="12745"/>
                  </a:lnTo>
                  <a:lnTo>
                    <a:pt x="7807" y="11428"/>
                  </a:lnTo>
                  <a:lnTo>
                    <a:pt x="7898" y="11404"/>
                  </a:lnTo>
                  <a:lnTo>
                    <a:pt x="8080" y="11352"/>
                  </a:lnTo>
                  <a:lnTo>
                    <a:pt x="8258" y="11295"/>
                  </a:lnTo>
                  <a:lnTo>
                    <a:pt x="8435" y="11229"/>
                  </a:lnTo>
                  <a:lnTo>
                    <a:pt x="8606" y="11158"/>
                  </a:lnTo>
                  <a:lnTo>
                    <a:pt x="8775" y="11080"/>
                  </a:lnTo>
                  <a:lnTo>
                    <a:pt x="8941" y="10997"/>
                  </a:lnTo>
                  <a:lnTo>
                    <a:pt x="9102" y="10907"/>
                  </a:lnTo>
                  <a:lnTo>
                    <a:pt x="9182" y="10860"/>
                  </a:lnTo>
                  <a:lnTo>
                    <a:pt x="10292" y="11652"/>
                  </a:lnTo>
                  <a:lnTo>
                    <a:pt x="10336" y="11681"/>
                  </a:lnTo>
                  <a:lnTo>
                    <a:pt x="10429" y="11726"/>
                  </a:lnTo>
                  <a:lnTo>
                    <a:pt x="10527" y="11752"/>
                  </a:lnTo>
                  <a:lnTo>
                    <a:pt x="10627" y="11761"/>
                  </a:lnTo>
                  <a:lnTo>
                    <a:pt x="10726" y="11753"/>
                  </a:lnTo>
                  <a:lnTo>
                    <a:pt x="10823" y="11728"/>
                  </a:lnTo>
                  <a:lnTo>
                    <a:pt x="10915" y="11686"/>
                  </a:lnTo>
                  <a:lnTo>
                    <a:pt x="11000" y="11627"/>
                  </a:lnTo>
                  <a:lnTo>
                    <a:pt x="11039" y="11590"/>
                  </a:lnTo>
                  <a:lnTo>
                    <a:pt x="11594" y="11036"/>
                  </a:lnTo>
                  <a:lnTo>
                    <a:pt x="11629" y="10997"/>
                  </a:lnTo>
                  <a:lnTo>
                    <a:pt x="11688" y="10913"/>
                  </a:lnTo>
                  <a:lnTo>
                    <a:pt x="11730" y="10821"/>
                  </a:lnTo>
                  <a:lnTo>
                    <a:pt x="11755" y="10723"/>
                  </a:lnTo>
                  <a:lnTo>
                    <a:pt x="11764" y="10625"/>
                  </a:lnTo>
                  <a:lnTo>
                    <a:pt x="11754" y="10525"/>
                  </a:lnTo>
                  <a:lnTo>
                    <a:pt x="11729" y="10427"/>
                  </a:lnTo>
                  <a:lnTo>
                    <a:pt x="11684" y="10334"/>
                  </a:lnTo>
                  <a:lnTo>
                    <a:pt x="11654" y="10290"/>
                  </a:lnTo>
                  <a:lnTo>
                    <a:pt x="10864" y="9182"/>
                  </a:lnTo>
                  <a:lnTo>
                    <a:pt x="10911" y="9102"/>
                  </a:lnTo>
                  <a:lnTo>
                    <a:pt x="11002" y="8940"/>
                  </a:lnTo>
                  <a:lnTo>
                    <a:pt x="11087" y="8772"/>
                  </a:lnTo>
                  <a:lnTo>
                    <a:pt x="11165" y="8603"/>
                  </a:lnTo>
                  <a:lnTo>
                    <a:pt x="11238" y="8429"/>
                  </a:lnTo>
                  <a:lnTo>
                    <a:pt x="11303" y="8253"/>
                  </a:lnTo>
                  <a:lnTo>
                    <a:pt x="11362" y="8073"/>
                  </a:lnTo>
                  <a:lnTo>
                    <a:pt x="11415" y="7890"/>
                  </a:lnTo>
                  <a:lnTo>
                    <a:pt x="11438" y="7797"/>
                  </a:lnTo>
                  <a:lnTo>
                    <a:pt x="12749" y="7579"/>
                  </a:lnTo>
                  <a:lnTo>
                    <a:pt x="12801" y="7568"/>
                  </a:lnTo>
                  <a:lnTo>
                    <a:pt x="12898" y="7533"/>
                  </a:lnTo>
                  <a:lnTo>
                    <a:pt x="12986" y="7483"/>
                  </a:lnTo>
                  <a:lnTo>
                    <a:pt x="13062" y="7419"/>
                  </a:lnTo>
                  <a:lnTo>
                    <a:pt x="13126" y="7343"/>
                  </a:lnTo>
                  <a:lnTo>
                    <a:pt x="13177" y="7256"/>
                  </a:lnTo>
                  <a:lnTo>
                    <a:pt x="13213" y="7161"/>
                  </a:lnTo>
                  <a:lnTo>
                    <a:pt x="13232" y="7060"/>
                  </a:lnTo>
                  <a:lnTo>
                    <a:pt x="13233" y="7007"/>
                  </a:lnTo>
                  <a:lnTo>
                    <a:pt x="13233" y="6222"/>
                  </a:lnTo>
                  <a:lnTo>
                    <a:pt x="13231" y="6170"/>
                  </a:lnTo>
                  <a:lnTo>
                    <a:pt x="13213" y="6068"/>
                  </a:lnTo>
                  <a:lnTo>
                    <a:pt x="13177" y="5973"/>
                  </a:lnTo>
                  <a:lnTo>
                    <a:pt x="13126" y="5887"/>
                  </a:lnTo>
                  <a:lnTo>
                    <a:pt x="13062" y="5811"/>
                  </a:lnTo>
                  <a:lnTo>
                    <a:pt x="12985" y="5747"/>
                  </a:lnTo>
                  <a:lnTo>
                    <a:pt x="12897" y="5696"/>
                  </a:lnTo>
                  <a:lnTo>
                    <a:pt x="12801" y="5662"/>
                  </a:lnTo>
                  <a:lnTo>
                    <a:pt x="12749" y="5652"/>
                  </a:lnTo>
                  <a:close/>
                  <a:moveTo>
                    <a:pt x="6637" y="9096"/>
                  </a:moveTo>
                  <a:lnTo>
                    <a:pt x="6573" y="9095"/>
                  </a:lnTo>
                  <a:lnTo>
                    <a:pt x="6446" y="9088"/>
                  </a:lnTo>
                  <a:lnTo>
                    <a:pt x="6321" y="9076"/>
                  </a:lnTo>
                  <a:lnTo>
                    <a:pt x="6198" y="9057"/>
                  </a:lnTo>
                  <a:lnTo>
                    <a:pt x="6076" y="9033"/>
                  </a:lnTo>
                  <a:lnTo>
                    <a:pt x="5958" y="9002"/>
                  </a:lnTo>
                  <a:lnTo>
                    <a:pt x="5842" y="8965"/>
                  </a:lnTo>
                  <a:lnTo>
                    <a:pt x="5728" y="8923"/>
                  </a:lnTo>
                  <a:lnTo>
                    <a:pt x="5616" y="8876"/>
                  </a:lnTo>
                  <a:lnTo>
                    <a:pt x="5507" y="8824"/>
                  </a:lnTo>
                  <a:lnTo>
                    <a:pt x="5402" y="8767"/>
                  </a:lnTo>
                  <a:lnTo>
                    <a:pt x="5300" y="8705"/>
                  </a:lnTo>
                  <a:lnTo>
                    <a:pt x="5201" y="8637"/>
                  </a:lnTo>
                  <a:lnTo>
                    <a:pt x="5105" y="8566"/>
                  </a:lnTo>
                  <a:lnTo>
                    <a:pt x="5013" y="8490"/>
                  </a:lnTo>
                  <a:lnTo>
                    <a:pt x="4926" y="8410"/>
                  </a:lnTo>
                  <a:lnTo>
                    <a:pt x="4841" y="8326"/>
                  </a:lnTo>
                  <a:lnTo>
                    <a:pt x="4761" y="8239"/>
                  </a:lnTo>
                  <a:lnTo>
                    <a:pt x="4685" y="8147"/>
                  </a:lnTo>
                  <a:lnTo>
                    <a:pt x="4613" y="8050"/>
                  </a:lnTo>
                  <a:lnTo>
                    <a:pt x="4547" y="7952"/>
                  </a:lnTo>
                  <a:lnTo>
                    <a:pt x="4485" y="7850"/>
                  </a:lnTo>
                  <a:lnTo>
                    <a:pt x="4427" y="7744"/>
                  </a:lnTo>
                  <a:lnTo>
                    <a:pt x="4375" y="7635"/>
                  </a:lnTo>
                  <a:lnTo>
                    <a:pt x="4327" y="7524"/>
                  </a:lnTo>
                  <a:lnTo>
                    <a:pt x="4287" y="7410"/>
                  </a:lnTo>
                  <a:lnTo>
                    <a:pt x="4250" y="7294"/>
                  </a:lnTo>
                  <a:lnTo>
                    <a:pt x="4219" y="7175"/>
                  </a:lnTo>
                  <a:lnTo>
                    <a:pt x="4195" y="7054"/>
                  </a:lnTo>
                  <a:lnTo>
                    <a:pt x="4176" y="6931"/>
                  </a:lnTo>
                  <a:lnTo>
                    <a:pt x="4164" y="6806"/>
                  </a:lnTo>
                  <a:lnTo>
                    <a:pt x="4157" y="6678"/>
                  </a:lnTo>
                  <a:lnTo>
                    <a:pt x="4156" y="6615"/>
                  </a:lnTo>
                  <a:lnTo>
                    <a:pt x="4157" y="6551"/>
                  </a:lnTo>
                  <a:lnTo>
                    <a:pt x="4164" y="6424"/>
                  </a:lnTo>
                  <a:lnTo>
                    <a:pt x="4176" y="6299"/>
                  </a:lnTo>
                  <a:lnTo>
                    <a:pt x="4195" y="6176"/>
                  </a:lnTo>
                  <a:lnTo>
                    <a:pt x="4219" y="6055"/>
                  </a:lnTo>
                  <a:lnTo>
                    <a:pt x="4250" y="5935"/>
                  </a:lnTo>
                  <a:lnTo>
                    <a:pt x="4287" y="5819"/>
                  </a:lnTo>
                  <a:lnTo>
                    <a:pt x="4327" y="5705"/>
                  </a:lnTo>
                  <a:lnTo>
                    <a:pt x="4375" y="5594"/>
                  </a:lnTo>
                  <a:lnTo>
                    <a:pt x="4427" y="5486"/>
                  </a:lnTo>
                  <a:lnTo>
                    <a:pt x="4485" y="5381"/>
                  </a:lnTo>
                  <a:lnTo>
                    <a:pt x="4547" y="5278"/>
                  </a:lnTo>
                  <a:lnTo>
                    <a:pt x="4613" y="5179"/>
                  </a:lnTo>
                  <a:lnTo>
                    <a:pt x="4685" y="5084"/>
                  </a:lnTo>
                  <a:lnTo>
                    <a:pt x="4761" y="4992"/>
                  </a:lnTo>
                  <a:lnTo>
                    <a:pt x="4841" y="4903"/>
                  </a:lnTo>
                  <a:lnTo>
                    <a:pt x="4926" y="4819"/>
                  </a:lnTo>
                  <a:lnTo>
                    <a:pt x="5013" y="4740"/>
                  </a:lnTo>
                  <a:lnTo>
                    <a:pt x="5105" y="4663"/>
                  </a:lnTo>
                  <a:lnTo>
                    <a:pt x="5201" y="4592"/>
                  </a:lnTo>
                  <a:lnTo>
                    <a:pt x="5300" y="4525"/>
                  </a:lnTo>
                  <a:lnTo>
                    <a:pt x="5402" y="4463"/>
                  </a:lnTo>
                  <a:lnTo>
                    <a:pt x="5507" y="4406"/>
                  </a:lnTo>
                  <a:lnTo>
                    <a:pt x="5616" y="4353"/>
                  </a:lnTo>
                  <a:lnTo>
                    <a:pt x="5728" y="4307"/>
                  </a:lnTo>
                  <a:lnTo>
                    <a:pt x="5842" y="4265"/>
                  </a:lnTo>
                  <a:lnTo>
                    <a:pt x="5958" y="4228"/>
                  </a:lnTo>
                  <a:lnTo>
                    <a:pt x="6076" y="4198"/>
                  </a:lnTo>
                  <a:lnTo>
                    <a:pt x="6198" y="4173"/>
                  </a:lnTo>
                  <a:lnTo>
                    <a:pt x="6321" y="4154"/>
                  </a:lnTo>
                  <a:lnTo>
                    <a:pt x="6446" y="4142"/>
                  </a:lnTo>
                  <a:lnTo>
                    <a:pt x="6573" y="4135"/>
                  </a:lnTo>
                  <a:lnTo>
                    <a:pt x="6637" y="4135"/>
                  </a:lnTo>
                  <a:lnTo>
                    <a:pt x="6701" y="4135"/>
                  </a:lnTo>
                  <a:lnTo>
                    <a:pt x="6829" y="4142"/>
                  </a:lnTo>
                  <a:lnTo>
                    <a:pt x="6954" y="4154"/>
                  </a:lnTo>
                  <a:lnTo>
                    <a:pt x="7077" y="4173"/>
                  </a:lnTo>
                  <a:lnTo>
                    <a:pt x="7197" y="4198"/>
                  </a:lnTo>
                  <a:lnTo>
                    <a:pt x="7316" y="4228"/>
                  </a:lnTo>
                  <a:lnTo>
                    <a:pt x="7433" y="4265"/>
                  </a:lnTo>
                  <a:lnTo>
                    <a:pt x="7547" y="4307"/>
                  </a:lnTo>
                  <a:lnTo>
                    <a:pt x="7658" y="4353"/>
                  </a:lnTo>
                  <a:lnTo>
                    <a:pt x="7767" y="4406"/>
                  </a:lnTo>
                  <a:lnTo>
                    <a:pt x="7872" y="4463"/>
                  </a:lnTo>
                  <a:lnTo>
                    <a:pt x="7974" y="4525"/>
                  </a:lnTo>
                  <a:lnTo>
                    <a:pt x="8073" y="4592"/>
                  </a:lnTo>
                  <a:lnTo>
                    <a:pt x="8169" y="4663"/>
                  </a:lnTo>
                  <a:lnTo>
                    <a:pt x="8261" y="4740"/>
                  </a:lnTo>
                  <a:lnTo>
                    <a:pt x="8349" y="4819"/>
                  </a:lnTo>
                  <a:lnTo>
                    <a:pt x="8433" y="4903"/>
                  </a:lnTo>
                  <a:lnTo>
                    <a:pt x="8513" y="4992"/>
                  </a:lnTo>
                  <a:lnTo>
                    <a:pt x="8590" y="5084"/>
                  </a:lnTo>
                  <a:lnTo>
                    <a:pt x="8661" y="5179"/>
                  </a:lnTo>
                  <a:lnTo>
                    <a:pt x="8727" y="5278"/>
                  </a:lnTo>
                  <a:lnTo>
                    <a:pt x="8790" y="5381"/>
                  </a:lnTo>
                  <a:lnTo>
                    <a:pt x="8847" y="5486"/>
                  </a:lnTo>
                  <a:lnTo>
                    <a:pt x="8899" y="5594"/>
                  </a:lnTo>
                  <a:lnTo>
                    <a:pt x="8946" y="5705"/>
                  </a:lnTo>
                  <a:lnTo>
                    <a:pt x="8988" y="5819"/>
                  </a:lnTo>
                  <a:lnTo>
                    <a:pt x="9024" y="5935"/>
                  </a:lnTo>
                  <a:lnTo>
                    <a:pt x="9055" y="6055"/>
                  </a:lnTo>
                  <a:lnTo>
                    <a:pt x="9079" y="6176"/>
                  </a:lnTo>
                  <a:lnTo>
                    <a:pt x="9098" y="6299"/>
                  </a:lnTo>
                  <a:lnTo>
                    <a:pt x="9111" y="6424"/>
                  </a:lnTo>
                  <a:lnTo>
                    <a:pt x="9118" y="6551"/>
                  </a:lnTo>
                  <a:lnTo>
                    <a:pt x="9118" y="6615"/>
                  </a:lnTo>
                  <a:lnTo>
                    <a:pt x="9118" y="6678"/>
                  </a:lnTo>
                  <a:lnTo>
                    <a:pt x="9111" y="6806"/>
                  </a:lnTo>
                  <a:lnTo>
                    <a:pt x="9098" y="6931"/>
                  </a:lnTo>
                  <a:lnTo>
                    <a:pt x="9079" y="7054"/>
                  </a:lnTo>
                  <a:lnTo>
                    <a:pt x="9055" y="7175"/>
                  </a:lnTo>
                  <a:lnTo>
                    <a:pt x="9024" y="7294"/>
                  </a:lnTo>
                  <a:lnTo>
                    <a:pt x="8988" y="7410"/>
                  </a:lnTo>
                  <a:lnTo>
                    <a:pt x="8946" y="7524"/>
                  </a:lnTo>
                  <a:lnTo>
                    <a:pt x="8899" y="7635"/>
                  </a:lnTo>
                  <a:lnTo>
                    <a:pt x="8847" y="7744"/>
                  </a:lnTo>
                  <a:lnTo>
                    <a:pt x="8790" y="7850"/>
                  </a:lnTo>
                  <a:lnTo>
                    <a:pt x="8727" y="7952"/>
                  </a:lnTo>
                  <a:lnTo>
                    <a:pt x="8661" y="8050"/>
                  </a:lnTo>
                  <a:lnTo>
                    <a:pt x="8590" y="8147"/>
                  </a:lnTo>
                  <a:lnTo>
                    <a:pt x="8513" y="8239"/>
                  </a:lnTo>
                  <a:lnTo>
                    <a:pt x="8433" y="8326"/>
                  </a:lnTo>
                  <a:lnTo>
                    <a:pt x="8349" y="8410"/>
                  </a:lnTo>
                  <a:lnTo>
                    <a:pt x="8261" y="8490"/>
                  </a:lnTo>
                  <a:lnTo>
                    <a:pt x="8169" y="8566"/>
                  </a:lnTo>
                  <a:lnTo>
                    <a:pt x="8073" y="8637"/>
                  </a:lnTo>
                  <a:lnTo>
                    <a:pt x="7974" y="8705"/>
                  </a:lnTo>
                  <a:lnTo>
                    <a:pt x="7872" y="8767"/>
                  </a:lnTo>
                  <a:lnTo>
                    <a:pt x="7767" y="8824"/>
                  </a:lnTo>
                  <a:lnTo>
                    <a:pt x="7658" y="8876"/>
                  </a:lnTo>
                  <a:lnTo>
                    <a:pt x="7547" y="8923"/>
                  </a:lnTo>
                  <a:lnTo>
                    <a:pt x="7433" y="8965"/>
                  </a:lnTo>
                  <a:lnTo>
                    <a:pt x="7316" y="9002"/>
                  </a:lnTo>
                  <a:lnTo>
                    <a:pt x="7197" y="9033"/>
                  </a:lnTo>
                  <a:lnTo>
                    <a:pt x="7077" y="9057"/>
                  </a:lnTo>
                  <a:lnTo>
                    <a:pt x="6954" y="9076"/>
                  </a:lnTo>
                  <a:lnTo>
                    <a:pt x="6829" y="9088"/>
                  </a:lnTo>
                  <a:lnTo>
                    <a:pt x="6701" y="9095"/>
                  </a:lnTo>
                  <a:lnTo>
                    <a:pt x="6637" y="9096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>
                <a:solidFill>
                  <a:prstClr val="black"/>
                </a:solidFill>
              </a:endParaRPr>
            </a:p>
          </p:txBody>
        </p:sp>
        <p:grpSp>
          <p:nvGrpSpPr>
            <p:cNvPr id="105" name="Group 12"/>
            <p:cNvGrpSpPr>
              <a:grpSpLocks noChangeAspect="1"/>
            </p:cNvGrpSpPr>
            <p:nvPr/>
          </p:nvGrpSpPr>
          <p:grpSpPr bwMode="auto">
            <a:xfrm>
              <a:off x="10864951" y="643633"/>
              <a:ext cx="218340" cy="173685"/>
              <a:chOff x="2015" y="2759"/>
              <a:chExt cx="841" cy="669"/>
            </a:xfrm>
            <a:solidFill>
              <a:schemeClr val="bg1"/>
            </a:solidFill>
          </p:grpSpPr>
          <p:sp>
            <p:nvSpPr>
              <p:cNvPr id="107" name="Freeform 13"/>
              <p:cNvSpPr>
                <a:spLocks/>
              </p:cNvSpPr>
              <p:nvPr/>
            </p:nvSpPr>
            <p:spPr bwMode="auto">
              <a:xfrm>
                <a:off x="2135" y="2894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4"/>
              <p:cNvSpPr>
                <a:spLocks/>
              </p:cNvSpPr>
              <p:nvPr/>
            </p:nvSpPr>
            <p:spPr bwMode="auto">
              <a:xfrm>
                <a:off x="2015" y="2759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6" name="포인트가 5개인 별 105"/>
            <p:cNvSpPr/>
            <p:nvPr/>
          </p:nvSpPr>
          <p:spPr>
            <a:xfrm>
              <a:off x="11189035" y="637971"/>
              <a:ext cx="179348" cy="179348"/>
            </a:xfrm>
            <a:prstGeom prst="star5">
              <a:avLst>
                <a:gd name="adj" fmla="val 20625"/>
                <a:gd name="hf" fmla="val 105146"/>
                <a:gd name="vf" fmla="val 110557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</p:grpSp>
      <p:sp>
        <p:nvSpPr>
          <p:cNvPr id="90" name="덧셈 기호 89"/>
          <p:cNvSpPr/>
          <p:nvPr/>
        </p:nvSpPr>
        <p:spPr>
          <a:xfrm rot="18900000">
            <a:off x="9795212" y="440912"/>
            <a:ext cx="186710" cy="190308"/>
          </a:xfrm>
          <a:prstGeom prst="mathPlus">
            <a:avLst>
              <a:gd name="adj1" fmla="val 855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prstClr val="white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67595" y="306233"/>
            <a:ext cx="7079066" cy="342396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1400" b="1" i="1" kern="0" dirty="0" err="1">
                <a:solidFill>
                  <a:prstClr val="black">
                    <a:lumMod val="50000"/>
                    <a:lumOff val="50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보안그룹</a:t>
            </a:r>
            <a:r>
              <a:rPr lang="ko-KR" altLang="en-US" sz="1400" b="1" i="1" kern="0" dirty="0">
                <a:solidFill>
                  <a:prstClr val="black">
                    <a:lumMod val="50000"/>
                    <a:lumOff val="50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아키텍처</a:t>
            </a:r>
            <a:endParaRPr lang="ko-KR" altLang="en-US" sz="1400" kern="0" dirty="0">
              <a:solidFill>
                <a:prstClr val="black">
                  <a:lumMod val="50000"/>
                  <a:lumOff val="50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" name="자유형 10">
            <a:extLst>
              <a:ext uri="{FF2B5EF4-FFF2-40B4-BE49-F238E27FC236}">
                <a16:creationId xmlns:a16="http://schemas.microsoft.com/office/drawing/2014/main" id="{081E68D0-4833-4797-B459-B55FFECDFF38}"/>
              </a:ext>
            </a:extLst>
          </p:cNvPr>
          <p:cNvSpPr/>
          <p:nvPr/>
        </p:nvSpPr>
        <p:spPr>
          <a:xfrm>
            <a:off x="6985019" y="401498"/>
            <a:ext cx="174052" cy="174577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prstClr val="black"/>
              </a:solidFill>
            </a:endParaRPr>
          </a:p>
        </p:txBody>
      </p:sp>
      <p:sp>
        <p:nvSpPr>
          <p:cNvPr id="93" name="이등변 삼각형 92"/>
          <p:cNvSpPr/>
          <p:nvPr/>
        </p:nvSpPr>
        <p:spPr>
          <a:xfrm rot="10800000">
            <a:off x="7301368" y="442223"/>
            <a:ext cx="108454" cy="6382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prstClr val="white"/>
              </a:solidFill>
            </a:endParaRPr>
          </a:p>
        </p:txBody>
      </p:sp>
      <p:sp>
        <p:nvSpPr>
          <p:cNvPr id="94" name="덧셈 기호 93"/>
          <p:cNvSpPr/>
          <p:nvPr/>
        </p:nvSpPr>
        <p:spPr>
          <a:xfrm rot="18900000">
            <a:off x="7765347" y="386684"/>
            <a:ext cx="186710" cy="190308"/>
          </a:xfrm>
          <a:prstGeom prst="mathPlus">
            <a:avLst>
              <a:gd name="adj1" fmla="val 855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prstClr val="white"/>
              </a:solidFill>
            </a:endParaRPr>
          </a:p>
        </p:txBody>
      </p:sp>
      <p:sp>
        <p:nvSpPr>
          <p:cNvPr id="95" name="원호 94"/>
          <p:cNvSpPr/>
          <p:nvPr/>
        </p:nvSpPr>
        <p:spPr>
          <a:xfrm>
            <a:off x="7535731" y="411568"/>
            <a:ext cx="138137" cy="140800"/>
          </a:xfrm>
          <a:prstGeom prst="arc">
            <a:avLst>
              <a:gd name="adj1" fmla="val 16200000"/>
              <a:gd name="adj2" fmla="val 1336501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prstClr val="white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5273" y="731921"/>
            <a:ext cx="12061457" cy="603544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prstClr val="white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1944997" y="741191"/>
            <a:ext cx="181732" cy="602617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1050" kern="0" dirty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grpSp>
        <p:nvGrpSpPr>
          <p:cNvPr id="487" name="그룹 486"/>
          <p:cNvGrpSpPr/>
          <p:nvPr/>
        </p:nvGrpSpPr>
        <p:grpSpPr>
          <a:xfrm>
            <a:off x="4266587" y="3504746"/>
            <a:ext cx="497853" cy="614655"/>
            <a:chOff x="4266587" y="3504746"/>
            <a:chExt cx="497853" cy="614655"/>
          </a:xfrm>
        </p:grpSpPr>
        <p:pic>
          <p:nvPicPr>
            <p:cNvPr id="436" name="Graphic 36" descr="Application Load Balancer resource icon for the Elastic Load Balancing service.">
              <a:extLst>
                <a:ext uri="{FF2B5EF4-FFF2-40B4-BE49-F238E27FC236}">
                  <a16:creationId xmlns:a16="http://schemas.microsoft.com/office/drawing/2014/main" id="{92F9884E-A595-1695-935F-8740FB420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14264" y="3504746"/>
              <a:ext cx="408754" cy="367718"/>
            </a:xfrm>
            <a:prstGeom prst="rect">
              <a:avLst/>
            </a:prstGeom>
          </p:spPr>
        </p:pic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4E4176DA-1081-4AAD-D216-8814072F2B57}"/>
                </a:ext>
              </a:extLst>
            </p:cNvPr>
            <p:cNvSpPr txBox="1"/>
            <p:nvPr/>
          </p:nvSpPr>
          <p:spPr>
            <a:xfrm>
              <a:off x="4266587" y="3857791"/>
              <a:ext cx="49785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ALB</a:t>
              </a:r>
              <a:endParaRPr lang="ko-KR" altLang="en-US" sz="105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89" name="그룹 488"/>
          <p:cNvGrpSpPr/>
          <p:nvPr/>
        </p:nvGrpSpPr>
        <p:grpSpPr>
          <a:xfrm>
            <a:off x="7021344" y="5091852"/>
            <a:ext cx="1423730" cy="625648"/>
            <a:chOff x="7021344" y="5091852"/>
            <a:chExt cx="1423730" cy="625648"/>
          </a:xfrm>
        </p:grpSpPr>
        <p:pic>
          <p:nvPicPr>
            <p:cNvPr id="453" name="Graphic 46" descr="Instance instance icon for the Amazon EC2 service.">
              <a:extLst>
                <a:ext uri="{FF2B5EF4-FFF2-40B4-BE49-F238E27FC236}">
                  <a16:creationId xmlns:a16="http://schemas.microsoft.com/office/drawing/2014/main" id="{7E549CFE-0592-2A7B-030E-4281BDDC3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09314" y="5091852"/>
              <a:ext cx="396132" cy="336392"/>
            </a:xfrm>
            <a:prstGeom prst="rect">
              <a:avLst/>
            </a:prstGeom>
          </p:spPr>
        </p:pic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D0C100E6-D98E-CDDE-F3CF-C6B476752D3E}"/>
                </a:ext>
              </a:extLst>
            </p:cNvPr>
            <p:cNvSpPr txBox="1"/>
            <p:nvPr/>
          </p:nvSpPr>
          <p:spPr>
            <a:xfrm>
              <a:off x="7021344" y="5463584"/>
              <a:ext cx="1423730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Wordpress-ec2-02</a:t>
              </a:r>
              <a:endParaRPr lang="ko-KR" altLang="en-US" sz="105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88" name="그룹 487"/>
          <p:cNvGrpSpPr/>
          <p:nvPr/>
        </p:nvGrpSpPr>
        <p:grpSpPr>
          <a:xfrm>
            <a:off x="6944080" y="2816842"/>
            <a:ext cx="1516355" cy="645432"/>
            <a:chOff x="6944080" y="2816842"/>
            <a:chExt cx="1516355" cy="645432"/>
          </a:xfrm>
        </p:grpSpPr>
        <p:pic>
          <p:nvPicPr>
            <p:cNvPr id="417" name="Graphic 46" descr="Instance instance icon for the Amazon EC2 service.">
              <a:extLst>
                <a:ext uri="{FF2B5EF4-FFF2-40B4-BE49-F238E27FC236}">
                  <a16:creationId xmlns:a16="http://schemas.microsoft.com/office/drawing/2014/main" id="{1AAF98C5-35B9-5FF2-FD98-21CFC9F35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31591" y="2816842"/>
              <a:ext cx="387777" cy="348847"/>
            </a:xfrm>
            <a:prstGeom prst="rect">
              <a:avLst/>
            </a:prstGeom>
          </p:spPr>
        </p:pic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7A4E8101-5835-D15D-B778-56F2D2C7A8EF}"/>
                </a:ext>
              </a:extLst>
            </p:cNvPr>
            <p:cNvSpPr txBox="1"/>
            <p:nvPr/>
          </p:nvSpPr>
          <p:spPr>
            <a:xfrm>
              <a:off x="6944080" y="3200664"/>
              <a:ext cx="151635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Wordpress-ec2-01</a:t>
              </a:r>
              <a:endParaRPr lang="ko-KR" altLang="en-US" sz="105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90" name="그룹 489"/>
          <p:cNvGrpSpPr/>
          <p:nvPr/>
        </p:nvGrpSpPr>
        <p:grpSpPr>
          <a:xfrm>
            <a:off x="9281722" y="2402409"/>
            <a:ext cx="1374848" cy="1022354"/>
            <a:chOff x="9281722" y="2402409"/>
            <a:chExt cx="1374848" cy="1022354"/>
          </a:xfrm>
        </p:grpSpPr>
        <p:pic>
          <p:nvPicPr>
            <p:cNvPr id="457" name="Graphic 39" descr="MySQL instance instance icon for the Database category.">
              <a:extLst>
                <a:ext uri="{FF2B5EF4-FFF2-40B4-BE49-F238E27FC236}">
                  <a16:creationId xmlns:a16="http://schemas.microsoft.com/office/drawing/2014/main" id="{751791AB-6DA6-A0A0-2B09-8D477BAE4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28621" y="2402409"/>
              <a:ext cx="844288" cy="735065"/>
            </a:xfrm>
            <a:prstGeom prst="rect">
              <a:avLst/>
            </a:prstGeom>
          </p:spPr>
        </p:pic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338118EE-0C30-BAC1-773A-C92A1874FC93}"/>
                </a:ext>
              </a:extLst>
            </p:cNvPr>
            <p:cNvSpPr txBox="1"/>
            <p:nvPr/>
          </p:nvSpPr>
          <p:spPr>
            <a:xfrm>
              <a:off x="9281722" y="3163153"/>
              <a:ext cx="137484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Amazon RDS</a:t>
              </a:r>
              <a:endParaRPr lang="ko-KR" altLang="en-US" sz="105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189116" y="2233674"/>
            <a:ext cx="875404" cy="584496"/>
            <a:chOff x="5189116" y="2233674"/>
            <a:chExt cx="875404" cy="584496"/>
          </a:xfrm>
        </p:grpSpPr>
        <p:sp>
          <p:nvSpPr>
            <p:cNvPr id="419" name="TextBox 418"/>
            <p:cNvSpPr txBox="1"/>
            <p:nvPr/>
          </p:nvSpPr>
          <p:spPr>
            <a:xfrm>
              <a:off x="5189116" y="2556560"/>
              <a:ext cx="875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OpenVPN</a:t>
              </a:r>
              <a:endParaRPr lang="ko-KR" altLang="en-US" sz="105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434" name="Graphic 65" descr="VPN gateway resource icon for the Amazon VPC service.&#10;">
              <a:extLst>
                <a:ext uri="{FF2B5EF4-FFF2-40B4-BE49-F238E27FC236}">
                  <a16:creationId xmlns:a16="http://schemas.microsoft.com/office/drawing/2014/main" id="{3E89202D-1901-A880-6153-E7A51C5CA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38185" y="2233674"/>
              <a:ext cx="364949" cy="32831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57352" y="1099967"/>
            <a:ext cx="11509802" cy="5500630"/>
            <a:chOff x="257352" y="1099967"/>
            <a:chExt cx="11509802" cy="5500630"/>
          </a:xfrm>
        </p:grpSpPr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A0637392-4B73-52C7-28C8-8824BF4BDF47}"/>
                </a:ext>
              </a:extLst>
            </p:cNvPr>
            <p:cNvSpPr/>
            <p:nvPr/>
          </p:nvSpPr>
          <p:spPr>
            <a:xfrm>
              <a:off x="3015995" y="4185790"/>
              <a:ext cx="8751159" cy="241480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F2C147DF-12C6-C4E4-C99E-4B57D3323FF1}"/>
                </a:ext>
              </a:extLst>
            </p:cNvPr>
            <p:cNvSpPr/>
            <p:nvPr/>
          </p:nvSpPr>
          <p:spPr>
            <a:xfrm>
              <a:off x="3014252" y="1507419"/>
              <a:ext cx="8752902" cy="257912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cap="flat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412" name="aGrouping" descr="Example of AWS Cloud group, represented as a rectangle with AWS logo at the top left, and AWS Cloud as a title.">
              <a:extLst>
                <a:ext uri="{FF2B5EF4-FFF2-40B4-BE49-F238E27FC236}">
                  <a16:creationId xmlns:a16="http://schemas.microsoft.com/office/drawing/2014/main" id="{911C9239-683A-474A-AC39-5A7B2C7AB79B}"/>
                </a:ext>
              </a:extLst>
            </p:cNvPr>
            <p:cNvGrpSpPr/>
            <p:nvPr/>
          </p:nvGrpSpPr>
          <p:grpSpPr>
            <a:xfrm>
              <a:off x="709261" y="1099967"/>
              <a:ext cx="10964869" cy="5351412"/>
              <a:chOff x="1004535" y="1340509"/>
              <a:chExt cx="2104443" cy="1051985"/>
            </a:xfrm>
          </p:grpSpPr>
          <p:sp>
            <p:nvSpPr>
              <p:cNvPr id="481" name="Rectangle 32">
                <a:extLst>
                  <a:ext uri="{FF2B5EF4-FFF2-40B4-BE49-F238E27FC236}">
                    <a16:creationId xmlns:a16="http://schemas.microsoft.com/office/drawing/2014/main" id="{E3C373A7-C79E-F040-A456-79E6A4AF1C21}"/>
                  </a:ext>
                </a:extLst>
              </p:cNvPr>
              <p:cNvSpPr/>
              <p:nvPr/>
            </p:nvSpPr>
            <p:spPr>
              <a:xfrm>
                <a:off x="1007146" y="1342426"/>
                <a:ext cx="2101832" cy="1050068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Arial" panose="020B0604020202020204" pitchFamily="34" charset="0"/>
                  </a:rPr>
                  <a:t>         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b="1" dirty="0"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Arial" panose="020B0604020202020204" pitchFamily="34" charset="0"/>
                  </a:rPr>
                  <a:t>        </a:t>
                </a:r>
              </a:p>
            </p:txBody>
          </p:sp>
          <p:pic>
            <p:nvPicPr>
              <p:cNvPr id="482" name="Graphic 33">
                <a:extLst>
                  <a:ext uri="{FF2B5EF4-FFF2-40B4-BE49-F238E27FC236}">
                    <a16:creationId xmlns:a16="http://schemas.microsoft.com/office/drawing/2014/main" id="{698D4BC3-E737-F248-BFA7-23A251040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1004535" y="1340509"/>
                <a:ext cx="122871" cy="113492"/>
              </a:xfrm>
              <a:prstGeom prst="rect">
                <a:avLst/>
              </a:prstGeom>
            </p:spPr>
          </p:pic>
        </p:grpSp>
        <p:grpSp>
          <p:nvGrpSpPr>
            <p:cNvPr id="413" name="justGraphic2">
              <a:extLst>
                <a:ext uri="{FF2B5EF4-FFF2-40B4-BE49-F238E27FC236}">
                  <a16:creationId xmlns:a16="http://schemas.microsoft.com/office/drawing/2014/main" id="{EBFE7337-1052-4DD8-ADE1-885C19A22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864164" y="1657989"/>
              <a:ext cx="8640098" cy="4612816"/>
              <a:chOff x="4117225" y="3598198"/>
              <a:chExt cx="3334063" cy="2323520"/>
            </a:xfrm>
          </p:grpSpPr>
          <p:sp>
            <p:nvSpPr>
              <p:cNvPr id="479" name="Rectangle 20">
                <a:extLst>
                  <a:ext uri="{FF2B5EF4-FFF2-40B4-BE49-F238E27FC236}">
                    <a16:creationId xmlns:a16="http://schemas.microsoft.com/office/drawing/2014/main" id="{6D1FEF31-2F9C-8E4C-883C-A873889035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7225" y="3598199"/>
                <a:ext cx="3334063" cy="2323519"/>
              </a:xfrm>
              <a:prstGeom prst="rect">
                <a:avLst/>
              </a:prstGeom>
              <a:noFill/>
              <a:ln w="15875">
                <a:solidFill>
                  <a:srgbClr val="8C4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n w="0"/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Arial" panose="020B0604020202020204" pitchFamily="34" charset="0"/>
                  </a:rPr>
                  <a:t>            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b="1" dirty="0">
                    <a:ln w="0"/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Arial" panose="020B0604020202020204" pitchFamily="34" charset="0"/>
                  </a:rPr>
                  <a:t>     </a:t>
                </a:r>
              </a:p>
            </p:txBody>
          </p:sp>
          <p:pic>
            <p:nvPicPr>
              <p:cNvPr id="480" name="Graphic 27">
                <a:extLst>
                  <a:ext uri="{FF2B5EF4-FFF2-40B4-BE49-F238E27FC236}">
                    <a16:creationId xmlns:a16="http://schemas.microsoft.com/office/drawing/2014/main" id="{D0F43F82-0D64-9447-8205-05C0DECAB7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4117225" y="3598198"/>
                <a:ext cx="248589" cy="287660"/>
              </a:xfrm>
              <a:prstGeom prst="rect">
                <a:avLst/>
              </a:prstGeom>
            </p:spPr>
          </p:pic>
        </p:grpSp>
        <p:sp>
          <p:nvSpPr>
            <p:cNvPr id="414" name="Rectangle 31">
              <a:extLst>
                <a:ext uri="{FF2B5EF4-FFF2-40B4-BE49-F238E27FC236}">
                  <a16:creationId xmlns:a16="http://schemas.microsoft.com/office/drawing/2014/main" id="{77B0EE0A-3D3C-9447-89C3-1D29EBD0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824718" y="1833372"/>
              <a:ext cx="1570382" cy="17344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b="1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415" name="Graphic 32">
              <a:extLst>
                <a:ext uri="{FF2B5EF4-FFF2-40B4-BE49-F238E27FC236}">
                  <a16:creationId xmlns:a16="http://schemas.microsoft.com/office/drawing/2014/main" id="{F11B6082-1DC7-3B48-88C9-D32B8CFC0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400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824718" y="1829461"/>
              <a:ext cx="283046" cy="254630"/>
            </a:xfrm>
            <a:prstGeom prst="rect">
              <a:avLst/>
            </a:prstGeom>
            <a:solidFill>
              <a:schemeClr val="accent6"/>
            </a:solidFill>
          </p:spPr>
        </p:pic>
        <p:sp>
          <p:nvSpPr>
            <p:cNvPr id="416" name="TextBox 415"/>
            <p:cNvSpPr txBox="1"/>
            <p:nvPr/>
          </p:nvSpPr>
          <p:spPr>
            <a:xfrm>
              <a:off x="5124071" y="1835878"/>
              <a:ext cx="1161597" cy="255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Public Subnet a</a:t>
              </a:r>
              <a:endParaRPr lang="ko-KR" altLang="en-US" sz="105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5025157" y="3260107"/>
              <a:ext cx="10941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NAT Gateway</a:t>
              </a:r>
              <a:endParaRPr lang="ko-KR" altLang="en-US" sz="105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420" name="Graphic 17" descr="Amazon CloudWatch service icon.">
              <a:extLst>
                <a:ext uri="{FF2B5EF4-FFF2-40B4-BE49-F238E27FC236}">
                  <a16:creationId xmlns:a16="http://schemas.microsoft.com/office/drawing/2014/main" id="{F0F27D85-8B1B-4E60-9EC1-12AB8A2FB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 bwMode="auto">
            <a:xfrm>
              <a:off x="2087345" y="4601175"/>
              <a:ext cx="553836" cy="470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1" name="TextBox 420"/>
            <p:cNvSpPr txBox="1"/>
            <p:nvPr/>
          </p:nvSpPr>
          <p:spPr>
            <a:xfrm>
              <a:off x="1808829" y="5106811"/>
              <a:ext cx="1122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CloudWatch</a:t>
              </a:r>
              <a:endParaRPr lang="ko-KR" altLang="en-US" sz="105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422" name="Graphic 71" descr="Router resource icon for the Amazon VPC service.&#10;">
              <a:extLst>
                <a:ext uri="{FF2B5EF4-FFF2-40B4-BE49-F238E27FC236}">
                  <a16:creationId xmlns:a16="http://schemas.microsoft.com/office/drawing/2014/main" id="{A246082F-CCAF-4E5D-B7D3-DC8FE7314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087165" y="2318033"/>
              <a:ext cx="470970" cy="399944"/>
            </a:xfrm>
            <a:prstGeom prst="rect">
              <a:avLst/>
            </a:prstGeom>
          </p:spPr>
        </p:pic>
        <p:pic>
          <p:nvPicPr>
            <p:cNvPr id="423" name="Graphic 63" descr="Internet gateway resource icon for the Amazon VPC service.&#10;">
              <a:extLst>
                <a:ext uri="{FF2B5EF4-FFF2-40B4-BE49-F238E27FC236}">
                  <a16:creationId xmlns:a16="http://schemas.microsoft.com/office/drawing/2014/main" id="{45FAF6D6-2DA9-426A-9915-308E79743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490999" y="2270676"/>
              <a:ext cx="470970" cy="399944"/>
            </a:xfrm>
            <a:prstGeom prst="rect">
              <a:avLst/>
            </a:prstGeom>
          </p:spPr>
        </p:pic>
        <p:sp>
          <p:nvSpPr>
            <p:cNvPr id="424" name="TextBox 423"/>
            <p:cNvSpPr txBox="1"/>
            <p:nvPr/>
          </p:nvSpPr>
          <p:spPr>
            <a:xfrm>
              <a:off x="1040237" y="2665241"/>
              <a:ext cx="13468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인터넷게이트웨이</a:t>
              </a:r>
              <a:endParaRPr lang="en-US" altLang="ko-KR" sz="105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425" name="Graphic 68" descr="S3 Standard storage class icon for the Amazon S3 service.">
              <a:extLst>
                <a:ext uri="{FF2B5EF4-FFF2-40B4-BE49-F238E27FC236}">
                  <a16:creationId xmlns:a16="http://schemas.microsoft.com/office/drawing/2014/main" id="{51FCFF8C-5133-406E-94B3-36975C105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285726" y="2914412"/>
              <a:ext cx="470970" cy="399944"/>
            </a:xfrm>
            <a:prstGeom prst="rect">
              <a:avLst/>
            </a:prstGeom>
          </p:spPr>
        </p:pic>
        <p:sp>
          <p:nvSpPr>
            <p:cNvPr id="426" name="TextBox 425"/>
            <p:cNvSpPr txBox="1"/>
            <p:nvPr/>
          </p:nvSpPr>
          <p:spPr>
            <a:xfrm>
              <a:off x="936739" y="3297400"/>
              <a:ext cx="1122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S3 Bucket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2762785" y="2723019"/>
              <a:ext cx="1122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VPC Router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3558135" y="1748725"/>
              <a:ext cx="6237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VPC</a:t>
              </a:r>
              <a:endParaRPr lang="ko-KR" altLang="en-US" sz="105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29" name="TextBox 428"/>
            <p:cNvSpPr txBox="1"/>
            <p:nvPr/>
          </p:nvSpPr>
          <p:spPr>
            <a:xfrm>
              <a:off x="941116" y="1216689"/>
              <a:ext cx="25672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AWS Cloud Seoul Region</a:t>
              </a:r>
              <a:endParaRPr lang="ko-KR" altLang="en-US" sz="105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430" name="Graphic 23" descr="Users resource icon for the General Icons category.">
              <a:extLst>
                <a:ext uri="{FF2B5EF4-FFF2-40B4-BE49-F238E27FC236}">
                  <a16:creationId xmlns:a16="http://schemas.microsoft.com/office/drawing/2014/main" id="{2519A12A-6AA5-1873-D71E-DB260A564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 bwMode="auto">
            <a:xfrm flipH="1">
              <a:off x="257352" y="2318033"/>
              <a:ext cx="400237" cy="339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3" name="Graphic 6" descr="Endpoint resource icon for the Amazon API Gateway service.">
              <a:extLst>
                <a:ext uri="{FF2B5EF4-FFF2-40B4-BE49-F238E27FC236}">
                  <a16:creationId xmlns:a16="http://schemas.microsoft.com/office/drawing/2014/main" id="{1EA553CE-199A-7285-44D3-F29BD938D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 bwMode="auto">
            <a:xfrm>
              <a:off x="2093392" y="2900602"/>
              <a:ext cx="470970" cy="399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5" name="Graphic 75" descr="NAT gateway resource icon for the Amazon VPC service.&#10;">
              <a:extLst>
                <a:ext uri="{FF2B5EF4-FFF2-40B4-BE49-F238E27FC236}">
                  <a16:creationId xmlns:a16="http://schemas.microsoft.com/office/drawing/2014/main" id="{78E3CB0E-3C12-8D93-61A3-5A989ACE3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464137" y="3037028"/>
              <a:ext cx="303018" cy="257322"/>
            </a:xfrm>
            <a:prstGeom prst="rect">
              <a:avLst/>
            </a:prstGeom>
          </p:spPr>
        </p:pic>
        <p:sp>
          <p:nvSpPr>
            <p:cNvPr id="438" name="Rectangle 31">
              <a:extLst>
                <a:ext uri="{FF2B5EF4-FFF2-40B4-BE49-F238E27FC236}">
                  <a16:creationId xmlns:a16="http://schemas.microsoft.com/office/drawing/2014/main" id="{EC216E8F-71FF-44C5-5476-2E43D894E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862258" y="4424696"/>
              <a:ext cx="1604218" cy="1672537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b="1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439" name="Graphic 32">
              <a:extLst>
                <a:ext uri="{FF2B5EF4-FFF2-40B4-BE49-F238E27FC236}">
                  <a16:creationId xmlns:a16="http://schemas.microsoft.com/office/drawing/2014/main" id="{CD236E49-0CAA-C1AA-E788-5D0293024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400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862258" y="4420785"/>
              <a:ext cx="289145" cy="245539"/>
            </a:xfrm>
            <a:prstGeom prst="rect">
              <a:avLst/>
            </a:prstGeom>
            <a:solidFill>
              <a:schemeClr val="accent6"/>
            </a:solidFill>
          </p:spPr>
        </p:pic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A2000F68-D408-4106-7791-473A3A879FAC}"/>
                </a:ext>
              </a:extLst>
            </p:cNvPr>
            <p:cNvSpPr txBox="1"/>
            <p:nvPr/>
          </p:nvSpPr>
          <p:spPr>
            <a:xfrm>
              <a:off x="5145091" y="4428593"/>
              <a:ext cx="1297655" cy="257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Public Subnet c</a:t>
              </a:r>
              <a:endParaRPr lang="ko-KR" altLang="en-US" sz="105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41" name="Rectangle 31">
              <a:extLst>
                <a:ext uri="{FF2B5EF4-FFF2-40B4-BE49-F238E27FC236}">
                  <a16:creationId xmlns:a16="http://schemas.microsoft.com/office/drawing/2014/main" id="{6E26F18E-8531-7E74-7429-8D23E1B79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31929" y="1835880"/>
              <a:ext cx="1754660" cy="1734461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b="1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442" name="Graphic 32">
              <a:extLst>
                <a:ext uri="{FF2B5EF4-FFF2-40B4-BE49-F238E27FC236}">
                  <a16:creationId xmlns:a16="http://schemas.microsoft.com/office/drawing/2014/main" id="{E6FC101D-6C21-F773-7521-B46B70A8A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831931" y="1831968"/>
              <a:ext cx="283046" cy="254630"/>
            </a:xfrm>
            <a:prstGeom prst="rect">
              <a:avLst/>
            </a:prstGeom>
            <a:solidFill>
              <a:schemeClr val="accent6"/>
            </a:solidFill>
          </p:spPr>
        </p:pic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0D277DF0-A4D3-9442-F103-B7CA8B695B16}"/>
                </a:ext>
              </a:extLst>
            </p:cNvPr>
            <p:cNvSpPr txBox="1"/>
            <p:nvPr/>
          </p:nvSpPr>
          <p:spPr>
            <a:xfrm>
              <a:off x="7117072" y="1845530"/>
              <a:ext cx="1507265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Private Subnet app a</a:t>
              </a:r>
              <a:endParaRPr lang="ko-KR" altLang="en-US" sz="105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44" name="Rectangle 31">
              <a:extLst>
                <a:ext uri="{FF2B5EF4-FFF2-40B4-BE49-F238E27FC236}">
                  <a16:creationId xmlns:a16="http://schemas.microsoft.com/office/drawing/2014/main" id="{66E4DA68-9990-DDA6-2AE9-66638A35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52284" y="1803869"/>
              <a:ext cx="1724670" cy="1734461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b="1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445" name="Graphic 32">
              <a:extLst>
                <a:ext uri="{FF2B5EF4-FFF2-40B4-BE49-F238E27FC236}">
                  <a16:creationId xmlns:a16="http://schemas.microsoft.com/office/drawing/2014/main" id="{4D9F75DD-C083-9E32-C54A-610E60C08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9058127" y="1801133"/>
              <a:ext cx="292465" cy="254630"/>
            </a:xfrm>
            <a:prstGeom prst="rect">
              <a:avLst/>
            </a:prstGeom>
            <a:solidFill>
              <a:schemeClr val="accent6"/>
            </a:solidFill>
          </p:spPr>
        </p:pic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D87FA9C0-28EC-4E2F-72DC-2FFD5B992D63}"/>
                </a:ext>
              </a:extLst>
            </p:cNvPr>
            <p:cNvSpPr txBox="1"/>
            <p:nvPr/>
          </p:nvSpPr>
          <p:spPr>
            <a:xfrm>
              <a:off x="9354480" y="1824078"/>
              <a:ext cx="1417413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Private Subnet </a:t>
              </a:r>
              <a:r>
                <a:rPr lang="en-US" altLang="ko-KR" sz="1050" b="1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db</a:t>
              </a:r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a</a:t>
              </a:r>
              <a:endParaRPr lang="ko-KR" altLang="en-US" sz="105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47" name="Rectangle 31">
              <a:extLst>
                <a:ext uri="{FF2B5EF4-FFF2-40B4-BE49-F238E27FC236}">
                  <a16:creationId xmlns:a16="http://schemas.microsoft.com/office/drawing/2014/main" id="{02C76F6E-C914-1D35-D769-C2E9C6BE1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06755" y="4423780"/>
              <a:ext cx="1787250" cy="167253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b="1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448" name="Graphic 32">
              <a:extLst>
                <a:ext uri="{FF2B5EF4-FFF2-40B4-BE49-F238E27FC236}">
                  <a16:creationId xmlns:a16="http://schemas.microsoft.com/office/drawing/2014/main" id="{1375BDCA-35E3-B91D-5D6E-2E71764C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806347" y="4420042"/>
              <a:ext cx="289145" cy="245539"/>
            </a:xfrm>
            <a:prstGeom prst="rect">
              <a:avLst/>
            </a:prstGeom>
            <a:solidFill>
              <a:schemeClr val="accent6"/>
            </a:solidFill>
          </p:spPr>
        </p:pic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87302475-7909-29F9-8154-64D35AB481D5}"/>
                </a:ext>
              </a:extLst>
            </p:cNvPr>
            <p:cNvSpPr txBox="1"/>
            <p:nvPr/>
          </p:nvSpPr>
          <p:spPr>
            <a:xfrm>
              <a:off x="7135853" y="4425427"/>
              <a:ext cx="1498459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Private Subnet app c</a:t>
              </a:r>
              <a:endParaRPr lang="ko-KR" altLang="en-US" sz="105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50" name="Rectangle 31">
              <a:extLst>
                <a:ext uri="{FF2B5EF4-FFF2-40B4-BE49-F238E27FC236}">
                  <a16:creationId xmlns:a16="http://schemas.microsoft.com/office/drawing/2014/main" id="{60F81F23-27F1-5167-230C-430FCBF18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89824" y="4425020"/>
              <a:ext cx="1760737" cy="167253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b="1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451" name="Graphic 32">
              <a:extLst>
                <a:ext uri="{FF2B5EF4-FFF2-40B4-BE49-F238E27FC236}">
                  <a16:creationId xmlns:a16="http://schemas.microsoft.com/office/drawing/2014/main" id="{D9D4F527-5B33-C58A-1984-F91D5FF78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9093725" y="4415105"/>
              <a:ext cx="289145" cy="245539"/>
            </a:xfrm>
            <a:prstGeom prst="rect">
              <a:avLst/>
            </a:prstGeom>
            <a:solidFill>
              <a:schemeClr val="accent6"/>
            </a:solidFill>
          </p:spPr>
        </p:pic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D6B73843-310A-4076-97D4-A2B8A140EA48}"/>
                </a:ext>
              </a:extLst>
            </p:cNvPr>
            <p:cNvSpPr txBox="1"/>
            <p:nvPr/>
          </p:nvSpPr>
          <p:spPr>
            <a:xfrm>
              <a:off x="9412438" y="4452712"/>
              <a:ext cx="1419514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Private Subnet </a:t>
              </a:r>
              <a:r>
                <a:rPr lang="en-US" altLang="ko-KR" sz="1050" b="1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db</a:t>
              </a:r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c</a:t>
              </a:r>
              <a:endParaRPr lang="ko-KR" altLang="en-US" sz="105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AE09AF29-E3D0-D558-EF7D-EAC26ABB444C}"/>
                </a:ext>
              </a:extLst>
            </p:cNvPr>
            <p:cNvSpPr txBox="1"/>
            <p:nvPr/>
          </p:nvSpPr>
          <p:spPr>
            <a:xfrm>
              <a:off x="6999581" y="1388635"/>
              <a:ext cx="163867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Availability Zone 2a</a:t>
              </a:r>
              <a:endParaRPr lang="ko-KR" altLang="en-US" sz="105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679CA770-1E76-4D1F-350F-15694B8FA7BB}"/>
                </a:ext>
              </a:extLst>
            </p:cNvPr>
            <p:cNvSpPr txBox="1"/>
            <p:nvPr/>
          </p:nvSpPr>
          <p:spPr>
            <a:xfrm>
              <a:off x="7271534" y="4114220"/>
              <a:ext cx="1531801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Availability Zone 2c</a:t>
              </a:r>
              <a:endParaRPr lang="ko-KR" altLang="en-US" sz="105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458" name="Graphic 39" descr="MySQL instance instance icon for the Database category.">
              <a:extLst>
                <a:ext uri="{FF2B5EF4-FFF2-40B4-BE49-F238E27FC236}">
                  <a16:creationId xmlns:a16="http://schemas.microsoft.com/office/drawing/2014/main" id="{DA6CF0F0-6766-8EF3-7759-48EE50DE3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19877" y="4958933"/>
              <a:ext cx="834702" cy="708822"/>
            </a:xfrm>
            <a:prstGeom prst="rect">
              <a:avLst/>
            </a:prstGeom>
          </p:spPr>
        </p:pic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F42395F7-889B-0838-6DD3-36626251DF79}"/>
                </a:ext>
              </a:extLst>
            </p:cNvPr>
            <p:cNvSpPr txBox="1"/>
            <p:nvPr/>
          </p:nvSpPr>
          <p:spPr>
            <a:xfrm>
              <a:off x="1751329" y="3297818"/>
              <a:ext cx="112247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Gateway Endpoint</a:t>
              </a:r>
            </a:p>
          </p:txBody>
        </p:sp>
        <p:pic>
          <p:nvPicPr>
            <p:cNvPr id="460" name="그림 459" descr="클립아트, 물고기, 그래픽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665B93F0-1D6F-EE66-6BBD-3A02A4B56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1170" y="2178765"/>
              <a:ext cx="472676" cy="359000"/>
            </a:xfrm>
            <a:prstGeom prst="rect">
              <a:avLst/>
            </a:prstGeom>
          </p:spPr>
        </p:pic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430A5E4A-1E0C-64C2-A5E6-1FFC28CF90F2}"/>
                </a:ext>
              </a:extLst>
            </p:cNvPr>
            <p:cNvSpPr txBox="1"/>
            <p:nvPr/>
          </p:nvSpPr>
          <p:spPr>
            <a:xfrm>
              <a:off x="6905702" y="2553521"/>
              <a:ext cx="15663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Wordpress</a:t>
              </a:r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+ MySQL</a:t>
              </a:r>
              <a:endParaRPr lang="ko-KR" altLang="en-US" sz="105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5AD5C83A-C36D-F681-7EF8-20D7F143B2B0}"/>
                </a:ext>
              </a:extLst>
            </p:cNvPr>
            <p:cNvSpPr txBox="1"/>
            <p:nvPr/>
          </p:nvSpPr>
          <p:spPr>
            <a:xfrm>
              <a:off x="9253396" y="5613760"/>
              <a:ext cx="135923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Amazon RDS</a:t>
              </a:r>
            </a:p>
            <a:p>
              <a:pPr algn="ctr"/>
              <a:r>
                <a:rPr lang="en-US" altLang="ko-KR" sz="105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Backup</a:t>
              </a:r>
              <a:endParaRPr lang="ko-KR" altLang="en-US" sz="105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465" name="Graphic 19" descr="Amazon GuardDuty service icon.">
              <a:extLst>
                <a:ext uri="{FF2B5EF4-FFF2-40B4-BE49-F238E27FC236}">
                  <a16:creationId xmlns:a16="http://schemas.microsoft.com/office/drawing/2014/main" id="{995BD0B0-44EE-610F-F94F-2BEDCB019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/>
            <a:stretch/>
          </p:blipFill>
          <p:spPr bwMode="auto">
            <a:xfrm>
              <a:off x="2086901" y="5515294"/>
              <a:ext cx="557939" cy="473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7" name="직선 연결선[R] 12">
              <a:extLst>
                <a:ext uri="{FF2B5EF4-FFF2-40B4-BE49-F238E27FC236}">
                  <a16:creationId xmlns:a16="http://schemas.microsoft.com/office/drawing/2014/main" id="{DF512575-E226-908C-877A-6E5C49374DBB}"/>
                </a:ext>
              </a:extLst>
            </p:cNvPr>
            <p:cNvCxnSpPr/>
            <p:nvPr/>
          </p:nvCxnSpPr>
          <p:spPr>
            <a:xfrm>
              <a:off x="674928" y="2496763"/>
              <a:ext cx="72869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9" name="직선 연결선[R] 15">
              <a:extLst>
                <a:ext uri="{FF2B5EF4-FFF2-40B4-BE49-F238E27FC236}">
                  <a16:creationId xmlns:a16="http://schemas.microsoft.com/office/drawing/2014/main" id="{31D01415-699B-A465-4720-5C63933F8397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88" y="2518004"/>
              <a:ext cx="102099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0" name="직선 연결선[R] 18">
              <a:extLst>
                <a:ext uri="{FF2B5EF4-FFF2-40B4-BE49-F238E27FC236}">
                  <a16:creationId xmlns:a16="http://schemas.microsoft.com/office/drawing/2014/main" id="{48691B82-FFC7-70E9-36FC-31ADF32592F3}"/>
                </a:ext>
              </a:extLst>
            </p:cNvPr>
            <p:cNvCxnSpPr>
              <a:cxnSpLocks/>
            </p:cNvCxnSpPr>
            <p:nvPr/>
          </p:nvCxnSpPr>
          <p:spPr>
            <a:xfrm>
              <a:off x="3526046" y="2626575"/>
              <a:ext cx="753856" cy="8233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1" name="직선 연결선[R] 21">
              <a:extLst>
                <a:ext uri="{FF2B5EF4-FFF2-40B4-BE49-F238E27FC236}">
                  <a16:creationId xmlns:a16="http://schemas.microsoft.com/office/drawing/2014/main" id="{92230AE5-79A1-0D22-95ED-95048B37DD23}"/>
                </a:ext>
              </a:extLst>
            </p:cNvPr>
            <p:cNvCxnSpPr>
              <a:cxnSpLocks/>
            </p:cNvCxnSpPr>
            <p:nvPr/>
          </p:nvCxnSpPr>
          <p:spPr>
            <a:xfrm>
              <a:off x="4518642" y="2991265"/>
              <a:ext cx="205177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2" name="직선 연결선[R] 23">
              <a:extLst>
                <a:ext uri="{FF2B5EF4-FFF2-40B4-BE49-F238E27FC236}">
                  <a16:creationId xmlns:a16="http://schemas.microsoft.com/office/drawing/2014/main" id="{DFEF7641-E625-85B8-B488-A2A6F06766A3}"/>
                </a:ext>
              </a:extLst>
            </p:cNvPr>
            <p:cNvCxnSpPr>
              <a:cxnSpLocks/>
            </p:cNvCxnSpPr>
            <p:nvPr/>
          </p:nvCxnSpPr>
          <p:spPr>
            <a:xfrm>
              <a:off x="7919368" y="3011739"/>
              <a:ext cx="160050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6" name="직선 연결선[R] 64">
              <a:extLst>
                <a:ext uri="{FF2B5EF4-FFF2-40B4-BE49-F238E27FC236}">
                  <a16:creationId xmlns:a16="http://schemas.microsoft.com/office/drawing/2014/main" id="{CAF459E1-813D-658E-3C06-FCD6E2A3FDDE}"/>
                </a:ext>
              </a:extLst>
            </p:cNvPr>
            <p:cNvCxnSpPr>
              <a:cxnSpLocks/>
            </p:cNvCxnSpPr>
            <p:nvPr/>
          </p:nvCxnSpPr>
          <p:spPr>
            <a:xfrm>
              <a:off x="7965263" y="5266105"/>
              <a:ext cx="86385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7" name="직선 연결선[R] 77">
              <a:extLst>
                <a:ext uri="{FF2B5EF4-FFF2-40B4-BE49-F238E27FC236}">
                  <a16:creationId xmlns:a16="http://schemas.microsoft.com/office/drawing/2014/main" id="{6007C71B-A15D-8D9F-1A9F-95E47911D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0380" y="2645278"/>
              <a:ext cx="496856" cy="3803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8" name="직선 연결선[R] 87">
              <a:extLst>
                <a:ext uri="{FF2B5EF4-FFF2-40B4-BE49-F238E27FC236}">
                  <a16:creationId xmlns:a16="http://schemas.microsoft.com/office/drawing/2014/main" id="{D23356A5-878F-D0E8-696F-052D5B06D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3018" y="3126260"/>
              <a:ext cx="284166" cy="27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4" name="직선 연결선[R] 64">
              <a:extLst>
                <a:ext uri="{FF2B5EF4-FFF2-40B4-BE49-F238E27FC236}">
                  <a16:creationId xmlns:a16="http://schemas.microsoft.com/office/drawing/2014/main" id="{CAF459E1-813D-658E-3C06-FCD6E2A3FDDE}"/>
                </a:ext>
              </a:extLst>
            </p:cNvPr>
            <p:cNvCxnSpPr>
              <a:cxnSpLocks/>
            </p:cNvCxnSpPr>
            <p:nvPr/>
          </p:nvCxnSpPr>
          <p:spPr>
            <a:xfrm>
              <a:off x="8794668" y="4019986"/>
              <a:ext cx="15406" cy="124069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1" name="직선 연결선[R] 64">
              <a:extLst>
                <a:ext uri="{FF2B5EF4-FFF2-40B4-BE49-F238E27FC236}">
                  <a16:creationId xmlns:a16="http://schemas.microsoft.com/office/drawing/2014/main" id="{CAF459E1-813D-658E-3C06-FCD6E2A3FDDE}"/>
                </a:ext>
              </a:extLst>
            </p:cNvPr>
            <p:cNvCxnSpPr>
              <a:cxnSpLocks/>
            </p:cNvCxnSpPr>
            <p:nvPr/>
          </p:nvCxnSpPr>
          <p:spPr>
            <a:xfrm>
              <a:off x="8778342" y="4020577"/>
              <a:ext cx="12392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3" name="직선 연결선[R] 64">
              <a:extLst>
                <a:ext uri="{FF2B5EF4-FFF2-40B4-BE49-F238E27FC236}">
                  <a16:creationId xmlns:a16="http://schemas.microsoft.com/office/drawing/2014/main" id="{CAF459E1-813D-658E-3C06-FCD6E2A3FD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579" y="3390479"/>
              <a:ext cx="2142" cy="6259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2" name="직선 연결선[R] 44">
              <a:extLst>
                <a:ext uri="{FF2B5EF4-FFF2-40B4-BE49-F238E27FC236}">
                  <a16:creationId xmlns:a16="http://schemas.microsoft.com/office/drawing/2014/main" id="{0C2D6CB3-4864-33A3-3C07-F57EDE73712A}"/>
                </a:ext>
              </a:extLst>
            </p:cNvPr>
            <p:cNvCxnSpPr>
              <a:cxnSpLocks/>
            </p:cNvCxnSpPr>
            <p:nvPr/>
          </p:nvCxnSpPr>
          <p:spPr>
            <a:xfrm>
              <a:off x="6570419" y="2991265"/>
              <a:ext cx="9183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4" name="직선 연결선[R] 44">
              <a:extLst>
                <a:ext uri="{FF2B5EF4-FFF2-40B4-BE49-F238E27FC236}">
                  <a16:creationId xmlns:a16="http://schemas.microsoft.com/office/drawing/2014/main" id="{0C2D6CB3-4864-33A3-3C07-F57EDE7371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8641" y="2991265"/>
              <a:ext cx="0" cy="4836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직선 연결선[R] 64">
              <a:extLst>
                <a:ext uri="{FF2B5EF4-FFF2-40B4-BE49-F238E27FC236}">
                  <a16:creationId xmlns:a16="http://schemas.microsoft.com/office/drawing/2014/main" id="{CAF459E1-813D-658E-3C06-FCD6E2A3FDDE}"/>
                </a:ext>
              </a:extLst>
            </p:cNvPr>
            <p:cNvCxnSpPr>
              <a:cxnSpLocks/>
              <a:stCxn id="437" idx="2"/>
            </p:cNvCxnSpPr>
            <p:nvPr/>
          </p:nvCxnSpPr>
          <p:spPr>
            <a:xfrm flipH="1">
              <a:off x="4505021" y="4119401"/>
              <a:ext cx="10493" cy="1156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[R] 64">
              <a:extLst>
                <a:ext uri="{FF2B5EF4-FFF2-40B4-BE49-F238E27FC236}">
                  <a16:creationId xmlns:a16="http://schemas.microsoft.com/office/drawing/2014/main" id="{CAF459E1-813D-658E-3C06-FCD6E2A3FDDE}"/>
                </a:ext>
              </a:extLst>
            </p:cNvPr>
            <p:cNvCxnSpPr>
              <a:cxnSpLocks/>
            </p:cNvCxnSpPr>
            <p:nvPr/>
          </p:nvCxnSpPr>
          <p:spPr>
            <a:xfrm>
              <a:off x="4489284" y="5280773"/>
              <a:ext cx="299188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원호 42"/>
            <p:cNvSpPr/>
            <p:nvPr/>
          </p:nvSpPr>
          <p:spPr>
            <a:xfrm>
              <a:off x="9951099" y="2805323"/>
              <a:ext cx="970545" cy="2452206"/>
            </a:xfrm>
            <a:prstGeom prst="arc">
              <a:avLst>
                <a:gd name="adj1" fmla="val 16200000"/>
                <a:gd name="adj2" fmla="val 5313385"/>
              </a:avLst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661668"/>
              </p:ext>
            </p:extLst>
          </p:nvPr>
        </p:nvGraphicFramePr>
        <p:xfrm>
          <a:off x="860221" y="4363618"/>
          <a:ext cx="2743200" cy="167640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82642430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555900528"/>
                    </a:ext>
                  </a:extLst>
                </a:gridCol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my-app-</a:t>
                      </a: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alb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-sg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602923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Inbound Rule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085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source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port(Type)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9196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0.0.0.0/0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80 (HTTP)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2154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0.0.0.0/0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443 (HTTPS)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506345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outbound Rule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682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source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port(Type)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552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0.0.0.0/0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ALL Traffic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18798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98139"/>
              </p:ext>
            </p:extLst>
          </p:nvPr>
        </p:nvGraphicFramePr>
        <p:xfrm>
          <a:off x="1411329" y="961098"/>
          <a:ext cx="2743200" cy="230505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24016181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59147221"/>
                    </a:ext>
                  </a:extLst>
                </a:gridCol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my-openvpn-sg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93149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Inbound Rule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9401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source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port(Type)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8067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MY-IP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443 (HTTPS)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9324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MY-IP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 (SSH)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6989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MY-IP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1194 (UDP)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17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MY-IP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943 (TCP)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60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MY-IP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945 (TCP)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758505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outbound Rule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7104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source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port(Type)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5235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0.0.0.0/0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ALL Traffic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78770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DD7A28-93EF-1B08-4BB9-44805AAD8296}"/>
              </a:ext>
            </a:extLst>
          </p:cNvPr>
          <p:cNvCxnSpPr>
            <a:cxnSpLocks/>
          </p:cNvCxnSpPr>
          <p:nvPr/>
        </p:nvCxnSpPr>
        <p:spPr>
          <a:xfrm flipV="1">
            <a:off x="3629738" y="3781049"/>
            <a:ext cx="718774" cy="60489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C06BA1-B584-88FF-2F65-C55C9230EDC4}"/>
              </a:ext>
            </a:extLst>
          </p:cNvPr>
          <p:cNvCxnSpPr>
            <a:cxnSpLocks/>
          </p:cNvCxnSpPr>
          <p:nvPr/>
        </p:nvCxnSpPr>
        <p:spPr>
          <a:xfrm>
            <a:off x="4179323" y="2531808"/>
            <a:ext cx="1189278" cy="5957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0D92AAC-182E-1975-7BB6-EA612AA6730B}"/>
              </a:ext>
            </a:extLst>
          </p:cNvPr>
          <p:cNvCxnSpPr/>
          <p:nvPr/>
        </p:nvCxnSpPr>
        <p:spPr>
          <a:xfrm flipH="1">
            <a:off x="6905702" y="3462274"/>
            <a:ext cx="504120" cy="657127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8502F8B-AD8E-FE8C-E746-05A997FCA4CE}"/>
              </a:ext>
            </a:extLst>
          </p:cNvPr>
          <p:cNvCxnSpPr>
            <a:cxnSpLocks/>
          </p:cNvCxnSpPr>
          <p:nvPr/>
        </p:nvCxnSpPr>
        <p:spPr>
          <a:xfrm flipH="1" flipV="1">
            <a:off x="7153096" y="5064835"/>
            <a:ext cx="318600" cy="104024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원호 3"/>
          <p:cNvSpPr/>
          <p:nvPr/>
        </p:nvSpPr>
        <p:spPr>
          <a:xfrm rot="5984029">
            <a:off x="10057180" y="2009663"/>
            <a:ext cx="713299" cy="604226"/>
          </a:xfrm>
          <a:prstGeom prst="arc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456249"/>
              </p:ext>
            </p:extLst>
          </p:nvPr>
        </p:nvGraphicFramePr>
        <p:xfrm>
          <a:off x="4381752" y="4205324"/>
          <a:ext cx="2743200" cy="209550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97296727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871463022"/>
                    </a:ext>
                  </a:extLst>
                </a:gridCol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my-app-ec2-sg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41458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Inbound Rule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0163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source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port(Type)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9645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my-openvpn-sg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 (SSH)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823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my-openvpn-sg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3000 (TCP)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0006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my-app-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alb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-sg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80 (HTTP)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8110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my-app-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alb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-sg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443 (HTTPS)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450120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outbound Rule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6495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source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port(Type)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193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0.0.0.0/0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ALL Traffic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145994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216175"/>
              </p:ext>
            </p:extLst>
          </p:nvPr>
        </p:nvGraphicFramePr>
        <p:xfrm>
          <a:off x="8963565" y="654659"/>
          <a:ext cx="2743200" cy="167640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13604621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32379251"/>
                    </a:ext>
                  </a:extLst>
                </a:gridCol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my-app-</a:t>
                      </a: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rbs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-sg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419315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Inbound Rule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64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source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port(Type)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442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my-openvpn-sg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3306 (MySQL)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275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my-app-ec2-sg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3306 (MySQL)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11179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outbound Rule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6377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source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port(Type)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7009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0.0.0.0/0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ALL Traffic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922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95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14511" y="47625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&amp;</a:t>
              </a:r>
            </a:p>
          </p:txBody>
        </p:sp>
      </p:grpSp>
      <p:pic>
        <p:nvPicPr>
          <p:cNvPr id="4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2550" y="423705"/>
            <a:ext cx="9365692" cy="6243796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76A926D-20E4-42C2-969B-F82A3012189F}"/>
              </a:ext>
            </a:extLst>
          </p:cNvPr>
          <p:cNvGrpSpPr/>
          <p:nvPr/>
        </p:nvGrpSpPr>
        <p:grpSpPr>
          <a:xfrm rot="10800000">
            <a:off x="7216877" y="5456232"/>
            <a:ext cx="3431460" cy="1"/>
            <a:chOff x="1523994" y="3509963"/>
            <a:chExt cx="16178965" cy="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7B710D0-391B-4E2F-8163-EB46CD0C5FD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ABA84D-FF32-46E4-AC43-397951EC9A70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4" y="3509964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 descr="A picture containing person, standing, holding, wearing&#10;&#10;Description automatically generated">
            <a:extLst>
              <a:ext uri="{FF2B5EF4-FFF2-40B4-BE49-F238E27FC236}">
                <a16:creationId xmlns:a16="http://schemas.microsoft.com/office/drawing/2014/main" id="{1710FB7C-C225-461A-8B62-BB719953A9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28" y="1625600"/>
            <a:ext cx="5042522" cy="31623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943829" y="1871605"/>
            <a:ext cx="48092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400" i="1" kern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위협 탐지 및 대응</a:t>
            </a:r>
          </a:p>
        </p:txBody>
      </p:sp>
    </p:spTree>
    <p:extLst>
      <p:ext uri="{BB962C8B-B14F-4D97-AF65-F5344CB8AC3E}">
        <p14:creationId xmlns:p14="http://schemas.microsoft.com/office/powerpoint/2010/main" val="1832325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B479D"/>
      </a:accent1>
      <a:accent2>
        <a:srgbClr val="07193A"/>
      </a:accent2>
      <a:accent3>
        <a:srgbClr val="00D9FB"/>
      </a:accent3>
      <a:accent4>
        <a:srgbClr val="F14E79"/>
      </a:accent4>
      <a:accent5>
        <a:srgbClr val="5C2163"/>
      </a:accent5>
      <a:accent6>
        <a:srgbClr val="2E3182"/>
      </a:accent6>
      <a:hlink>
        <a:srgbClr val="0563C1"/>
      </a:hlink>
      <a:folHlink>
        <a:srgbClr val="954F72"/>
      </a:folHlink>
    </a:clrScheme>
    <a:fontScheme name="Custom 1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bg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2952</Words>
  <Application>Microsoft Office PowerPoint</Application>
  <PresentationFormat>와이드스크린</PresentationFormat>
  <Paragraphs>512</Paragraphs>
  <Slides>54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4" baseType="lpstr">
      <vt:lpstr>HY헤드라인M</vt:lpstr>
      <vt:lpstr>Amazon Ember</vt:lpstr>
      <vt:lpstr>Calibri</vt:lpstr>
      <vt:lpstr>Segoe UI</vt:lpstr>
      <vt:lpstr>맑은 고딕</vt:lpstr>
      <vt:lpstr>-apple-system</vt:lpstr>
      <vt:lpstr>Helvetica</vt:lpstr>
      <vt:lpstr>Arial</vt:lpstr>
      <vt:lpstr>Söhne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2021-01-18T09:44:54Z</dcterms:created>
  <dcterms:modified xsi:type="dcterms:W3CDTF">2024-05-29T14:12:45Z</dcterms:modified>
</cp:coreProperties>
</file>